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99549-88F7-4534-A8FA-FD5845B509B9}" type="datetimeFigureOut">
              <a:rPr lang="es-ES"/>
              <a:pPr/>
              <a:t>19/05/2014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8FF997-D02E-496B-9ADA-FEB636C67169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5056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FF997-D02E-496B-9ADA-FEB636C67169}" type="slidenum">
              <a:rPr lang="es-ES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6209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FF997-D02E-496B-9ADA-FEB636C67169}" type="slidenum">
              <a:rPr lang="es-ES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8693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FF997-D02E-496B-9ADA-FEB636C67169}" type="slidenum">
              <a:rPr lang="es-ES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4797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FF997-D02E-496B-9ADA-FEB636C67169}" type="slidenum">
              <a:rPr lang="es-ES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0472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FF997-D02E-496B-9ADA-FEB636C67169}" type="slidenum">
              <a:rPr lang="es-ES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760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FF997-D02E-496B-9ADA-FEB636C67169}" type="slidenum">
              <a:rPr lang="es-ES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917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FF997-D02E-496B-9ADA-FEB636C67169}" type="slidenum">
              <a:rPr lang="es-ES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86401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FF997-D02E-496B-9ADA-FEB636C67169}" type="slidenum">
              <a:rPr lang="es-ES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9245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07F3-CC71-4B53-B28F-A3B320AE8D33}" type="datetimeFigureOut">
              <a:rPr lang="es-AR" smtClean="0"/>
              <a:pPr/>
              <a:t>19/05/2014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DB78-DC5C-4105-B616-1F370800DC57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45042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07F3-CC71-4B53-B28F-A3B320AE8D33}" type="datetimeFigureOut">
              <a:rPr lang="es-AR" smtClean="0"/>
              <a:pPr/>
              <a:t>19/05/2014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DB78-DC5C-4105-B616-1F370800DC57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68875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07F3-CC71-4B53-B28F-A3B320AE8D33}" type="datetimeFigureOut">
              <a:rPr lang="es-AR" smtClean="0"/>
              <a:pPr/>
              <a:t>19/05/2014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DB78-DC5C-4105-B616-1F370800DC57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13585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dirty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07F3-CC71-4B53-B28F-A3B320AE8D33}" type="datetimeFigureOut">
              <a:rPr lang="es-AR" smtClean="0"/>
              <a:pPr/>
              <a:t>19/05/2014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DB78-DC5C-4105-B616-1F370800DC57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2042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07F3-CC71-4B53-B28F-A3B320AE8D33}" type="datetimeFigureOut">
              <a:rPr lang="es-AR" smtClean="0"/>
              <a:pPr/>
              <a:t>19/05/2014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DB78-DC5C-4105-B616-1F370800DC57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66872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07F3-CC71-4B53-B28F-A3B320AE8D33}" type="datetimeFigureOut">
              <a:rPr lang="es-AR" smtClean="0"/>
              <a:pPr/>
              <a:t>19/05/2014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DB78-DC5C-4105-B616-1F370800DC57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548167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07F3-CC71-4B53-B28F-A3B320AE8D33}" type="datetimeFigureOut">
              <a:rPr lang="es-AR" smtClean="0"/>
              <a:pPr/>
              <a:t>19/05/2014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DB78-DC5C-4105-B616-1F370800DC57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375150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07F3-CC71-4B53-B28F-A3B320AE8D33}" type="datetimeFigureOut">
              <a:rPr lang="es-AR" smtClean="0"/>
              <a:pPr/>
              <a:t>19/05/2014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DB78-DC5C-4105-B616-1F370800DC57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583124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07F3-CC71-4B53-B28F-A3B320AE8D33}" type="datetimeFigureOut">
              <a:rPr lang="es-AR" smtClean="0"/>
              <a:pPr/>
              <a:t>19/05/2014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DB78-DC5C-4105-B616-1F370800DC57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70900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07F3-CC71-4B53-B28F-A3B320AE8D33}" type="datetimeFigureOut">
              <a:rPr lang="es-AR" smtClean="0"/>
              <a:pPr/>
              <a:t>19/05/2014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DB78-DC5C-4105-B616-1F370800DC57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85326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07F3-CC71-4B53-B28F-A3B320AE8D33}" type="datetimeFigureOut">
              <a:rPr lang="es-AR" smtClean="0"/>
              <a:pPr/>
              <a:t>19/05/2014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DB78-DC5C-4105-B616-1F370800DC57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75561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07F3-CC71-4B53-B28F-A3B320AE8D33}" type="datetimeFigureOut">
              <a:rPr lang="es-AR" smtClean="0"/>
              <a:pPr/>
              <a:t>19/05/2014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DB78-DC5C-4105-B616-1F370800DC57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7084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07F3-CC71-4B53-B28F-A3B320AE8D33}" type="datetimeFigureOut">
              <a:rPr lang="es-AR" smtClean="0"/>
              <a:pPr/>
              <a:t>19/05/2014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DB78-DC5C-4105-B616-1F370800DC57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9575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07F3-CC71-4B53-B28F-A3B320AE8D33}" type="datetimeFigureOut">
              <a:rPr lang="es-AR" smtClean="0"/>
              <a:pPr/>
              <a:t>19/05/2014</a:t>
            </a:fld>
            <a:endParaRPr lang="es-A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DB78-DC5C-4105-B616-1F370800DC57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57928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07F3-CC71-4B53-B28F-A3B320AE8D33}" type="datetimeFigureOut">
              <a:rPr lang="es-AR" smtClean="0"/>
              <a:pPr/>
              <a:t>19/05/2014</a:t>
            </a:fld>
            <a:endParaRPr lang="es-A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DB78-DC5C-4105-B616-1F370800DC57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28308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07F3-CC71-4B53-B28F-A3B320AE8D33}" type="datetimeFigureOut">
              <a:rPr lang="es-AR" smtClean="0"/>
              <a:pPr/>
              <a:t>19/05/2014</a:t>
            </a:fld>
            <a:endParaRPr lang="es-A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DB78-DC5C-4105-B616-1F370800DC57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6394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07F3-CC71-4B53-B28F-A3B320AE8D33}" type="datetimeFigureOut">
              <a:rPr lang="es-AR" smtClean="0"/>
              <a:pPr/>
              <a:t>19/05/2014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DB78-DC5C-4105-B616-1F370800DC57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72396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6B507F3-CC71-4B53-B28F-A3B320AE8D33}" type="datetimeFigureOut">
              <a:rPr lang="es-AR" smtClean="0"/>
              <a:pPr/>
              <a:t>19/05/2014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8DB78-DC5C-4105-B616-1F370800DC57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204935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4213" y="1044575"/>
            <a:ext cx="8382726" cy="3981673"/>
          </a:xfrm>
        </p:spPr>
        <p:txBody>
          <a:bodyPr>
            <a:normAutofit/>
          </a:bodyPr>
          <a:lstStyle/>
          <a:p>
            <a:r>
              <a:rPr lang="es-AR" sz="4800" dirty="0"/>
              <a:t>Aportes de la entonación al significado del discurso</a:t>
            </a:r>
            <a:r>
              <a:rPr lang="es-AR" dirty="0"/>
              <a:t/>
            </a:r>
            <a:br>
              <a:rPr lang="es-AR" dirty="0"/>
            </a:br>
            <a:r>
              <a:rPr lang="es-AR" dirty="0"/>
              <a:t/>
            </a:r>
            <a:br>
              <a:rPr lang="es-AR" dirty="0"/>
            </a:br>
            <a:r>
              <a:rPr lang="es-AR" sz="4800" dirty="0"/>
              <a:t>Luisa </a:t>
            </a:r>
            <a:r>
              <a:rPr lang="es-AR" sz="4800" dirty="0" err="1"/>
              <a:t>Granato</a:t>
            </a:r>
            <a:endParaRPr lang="es-AR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288" y="0"/>
            <a:ext cx="8431449" cy="4257407"/>
          </a:xfrm>
        </p:spPr>
        <p:txBody>
          <a:bodyPr/>
          <a:lstStyle/>
          <a:p>
            <a:pPr algn="l"/>
            <a:r>
              <a:rPr lang="es-AR" sz="3600" dirty="0" err="1" smtClean="0"/>
              <a:t>Research</a:t>
            </a:r>
            <a:r>
              <a:rPr lang="es-AR" sz="3600" dirty="0" smtClean="0"/>
              <a:t> </a:t>
            </a:r>
            <a:r>
              <a:rPr lang="es-AR" sz="3600" dirty="0" err="1" smtClean="0"/>
              <a:t>work</a:t>
            </a:r>
            <a:r>
              <a:rPr lang="es-AR" sz="3600" dirty="0" smtClean="0"/>
              <a:t> </a:t>
            </a:r>
            <a:r>
              <a:rPr lang="es-AR" sz="3600" dirty="0" err="1" smtClean="0"/>
              <a:t>about</a:t>
            </a:r>
            <a:r>
              <a:rPr lang="es-AR" sz="3600" dirty="0" smtClean="0"/>
              <a:t> </a:t>
            </a:r>
            <a:r>
              <a:rPr lang="es-AR" sz="3600" dirty="0" err="1" smtClean="0"/>
              <a:t>the</a:t>
            </a:r>
            <a:r>
              <a:rPr lang="es-AR" sz="3600" dirty="0" smtClean="0"/>
              <a:t> role </a:t>
            </a:r>
            <a:r>
              <a:rPr lang="es-AR" sz="3600" dirty="0" err="1" smtClean="0"/>
              <a:t>that</a:t>
            </a:r>
            <a:r>
              <a:rPr lang="es-AR" sz="3600" dirty="0" smtClean="0"/>
              <a:t> </a:t>
            </a:r>
            <a:r>
              <a:rPr lang="es-AR" sz="3600" dirty="0" err="1" smtClean="0"/>
              <a:t>intonation</a:t>
            </a:r>
            <a:r>
              <a:rPr lang="es-AR" sz="3600" dirty="0" smtClean="0"/>
              <a:t> </a:t>
            </a:r>
            <a:r>
              <a:rPr lang="es-AR" sz="3600" dirty="0" err="1" smtClean="0"/>
              <a:t>patterns</a:t>
            </a:r>
            <a:r>
              <a:rPr lang="es-AR" sz="3600" dirty="0" smtClean="0"/>
              <a:t> </a:t>
            </a:r>
            <a:r>
              <a:rPr lang="es-AR" sz="3600" dirty="0" err="1" smtClean="0"/>
              <a:t>play</a:t>
            </a:r>
            <a:r>
              <a:rPr lang="es-AR" sz="3600" dirty="0" smtClean="0"/>
              <a:t> in </a:t>
            </a:r>
            <a:r>
              <a:rPr lang="es-AR" sz="3600" dirty="0" err="1" smtClean="0"/>
              <a:t>interactive</a:t>
            </a:r>
            <a:r>
              <a:rPr lang="es-AR" sz="3600" dirty="0" smtClean="0"/>
              <a:t> </a:t>
            </a:r>
            <a:r>
              <a:rPr lang="es-AR" sz="3600" dirty="0" err="1" smtClean="0"/>
              <a:t>discourse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35025" y="3791263"/>
            <a:ext cx="7482169" cy="2312675"/>
          </a:xfrm>
        </p:spPr>
        <p:txBody>
          <a:bodyPr>
            <a:normAutofit/>
          </a:bodyPr>
          <a:lstStyle/>
          <a:p>
            <a:endParaRPr lang="es-AR" dirty="0" smtClean="0"/>
          </a:p>
          <a:p>
            <a:r>
              <a:rPr lang="es-AR" dirty="0" smtClean="0"/>
              <a:t>KEY WORDS </a:t>
            </a:r>
          </a:p>
          <a:p>
            <a:r>
              <a:rPr lang="es-AR" dirty="0" err="1" smtClean="0"/>
              <a:t>Discourse</a:t>
            </a:r>
            <a:r>
              <a:rPr lang="es-AR" dirty="0" smtClean="0"/>
              <a:t>, </a:t>
            </a:r>
            <a:r>
              <a:rPr lang="es-AR" dirty="0" err="1" smtClean="0"/>
              <a:t>pragmatics</a:t>
            </a:r>
            <a:r>
              <a:rPr lang="es-AR" dirty="0" smtClean="0"/>
              <a:t>, </a:t>
            </a:r>
            <a:r>
              <a:rPr lang="es-AR" dirty="0" err="1" smtClean="0"/>
              <a:t>intonation</a:t>
            </a:r>
            <a:r>
              <a:rPr lang="es-AR" dirty="0" smtClean="0"/>
              <a:t>, </a:t>
            </a:r>
            <a:r>
              <a:rPr lang="es-AR" dirty="0" err="1" smtClean="0"/>
              <a:t>meaning</a:t>
            </a:r>
            <a:r>
              <a:rPr lang="es-AR" dirty="0" smtClean="0"/>
              <a:t> </a:t>
            </a:r>
            <a:r>
              <a:rPr lang="es-AR" dirty="0" err="1" smtClean="0"/>
              <a:t>system</a:t>
            </a:r>
            <a:r>
              <a:rPr lang="es-AR" dirty="0" smtClean="0"/>
              <a:t>, </a:t>
            </a:r>
            <a:r>
              <a:rPr lang="es-AR" dirty="0" err="1" smtClean="0"/>
              <a:t>interaction</a:t>
            </a:r>
            <a:r>
              <a:rPr lang="es-AR" dirty="0" smtClean="0"/>
              <a:t>, </a:t>
            </a:r>
            <a:r>
              <a:rPr lang="es-AR" dirty="0" err="1" smtClean="0"/>
              <a:t>telling</a:t>
            </a:r>
            <a:r>
              <a:rPr lang="es-AR" dirty="0" smtClean="0"/>
              <a:t> </a:t>
            </a:r>
            <a:r>
              <a:rPr lang="es-AR" dirty="0" err="1" smtClean="0"/>
              <a:t>exchanges</a:t>
            </a:r>
            <a:r>
              <a:rPr lang="es-AR" dirty="0" smtClean="0"/>
              <a:t>, </a:t>
            </a:r>
            <a:r>
              <a:rPr lang="es-AR" dirty="0" err="1" smtClean="0"/>
              <a:t>asking</a:t>
            </a:r>
            <a:r>
              <a:rPr lang="es-AR" dirty="0" smtClean="0"/>
              <a:t> </a:t>
            </a:r>
            <a:r>
              <a:rPr lang="es-AR" dirty="0" err="1" smtClean="0"/>
              <a:t>exchanges</a:t>
            </a:r>
            <a:endParaRPr lang="es-A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err="1" smtClean="0"/>
              <a:t>Previous</a:t>
            </a:r>
            <a:r>
              <a:rPr lang="es-AR" dirty="0" smtClean="0"/>
              <a:t> </a:t>
            </a:r>
            <a:r>
              <a:rPr lang="es-AR" dirty="0" err="1" smtClean="0"/>
              <a:t>studies</a:t>
            </a:r>
            <a:r>
              <a:rPr lang="es-AR" dirty="0" smtClean="0"/>
              <a:t> </a:t>
            </a:r>
            <a:r>
              <a:rPr lang="es-AR" dirty="0" err="1" smtClean="0"/>
              <a:t>on</a:t>
            </a:r>
            <a:r>
              <a:rPr lang="es-AR" dirty="0" smtClean="0"/>
              <a:t> </a:t>
            </a:r>
            <a:r>
              <a:rPr lang="es-AR" dirty="0" err="1" smtClean="0"/>
              <a:t>Spanish</a:t>
            </a:r>
            <a:r>
              <a:rPr lang="es-AR" dirty="0" smtClean="0"/>
              <a:t> </a:t>
            </a:r>
            <a:r>
              <a:rPr lang="es-AR" dirty="0" err="1" smtClean="0"/>
              <a:t>prosody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9689" y="1900345"/>
            <a:ext cx="8363272" cy="5069160"/>
          </a:xfrm>
        </p:spPr>
        <p:txBody>
          <a:bodyPr>
            <a:normAutofit/>
          </a:bodyPr>
          <a:lstStyle/>
          <a:p>
            <a:r>
              <a:rPr lang="es-AR" sz="2400" dirty="0" err="1"/>
              <a:t>Canellada</a:t>
            </a:r>
            <a:r>
              <a:rPr lang="es-AR" sz="2400" dirty="0"/>
              <a:t> and </a:t>
            </a:r>
            <a:r>
              <a:rPr lang="es-AR" sz="2400" dirty="0" err="1"/>
              <a:t>Madsen</a:t>
            </a:r>
            <a:r>
              <a:rPr lang="es-AR" sz="2400" dirty="0"/>
              <a:t> (1987)</a:t>
            </a:r>
          </a:p>
          <a:p>
            <a:r>
              <a:rPr lang="es-AR" sz="2400" dirty="0" err="1"/>
              <a:t>Quillis</a:t>
            </a:r>
            <a:r>
              <a:rPr lang="es-AR" sz="2400" dirty="0"/>
              <a:t> (1993)</a:t>
            </a:r>
          </a:p>
          <a:p>
            <a:r>
              <a:rPr lang="es-AR" sz="2400" dirty="0"/>
              <a:t>Cid Uribe and </a:t>
            </a:r>
            <a:r>
              <a:rPr lang="es-AR" sz="2400" dirty="0" err="1"/>
              <a:t>Roach</a:t>
            </a:r>
            <a:r>
              <a:rPr lang="es-AR" sz="2400" dirty="0"/>
              <a:t> (1990)</a:t>
            </a:r>
          </a:p>
          <a:p>
            <a:r>
              <a:rPr lang="es-AR" sz="2400" dirty="0" err="1"/>
              <a:t>Signorini</a:t>
            </a:r>
            <a:r>
              <a:rPr lang="es-AR" sz="2400" dirty="0"/>
              <a:t>, Manrique and </a:t>
            </a:r>
            <a:r>
              <a:rPr lang="es-AR" sz="2400" dirty="0" err="1"/>
              <a:t>Valenti</a:t>
            </a:r>
            <a:r>
              <a:rPr lang="es-AR" sz="2400" dirty="0"/>
              <a:t> (1987)</a:t>
            </a:r>
          </a:p>
          <a:p>
            <a:pPr>
              <a:buNone/>
            </a:pPr>
            <a:r>
              <a:rPr lang="es-AR" sz="2400" dirty="0"/>
              <a:t>                </a:t>
            </a:r>
          </a:p>
          <a:p>
            <a:pPr>
              <a:buNone/>
            </a:pPr>
            <a:r>
              <a:rPr lang="es-AR" sz="2400" dirty="0"/>
              <a:t>Reading of DECONTEXTUALISED </a:t>
            </a:r>
            <a:r>
              <a:rPr lang="es-AR" sz="2400" dirty="0" err="1"/>
              <a:t>sentences</a:t>
            </a:r>
            <a:r>
              <a:rPr lang="es-AR" sz="2400" dirty="0"/>
              <a:t> </a:t>
            </a:r>
          </a:p>
          <a:p>
            <a:pPr>
              <a:buNone/>
            </a:pPr>
            <a:endParaRPr lang="es-AR" dirty="0"/>
          </a:p>
          <a:p>
            <a:pPr>
              <a:buNone/>
            </a:pPr>
            <a:endParaRPr lang="es-AR" dirty="0"/>
          </a:p>
          <a:p>
            <a:pPr>
              <a:buNone/>
            </a:pPr>
            <a:endParaRPr lang="es-AR" dirty="0"/>
          </a:p>
          <a:p>
            <a:pPr>
              <a:buNone/>
            </a:pPr>
            <a:r>
              <a:rPr lang="es-AR" sz="2400" dirty="0" err="1"/>
              <a:t>Discourse</a:t>
            </a:r>
            <a:r>
              <a:rPr lang="es-AR" sz="2400" dirty="0"/>
              <a:t> </a:t>
            </a:r>
            <a:r>
              <a:rPr lang="es-AR" sz="2400" dirty="0" err="1"/>
              <a:t>pragmatic</a:t>
            </a:r>
            <a:r>
              <a:rPr lang="es-AR" sz="2400" dirty="0"/>
              <a:t> </a:t>
            </a:r>
            <a:r>
              <a:rPr lang="es-AR" sz="2400" dirty="0" err="1"/>
              <a:t>perspective</a:t>
            </a:r>
            <a:r>
              <a:rPr lang="es-AR" sz="2400" dirty="0"/>
              <a:t> (</a:t>
            </a:r>
            <a:r>
              <a:rPr lang="es-AR" sz="2400" dirty="0" err="1"/>
              <a:t>Brazil)</a:t>
            </a:r>
            <a:endParaRPr lang="es-AR" sz="2400" dirty="0"/>
          </a:p>
        </p:txBody>
      </p:sp>
      <p:sp>
        <p:nvSpPr>
          <p:cNvPr id="5" name="4 Distinto de"/>
          <p:cNvSpPr/>
          <p:nvPr/>
        </p:nvSpPr>
        <p:spPr>
          <a:xfrm>
            <a:off x="2609236" y="4906859"/>
            <a:ext cx="2361369" cy="968167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/>
              <a:t>DISCOURSE PRAGMATIC PERSPECTIVE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66022" y="2715454"/>
            <a:ext cx="6711950" cy="2080678"/>
          </a:xfrm>
        </p:spPr>
        <p:txBody>
          <a:bodyPr/>
          <a:lstStyle/>
          <a:p>
            <a:r>
              <a:rPr lang="es-AR" sz="2400" dirty="0" err="1" smtClean="0"/>
              <a:t>Value</a:t>
            </a:r>
            <a:r>
              <a:rPr lang="es-AR" sz="2400" dirty="0" smtClean="0"/>
              <a:t> of </a:t>
            </a:r>
            <a:r>
              <a:rPr lang="es-AR" sz="2400" dirty="0" err="1" smtClean="0"/>
              <a:t>utterances</a:t>
            </a:r>
            <a:r>
              <a:rPr lang="es-AR" sz="2400" dirty="0" smtClean="0"/>
              <a:t> in CONTEXT </a:t>
            </a:r>
          </a:p>
          <a:p>
            <a:r>
              <a:rPr lang="es-AR" sz="2400" dirty="0" err="1" smtClean="0"/>
              <a:t>Interactive</a:t>
            </a:r>
            <a:r>
              <a:rPr lang="es-AR" sz="2400" dirty="0" smtClean="0"/>
              <a:t> </a:t>
            </a:r>
            <a:r>
              <a:rPr lang="es-AR" sz="2400" dirty="0" err="1" smtClean="0"/>
              <a:t>discourse</a:t>
            </a:r>
            <a:endParaRPr lang="es-AR" sz="2400" dirty="0" smtClean="0"/>
          </a:p>
          <a:p>
            <a:r>
              <a:rPr lang="es-AR" sz="2400" dirty="0" smtClean="0"/>
              <a:t>INTONATION: </a:t>
            </a:r>
            <a:r>
              <a:rPr lang="es-AR" sz="2400" dirty="0" err="1" smtClean="0"/>
              <a:t>independent</a:t>
            </a:r>
            <a:r>
              <a:rPr lang="es-AR" sz="2400" dirty="0" smtClean="0"/>
              <a:t> </a:t>
            </a:r>
            <a:r>
              <a:rPr lang="es-AR" sz="2400" dirty="0" err="1" smtClean="0"/>
              <a:t>meaning</a:t>
            </a:r>
            <a:r>
              <a:rPr lang="es-AR" sz="2400" dirty="0" smtClean="0"/>
              <a:t> </a:t>
            </a:r>
            <a:r>
              <a:rPr lang="es-AR" sz="2400" dirty="0" err="1" smtClean="0"/>
              <a:t>system</a:t>
            </a:r>
            <a:endParaRPr lang="es-AR" sz="2400" dirty="0" smtClean="0"/>
          </a:p>
          <a:p>
            <a:pPr>
              <a:buNone/>
            </a:pPr>
            <a:endParaRPr lang="es-A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METHODOLOGY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AR" sz="2800" dirty="0"/>
              <a:t>Corpus: 70 </a:t>
            </a:r>
            <a:r>
              <a:rPr lang="es-AR" sz="2800" dirty="0" err="1"/>
              <a:t>telephone</a:t>
            </a:r>
            <a:r>
              <a:rPr lang="es-AR" sz="2800" dirty="0"/>
              <a:t> radio interviews</a:t>
            </a:r>
          </a:p>
          <a:p>
            <a:pPr marL="0" indent="0">
              <a:buNone/>
            </a:pPr>
            <a:r>
              <a:rPr lang="es-AR" sz="2800" dirty="0"/>
              <a:t>FOCUS ON ASKING EXCHANGES</a:t>
            </a:r>
          </a:p>
          <a:p>
            <a:endParaRPr lang="es-AR" dirty="0"/>
          </a:p>
          <a:p>
            <a:endParaRPr lang="es-AR" dirty="0"/>
          </a:p>
          <a:p>
            <a:pPr>
              <a:buNone/>
            </a:pPr>
            <a:r>
              <a:rPr lang="es-AR" sz="2800" dirty="0"/>
              <a:t>1)</a:t>
            </a:r>
            <a:r>
              <a:rPr lang="es-AR" sz="2800" dirty="0" err="1"/>
              <a:t>Acoustic</a:t>
            </a:r>
            <a:r>
              <a:rPr lang="es-AR" sz="2800" dirty="0"/>
              <a:t> </a:t>
            </a:r>
            <a:r>
              <a:rPr lang="es-AR" sz="2800" dirty="0" err="1"/>
              <a:t>analysis</a:t>
            </a:r>
            <a:endParaRPr lang="es-AR" sz="2800" dirty="0"/>
          </a:p>
          <a:p>
            <a:pPr>
              <a:buNone/>
            </a:pPr>
            <a:r>
              <a:rPr lang="es-AR" sz="2800" dirty="0"/>
              <a:t>2) Perceptual </a:t>
            </a:r>
            <a:r>
              <a:rPr lang="es-AR" sz="2800" dirty="0" err="1"/>
              <a:t>studies </a:t>
            </a:r>
            <a:r>
              <a:rPr lang="es-AR" sz="2800" dirty="0" err="1">
                <a:latin typeface="Calibri" charset="0"/>
              </a:rPr>
              <a:t> </a:t>
            </a:r>
          </a:p>
          <a:p>
            <a:pPr>
              <a:buNone/>
            </a:pPr>
            <a:r>
              <a:rPr lang="es-AR" sz="2800" dirty="0" err="1">
                <a:latin typeface="Calibri" charset="0"/>
              </a:rPr>
              <a:t> </a:t>
            </a:r>
          </a:p>
          <a:p>
            <a:pPr>
              <a:buNone/>
            </a:pPr>
            <a:r>
              <a:rPr lang="es-AR" sz="2800" dirty="0" err="1">
                <a:latin typeface="Calibri" charset="0"/>
              </a:rPr>
              <a:t> </a:t>
            </a:r>
          </a:p>
          <a:p>
            <a:pPr>
              <a:buNone/>
            </a:pPr>
            <a:r>
              <a:rPr lang="es-AR" sz="2800" dirty="0" err="1">
                <a:latin typeface="Calibri" charset="0"/>
              </a:rPr>
              <a:t> </a:t>
            </a:r>
            <a:endParaRPr lang="es-AR" sz="2800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4710" y="452718"/>
            <a:ext cx="3151186" cy="744034"/>
          </a:xfrm>
        </p:spPr>
        <p:txBody>
          <a:bodyPr/>
          <a:lstStyle/>
          <a:p>
            <a:r>
              <a:rPr lang="es-AR" dirty="0" smtClean="0"/>
              <a:t>QUESTIONS</a:t>
            </a:r>
            <a:endParaRPr lang="es-A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0764" y="1556792"/>
            <a:ext cx="8963236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4710" y="452718"/>
            <a:ext cx="3727250" cy="1032066"/>
          </a:xfrm>
        </p:spPr>
        <p:txBody>
          <a:bodyPr/>
          <a:lstStyle/>
          <a:p>
            <a:r>
              <a:rPr lang="es-AR" dirty="0" smtClean="0"/>
              <a:t>ANSWERS</a:t>
            </a:r>
            <a:endParaRPr lang="es-A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556792"/>
            <a:ext cx="8695498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94378" y="742950"/>
            <a:ext cx="8398810" cy="5139450"/>
          </a:xfrm>
        </p:spPr>
        <p:txBody>
          <a:bodyPr/>
          <a:lstStyle/>
          <a:p>
            <a:r>
              <a:rPr lang="es-ES" sz="2600">
                <a:solidFill>
                  <a:srgbClr val="FFFFFF"/>
                </a:solidFill>
                <a:latin typeface="Century Gothic" charset="0"/>
              </a:rPr>
              <a:t/>
            </a:r>
            <a:br>
              <a:rPr lang="es-ES" sz="2600">
                <a:solidFill>
                  <a:srgbClr val="FFFFFF"/>
                </a:solidFill>
                <a:latin typeface="Century Gothic" charset="0"/>
              </a:rPr>
            </a:br>
            <a:r>
              <a:rPr lang="es-ES" sz="2600">
                <a:solidFill>
                  <a:srgbClr val="FFFFFF"/>
                </a:solidFill>
                <a:latin typeface="Century Gothic" charset="0"/>
              </a:rPr>
              <a:t/>
            </a:r>
            <a:br>
              <a:rPr lang="es-ES" sz="2600">
                <a:solidFill>
                  <a:srgbClr val="FFFFFF"/>
                </a:solidFill>
                <a:latin typeface="Century Gothic" charset="0"/>
              </a:rPr>
            </a:br>
            <a:r>
              <a:rPr lang="es-ES" sz="2600">
                <a:solidFill>
                  <a:srgbClr val="FFFFFF"/>
                </a:solidFill>
                <a:latin typeface="Century Gothic" charset="0"/>
              </a:rPr>
              <a:t/>
            </a:r>
            <a:br>
              <a:rPr lang="es-ES" sz="2600">
                <a:solidFill>
                  <a:srgbClr val="FFFFFF"/>
                </a:solidFill>
                <a:latin typeface="Century Gothic" charset="0"/>
              </a:rPr>
            </a:br>
            <a:r>
              <a:rPr lang="es-ES" sz="2600">
                <a:solidFill>
                  <a:srgbClr val="FFFFFF"/>
                </a:solidFill>
                <a:latin typeface="Century Gothic" charset="0"/>
              </a:rPr>
              <a:t/>
            </a:r>
            <a:br>
              <a:rPr lang="es-ES" sz="2600">
                <a:solidFill>
                  <a:srgbClr val="FFFFFF"/>
                </a:solidFill>
                <a:latin typeface="Century Gothic" charset="0"/>
              </a:rPr>
            </a:br>
            <a:r>
              <a:rPr lang="es-ES" sz="2600">
                <a:solidFill>
                  <a:srgbClr val="FFFFFF"/>
                </a:solidFill>
                <a:latin typeface="Century Gothic" charset="0"/>
              </a:rPr>
              <a:t/>
            </a:r>
            <a:br>
              <a:rPr lang="es-ES" sz="2600">
                <a:solidFill>
                  <a:srgbClr val="FFFFFF"/>
                </a:solidFill>
                <a:latin typeface="Century Gothic" charset="0"/>
              </a:rPr>
            </a:br>
            <a:r>
              <a:rPr lang="es-ES" sz="2600">
                <a:solidFill>
                  <a:srgbClr val="FFFFFF"/>
                </a:solidFill>
                <a:latin typeface="Century Gothic" charset="0"/>
              </a:rPr>
              <a:t>San: [hay pizza] / comieron? </a:t>
            </a:r>
            <a:br>
              <a:rPr lang="es-ES" sz="2600">
                <a:solidFill>
                  <a:srgbClr val="FFFFFF"/>
                </a:solidFill>
                <a:latin typeface="Century Gothic" charset="0"/>
              </a:rPr>
            </a:br>
            <a:r>
              <a:rPr lang="es-ES" sz="2600">
                <a:solidFill>
                  <a:srgbClr val="FFFFFF"/>
                </a:solidFill>
                <a:latin typeface="Century Gothic" charset="0"/>
              </a:rPr>
              <a:t>Ana: si</a:t>
            </a:r>
            <a:br>
              <a:rPr lang="es-ES" sz="2600">
                <a:solidFill>
                  <a:srgbClr val="FFFFFF"/>
                </a:solidFill>
                <a:latin typeface="Century Gothic" charset="0"/>
              </a:rPr>
            </a:br>
            <a:r>
              <a:rPr lang="es-ES" sz="2600">
                <a:solidFill>
                  <a:srgbClr val="FFFFFF"/>
                </a:solidFill>
                <a:latin typeface="Century Gothic" charset="0"/>
              </a:rPr>
              <a:t/>
            </a:r>
            <a:br>
              <a:rPr lang="es-ES" sz="2600">
                <a:solidFill>
                  <a:srgbClr val="FFFFFF"/>
                </a:solidFill>
                <a:latin typeface="Century Gothic" charset="0"/>
              </a:rPr>
            </a:br>
            <a:r>
              <a:rPr lang="es-ES" sz="2600">
                <a:solidFill>
                  <a:srgbClr val="FFFFFF"/>
                </a:solidFill>
                <a:latin typeface="Century Gothic" charset="0"/>
              </a:rPr>
              <a:t>(5:16)</a:t>
            </a:r>
            <a:br>
              <a:rPr lang="es-ES" sz="2600">
                <a:solidFill>
                  <a:srgbClr val="FFFFFF"/>
                </a:solidFill>
                <a:latin typeface="Century Gothic" charset="0"/>
              </a:rPr>
            </a:br>
            <a:r>
              <a:rPr lang="es-ES" sz="2600">
                <a:solidFill>
                  <a:srgbClr val="FFFFFF"/>
                </a:solidFill>
                <a:latin typeface="Century Gothic" charset="0"/>
              </a:rPr>
              <a:t/>
            </a:r>
            <a:br>
              <a:rPr lang="es-ES" sz="2600">
                <a:solidFill>
                  <a:srgbClr val="FFFFFF"/>
                </a:solidFill>
                <a:latin typeface="Century Gothic" charset="0"/>
              </a:rPr>
            </a:br>
            <a:r>
              <a:rPr lang="es-ES" sz="2600">
                <a:solidFill>
                  <a:srgbClr val="FFFFFF"/>
                </a:solidFill>
                <a:latin typeface="Century Gothic" charset="0"/>
              </a:rPr>
              <a:t/>
            </a:r>
            <a:br>
              <a:rPr lang="es-ES" sz="2600">
                <a:solidFill>
                  <a:srgbClr val="FFFFFF"/>
                </a:solidFill>
                <a:latin typeface="Century Gothic" charset="0"/>
              </a:rPr>
            </a:br>
            <a:endParaRPr lang="es-ES" sz="2600">
              <a:solidFill>
                <a:srgbClr val="FFFFFF"/>
              </a:solidFill>
              <a:latin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8610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51</TotalTime>
  <Words>121</Words>
  <Application>Microsoft Office PowerPoint</Application>
  <PresentationFormat>Presentación en pantalla (4:3)</PresentationFormat>
  <Paragraphs>37</Paragraphs>
  <Slides>8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Ion</vt:lpstr>
      <vt:lpstr>Aportes de la entonación al significado del discurso  Luisa Granato</vt:lpstr>
      <vt:lpstr>Research work about the role that intonation patterns play in interactive discourse </vt:lpstr>
      <vt:lpstr>Previous studies on Spanish prosody</vt:lpstr>
      <vt:lpstr>DISCOURSE PRAGMATIC PERSPECTIVE</vt:lpstr>
      <vt:lpstr>METHODOLOGY</vt:lpstr>
      <vt:lpstr>QUESTIONS</vt:lpstr>
      <vt:lpstr>ANSWERS</vt:lpstr>
      <vt:lpstr>     San: [hay pizza] / comieron?  Ana: si  (5:16)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Aportes de la Entonación al significado del discurso Luisa Granato</dc:title>
  <dc:creator>pc</dc:creator>
  <cp:lastModifiedBy>pc</cp:lastModifiedBy>
  <cp:revision>9</cp:revision>
  <dcterms:created xsi:type="dcterms:W3CDTF">2014-05-16T12:16:31Z</dcterms:created>
  <dcterms:modified xsi:type="dcterms:W3CDTF">2014-05-19T10:47:55Z</dcterms:modified>
</cp:coreProperties>
</file>