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5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37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328720" y="3963240"/>
            <a:ext cx="2704680" cy="2158200"/>
          </a:xfrm>
          <a:prstGeom prst="rect">
            <a:avLst/>
          </a:prstGeom>
          <a:ln>
            <a:noFill/>
          </a:ln>
        </p:spPr>
      </p:pic>
      <p:pic>
        <p:nvPicPr>
          <p:cNvPr descr="" id="38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112400" y="3963240"/>
            <a:ext cx="2704680" cy="21582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76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328720" y="3963240"/>
            <a:ext cx="2704680" cy="2158200"/>
          </a:xfrm>
          <a:prstGeom prst="rect">
            <a:avLst/>
          </a:prstGeom>
          <a:ln>
            <a:noFill/>
          </a:ln>
        </p:spPr>
      </p:pic>
      <p:pic>
        <p:nvPicPr>
          <p:cNvPr descr="" id="77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112400" y="3963240"/>
            <a:ext cx="2704680" cy="21582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GB" sz="1200">
                <a:solidFill>
                  <a:srgbClr val="8b8b8b"/>
                </a:solidFill>
                <a:latin typeface="Calibri"/>
              </a:rPr>
              <a:t>22/04/14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6DADFAE-21A4-41EE-BF3A-636436321939}" type="slidenum">
              <a:rPr lang="en-GB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s-AR"/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AR"/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AR"/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AR"/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AR"/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AR"/>
              <a:t>Sixth Outline Level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s-AR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2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Seventh Outline LevelHaga clic para modificar el estilo de texto del patrón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s-AR" sz="2800">
                <a:solidFill>
                  <a:srgbClr val="000000"/>
                </a:solidFill>
                <a:latin typeface="Calibri"/>
              </a:rPr>
              <a:t>Segundo nivel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s-AR" sz="2400">
                <a:solidFill>
                  <a:srgbClr val="000000"/>
                </a:solidFill>
                <a:latin typeface="Calibri"/>
              </a:rPr>
              <a:t>Tercer nivel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s-AR" sz="2000">
                <a:solidFill>
                  <a:srgbClr val="000000"/>
                </a:solidFill>
                <a:latin typeface="Calibri"/>
              </a:rPr>
              <a:t>Cuarto nivel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s-AR" sz="2000">
                <a:solidFill>
                  <a:srgbClr val="000000"/>
                </a:solidFill>
                <a:latin typeface="Calibri"/>
              </a:rPr>
              <a:t>Quinto nivel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GB" sz="1200">
                <a:solidFill>
                  <a:srgbClr val="8b8b8b"/>
                </a:solidFill>
                <a:latin typeface="Calibri"/>
              </a:rPr>
              <a:t>22/04/14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C86C5E74-6AB6-4A8F-B933-31C397343B19}" type="slidenum">
              <a:rPr lang="en-GB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539640" y="548640"/>
            <a:ext cx="7918200" cy="187200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es-AR" sz="5500">
                <a:solidFill>
                  <a:srgbClr val="000000"/>
                </a:solidFill>
                <a:latin typeface="Arial"/>
              </a:rPr>
              <a:t>POLITENESS</a:t>
            </a:r>
            <a:r>
              <a:rPr lang="es-AR" sz="4400">
                <a:solidFill>
                  <a:srgbClr val="00000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79" name="TextShape 2"/>
          <p:cNvSpPr txBox="1"/>
          <p:nvPr/>
        </p:nvSpPr>
        <p:spPr>
          <a:xfrm>
            <a:off x="2339640" y="2133000"/>
            <a:ext cx="4968360" cy="71964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i="1" lang="en-GB" sz="3200">
                <a:solidFill>
                  <a:srgbClr val="000000"/>
                </a:solidFill>
                <a:latin typeface="Calibri"/>
              </a:rPr>
              <a:t>By Richard Watts</a:t>
            </a:r>
            <a:endParaRPr/>
          </a:p>
        </p:txBody>
      </p:sp>
      <p:sp>
        <p:nvSpPr>
          <p:cNvPr id="80" name="CustomShape 3"/>
          <p:cNvSpPr/>
          <p:nvPr/>
        </p:nvSpPr>
        <p:spPr>
          <a:xfrm>
            <a:off x="827640" y="3573000"/>
            <a:ext cx="6912360" cy="283356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i="1" lang="en-GB">
                <a:solidFill>
                  <a:srgbClr val="000000"/>
                </a:solidFill>
                <a:latin typeface="Calibri"/>
              </a:rPr>
              <a:t>“</a:t>
            </a:r>
            <a:r>
              <a:rPr i="1" lang="en-GB">
                <a:solidFill>
                  <a:srgbClr val="000000"/>
                </a:solidFill>
                <a:latin typeface="Calibri"/>
              </a:rPr>
              <a:t>A new approach to linguistic politeness must involve a break with the dominant research paradigm in the field.”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i="1" lang="en-GB">
                <a:solidFill>
                  <a:srgbClr val="000000"/>
                </a:solidFill>
                <a:latin typeface="Calibri"/>
              </a:rPr>
              <a:t>                                                       </a:t>
            </a:r>
            <a:r>
              <a:rPr lang="en-GB">
                <a:solidFill>
                  <a:srgbClr val="000000"/>
                </a:solidFill>
                <a:latin typeface="Arial"/>
              </a:rPr>
              <a:t>Cortina, M. Agustina </a:t>
            </a:r>
            <a:endParaRPr/>
          </a:p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Arial"/>
              </a:rPr>
              <a:t>                                                                </a:t>
            </a:r>
            <a:r>
              <a:rPr lang="en-GB">
                <a:solidFill>
                  <a:srgbClr val="000000"/>
                </a:solidFill>
                <a:latin typeface="Arial"/>
              </a:rPr>
              <a:t>Pogorzelsky, Irina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3301200" y="334080"/>
            <a:ext cx="2253240" cy="22532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ffffff"/>
            </a:solidFill>
            <a:round/>
          </a:ln>
        </p:spPr>
        <p:txBody>
          <a:bodyPr anchor="ctr" bIns="28080" lIns="28080" rIns="28080" tIns="28080"/>
          <a:p>
            <a:pPr algn="ctr">
              <a:lnSpc>
                <a:spcPct val="90000"/>
              </a:lnSpc>
            </a:pPr>
            <a:r>
              <a:rPr lang="en-GB" sz="2200">
                <a:solidFill>
                  <a:srgbClr val="ffffff"/>
                </a:solidFill>
                <a:latin typeface="Calibri"/>
              </a:rPr>
              <a:t>Investigating First order politeness</a:t>
            </a:r>
            <a:endParaRPr/>
          </a:p>
        </p:txBody>
      </p:sp>
      <p:sp>
        <p:nvSpPr>
          <p:cNvPr id="101" name="CustomShape 2"/>
          <p:cNvSpPr/>
          <p:nvPr/>
        </p:nvSpPr>
        <p:spPr>
          <a:xfrm rot="3600000">
            <a:off x="4966200" y="2529720"/>
            <a:ext cx="597240" cy="760320"/>
          </a:xfrm>
          <a:prstGeom prst="rightArrow">
            <a:avLst>
              <a:gd fmla="val 60000" name="adj1"/>
              <a:gd fmla="val 50000" name="adj2"/>
            </a:avLst>
          </a:prstGeom>
          <a:solidFill>
            <a:srgbClr val="b2c0da"/>
          </a:solidFill>
          <a:ln>
            <a:noFill/>
          </a:ln>
        </p:spPr>
      </p:sp>
      <p:sp>
        <p:nvSpPr>
          <p:cNvPr id="102" name="CustomShape 3"/>
          <p:cNvSpPr/>
          <p:nvPr/>
        </p:nvSpPr>
        <p:spPr>
          <a:xfrm>
            <a:off x="4991760" y="3262320"/>
            <a:ext cx="2253240" cy="22532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ffffff"/>
            </a:solidFill>
            <a:round/>
          </a:ln>
        </p:spPr>
        <p:txBody>
          <a:bodyPr anchor="ctr" bIns="28080" lIns="28080" rIns="28080" tIns="28080"/>
          <a:p>
            <a:pPr algn="ctr">
              <a:lnSpc>
                <a:spcPct val="90000"/>
              </a:lnSpc>
            </a:pPr>
            <a:r>
              <a:rPr lang="en-GB" sz="2200">
                <a:solidFill>
                  <a:srgbClr val="ffffff"/>
                </a:solidFill>
                <a:latin typeface="Calibri"/>
              </a:rPr>
              <a:t>Means of</a:t>
            </a:r>
            <a:endParaRPr/>
          </a:p>
        </p:txBody>
      </p:sp>
      <p:sp>
        <p:nvSpPr>
          <p:cNvPr id="103" name="CustomShape 4"/>
          <p:cNvSpPr/>
          <p:nvPr/>
        </p:nvSpPr>
        <p:spPr>
          <a:xfrm rot="10800000">
            <a:off x="4146480" y="4008960"/>
            <a:ext cx="597240" cy="760320"/>
          </a:xfrm>
          <a:prstGeom prst="rightArrow">
            <a:avLst>
              <a:gd fmla="val 60000" name="adj1"/>
              <a:gd fmla="val 50000" name="adj2"/>
            </a:avLst>
          </a:prstGeom>
          <a:solidFill>
            <a:srgbClr val="b2c0da"/>
          </a:solidFill>
          <a:ln>
            <a:noFill/>
          </a:ln>
        </p:spPr>
      </p:sp>
      <p:sp>
        <p:nvSpPr>
          <p:cNvPr id="104" name="CustomShape 5"/>
          <p:cNvSpPr/>
          <p:nvPr/>
        </p:nvSpPr>
        <p:spPr>
          <a:xfrm>
            <a:off x="1610280" y="3262320"/>
            <a:ext cx="2253240" cy="22532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ffffff"/>
            </a:solidFill>
            <a:round/>
          </a:ln>
        </p:spPr>
        <p:txBody>
          <a:bodyPr anchor="ctr" bIns="28080" lIns="28080" rIns="28080" tIns="28080"/>
          <a:p>
            <a:pPr algn="ctr">
              <a:lnSpc>
                <a:spcPct val="90000"/>
              </a:lnSpc>
            </a:pPr>
            <a:r>
              <a:rPr lang="en-GB" sz="2200">
                <a:solidFill>
                  <a:srgbClr val="ffffff"/>
                </a:solidFill>
                <a:latin typeface="Calibri"/>
              </a:rPr>
              <a:t>Developing a social theory of politeness (second order)</a:t>
            </a:r>
            <a:endParaRPr/>
          </a:p>
        </p:txBody>
      </p:sp>
      <p:sp>
        <p:nvSpPr>
          <p:cNvPr id="105" name="CustomShape 6"/>
          <p:cNvSpPr/>
          <p:nvPr/>
        </p:nvSpPr>
        <p:spPr>
          <a:xfrm rot="18000000">
            <a:off x="3274920" y="2559240"/>
            <a:ext cx="597240" cy="760320"/>
          </a:xfrm>
          <a:prstGeom prst="rightArrow">
            <a:avLst>
              <a:gd fmla="val 60000" name="adj1"/>
              <a:gd fmla="val 50000" name="adj2"/>
            </a:avLst>
          </a:prstGeom>
          <a:solidFill>
            <a:srgbClr val="b2c0da"/>
          </a:solidFill>
          <a:ln>
            <a:noFill/>
          </a:ln>
        </p:spPr>
      </p:sp>
      <p:sp>
        <p:nvSpPr>
          <p:cNvPr id="106" name="CustomShape 7"/>
          <p:cNvSpPr/>
          <p:nvPr/>
        </p:nvSpPr>
        <p:spPr>
          <a:xfrm rot="5400000">
            <a:off x="756000" y="4581000"/>
            <a:ext cx="863640" cy="863640"/>
          </a:xfrm>
          <a:prstGeom prst="bentConnector3">
            <a:avLst>
              <a:gd fmla="val 50000" name="adj1"/>
            </a:avLst>
          </a:prstGeom>
          <a:noFill/>
          <a:ln w="9360">
            <a:solidFill>
              <a:srgbClr val="4a7ebb"/>
            </a:solidFill>
            <a:round/>
            <a:tailEnd len="med" type="arrow" w="med"/>
          </a:ln>
        </p:spPr>
      </p:sp>
      <p:sp>
        <p:nvSpPr>
          <p:cNvPr id="107" name="CustomShape 8"/>
          <p:cNvSpPr/>
          <p:nvPr/>
        </p:nvSpPr>
        <p:spPr>
          <a:xfrm>
            <a:off x="395640" y="5661360"/>
            <a:ext cx="3384000" cy="100332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500">
                <a:solidFill>
                  <a:srgbClr val="000000"/>
                </a:solidFill>
                <a:latin typeface="Arial"/>
              </a:rPr>
              <a:t>Central Focus: first order politeness (lay term, lay usage)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500">
                <a:solidFill>
                  <a:srgbClr val="000000"/>
                </a:solidFill>
                <a:latin typeface="Arial"/>
              </a:rPr>
              <a:t>Should not attempt to create a universal term</a:t>
            </a: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539640" y="3141000"/>
            <a:ext cx="8064360" cy="252000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8000">
                <a:solidFill>
                  <a:srgbClr val="ff0000"/>
                </a:solidFill>
                <a:latin typeface="Calibri"/>
              </a:rPr>
              <a:t>ACQUIRED NOT LEARNT</a:t>
            </a:r>
            <a:endParaRPr/>
          </a:p>
        </p:txBody>
      </p:sp>
      <p:sp>
        <p:nvSpPr>
          <p:cNvPr id="109" name="CustomShape 2"/>
          <p:cNvSpPr/>
          <p:nvPr/>
        </p:nvSpPr>
        <p:spPr>
          <a:xfrm>
            <a:off x="971640" y="404640"/>
            <a:ext cx="7056360" cy="239148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en-GB" sz="5400">
                <a:solidFill>
                  <a:srgbClr val="000000"/>
                </a:solidFill>
                <a:latin typeface="Calibri"/>
              </a:rPr>
              <a:t>REMEMBER: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n-GB" sz="3600">
                <a:solidFill>
                  <a:srgbClr val="000000"/>
                </a:solidFill>
                <a:latin typeface="Calibri"/>
              </a:rPr>
              <a:t>POLITE behaviour and polite language are</a:t>
            </a: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WATTS APPROACH:</a:t>
            </a:r>
            <a:endParaRPr/>
          </a:p>
        </p:txBody>
      </p:sp>
      <p:sp>
        <p:nvSpPr>
          <p:cNvPr id="111" name="TextShape 2"/>
          <p:cNvSpPr txBox="1"/>
          <p:nvPr/>
        </p:nvSpPr>
        <p:spPr>
          <a:xfrm>
            <a:off x="457200" y="1600200"/>
            <a:ext cx="8290800" cy="45648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His aim is to approach the technical term “politeness”(second order) from a variety of perspectives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Thus his focus is on LINGUISTIC POLITENESS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The most influential theory about linguistic politeness known is Brown and Levinson’s work</a:t>
            </a:r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467640" y="332640"/>
            <a:ext cx="7920360" cy="1079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Brown and Levinson’s approach:</a:t>
            </a:r>
            <a:endParaRPr/>
          </a:p>
        </p:txBody>
      </p:sp>
      <p:sp>
        <p:nvSpPr>
          <p:cNvPr id="113" name="TextShape 2"/>
          <p:cNvSpPr txBox="1"/>
          <p:nvPr/>
        </p:nvSpPr>
        <p:spPr>
          <a:xfrm>
            <a:off x="539640" y="1340640"/>
            <a:ext cx="7776360" cy="51843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000">
                <a:solidFill>
                  <a:srgbClr val="000000"/>
                </a:solidFill>
                <a:latin typeface="Calibri"/>
              </a:rPr>
              <a:t>Based on the concept of FACE (Goffman)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000">
                <a:solidFill>
                  <a:srgbClr val="000000"/>
                </a:solidFill>
                <a:latin typeface="Calibri"/>
              </a:rPr>
              <a:t>According to them every single person has two faces: a positive face (desire to be liked) and a negative face (wish not to be imposed)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000">
                <a:solidFill>
                  <a:srgbClr val="000000"/>
                </a:solidFill>
                <a:latin typeface="Calibri"/>
              </a:rPr>
              <a:t>Positive face is related to positive politeness and negative face is related to negative politeness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000">
                <a:solidFill>
                  <a:srgbClr val="000000"/>
                </a:solidFill>
                <a:latin typeface="Calibri"/>
              </a:rPr>
              <a:t>In daily interactions those faces might be threatened through what they called: Face Threatening Acts (FTA). FTA can be performed: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GB" sz="2000">
                <a:solidFill>
                  <a:srgbClr val="000000"/>
                </a:solidFill>
                <a:latin typeface="Calibri"/>
              </a:rPr>
              <a:t>ON record: that is directly (bald FTA, no mitigation) or through positive and negative politeness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GB" sz="2000">
                <a:solidFill>
                  <a:srgbClr val="000000"/>
                </a:solidFill>
                <a:latin typeface="Calibri"/>
              </a:rPr>
              <a:t>OFF record: in an indirect way, through implicature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000">
                <a:solidFill>
                  <a:srgbClr val="000000"/>
                </a:solidFill>
                <a:latin typeface="Calibri"/>
              </a:rPr>
              <a:t>Crucial elements for Brown and Levinson: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GB" sz="2000">
                <a:solidFill>
                  <a:srgbClr val="000000"/>
                </a:solidFill>
                <a:latin typeface="Calibri"/>
              </a:rPr>
              <a:t>POWER (related to the use of language, knowledge, social roles)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GB" sz="2000">
                <a:solidFill>
                  <a:srgbClr val="000000"/>
                </a:solidFill>
                <a:latin typeface="Calibri"/>
              </a:rPr>
              <a:t>DISTANCE (has to do with how well I know my interlocutor, intimacy)</a:t>
            </a:r>
            <a:endParaRPr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GB" sz="2000">
                <a:solidFill>
                  <a:srgbClr val="000000"/>
                </a:solidFill>
                <a:latin typeface="Calibri"/>
              </a:rPr>
              <a:t>RANKING OF SOCIAL IMPOSITION (refers to cultural issues)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Criticism of Brown and Levinson’s theory (since the 1990s)</a:t>
            </a:r>
            <a:endParaRPr/>
          </a:p>
        </p:txBody>
      </p:sp>
      <p:sp>
        <p:nvSpPr>
          <p:cNvPr id="11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It is an individualistic approach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They considered second order politeness as a universal feature of language usage. They proposed an idealised concept of politeness 2, not in relation to the ways in which groups of participants struggle over politeness 1 in social interaction</a:t>
            </a:r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IMPOLITENESS</a:t>
            </a:r>
            <a:endParaRPr/>
          </a:p>
        </p:txBody>
      </p:sp>
      <p:sp>
        <p:nvSpPr>
          <p:cNvPr id="117" name="TextShape 2"/>
          <p:cNvSpPr txBox="1"/>
          <p:nvPr/>
        </p:nvSpPr>
        <p:spPr>
          <a:xfrm>
            <a:off x="0" y="1340640"/>
            <a:ext cx="8748000" cy="51123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    </a:t>
            </a:r>
            <a:r>
              <a:rPr lang="es-AR" sz="2500">
                <a:solidFill>
                  <a:srgbClr val="000000"/>
                </a:solidFill>
                <a:latin typeface="Calibri"/>
              </a:rPr>
              <a:t>Is a salient form of social behaviour because it appears to go against the canons of acceptable, appropriate behaviour for the ongoing social interaction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500">
                <a:solidFill>
                  <a:srgbClr val="000000"/>
                </a:solidFill>
                <a:latin typeface="Calibri"/>
              </a:rPr>
              <a:t>    </a:t>
            </a:r>
            <a:r>
              <a:rPr lang="es-AR" sz="2500">
                <a:solidFill>
                  <a:srgbClr val="000000"/>
                </a:solidFill>
                <a:latin typeface="Calibri"/>
              </a:rPr>
              <a:t>That appropriate behaviour is known as </a:t>
            </a:r>
            <a:r>
              <a:rPr lang="es-AR" sz="2500">
                <a:solidFill>
                  <a:srgbClr val="ff0000"/>
                </a:solidFill>
                <a:latin typeface="Calibri"/>
              </a:rPr>
              <a:t>POLITIC BEHAVIOUR    </a:t>
            </a:r>
            <a:r>
              <a:rPr lang="es-AR" sz="2500">
                <a:solidFill>
                  <a:srgbClr val="000000"/>
                </a:solidFill>
                <a:latin typeface="Calibri"/>
              </a:rPr>
              <a:t>(appropriate to the social constraints of the interaction, non-salient, conventional behaviour). It requires no extra effort from the part of the speaker. Formed by highly routinised linguistic formulae (thank you, beg your pardon)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500">
                <a:solidFill>
                  <a:srgbClr val="000000"/>
                </a:solidFill>
                <a:latin typeface="Calibri"/>
              </a:rPr>
              <a:t>     </a:t>
            </a:r>
            <a:r>
              <a:rPr lang="es-AR" sz="2500">
                <a:solidFill>
                  <a:srgbClr val="000000"/>
                </a:solidFill>
                <a:latin typeface="Calibri"/>
              </a:rPr>
              <a:t>POLITE BEHAVIOUR: it is behaviour beyond what is percieved   to be appropriate (requires extra effort; observable addition to politic behaviour)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500">
                <a:solidFill>
                  <a:srgbClr val="000000"/>
                </a:solidFill>
                <a:latin typeface="Calibri"/>
              </a:rPr>
              <a:t>     </a:t>
            </a:r>
            <a:r>
              <a:rPr lang="es-AR" sz="2500">
                <a:solidFill>
                  <a:srgbClr val="000000"/>
                </a:solidFill>
                <a:latin typeface="Calibri"/>
              </a:rPr>
              <a:t>IMPOLITE BEHAVIOUR: percieved by participants as inappropriate behaviour (observable violation of politic behaviour)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What is POLITE BEHAVIOUR ?</a:t>
            </a:r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611640" y="148464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300">
                <a:solidFill>
                  <a:srgbClr val="000000"/>
                </a:solidFill>
                <a:latin typeface="Arial"/>
              </a:rPr>
              <a:t>Socially correct or appropriate behaviour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300">
                <a:solidFill>
                  <a:srgbClr val="000000"/>
                </a:solidFill>
                <a:latin typeface="Arial"/>
              </a:rPr>
              <a:t>The hallmark of the cultivated man/woman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300">
                <a:solidFill>
                  <a:srgbClr val="000000"/>
                </a:solidFill>
                <a:latin typeface="Arial"/>
              </a:rPr>
              <a:t>Being considerate towards other people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AR" sz="2300">
                <a:solidFill>
                  <a:srgbClr val="000000"/>
                </a:solidFill>
                <a:latin typeface="Arial"/>
              </a:rPr>
              <a:t>Being insincere (negative view)</a:t>
            </a:r>
            <a:endParaRPr/>
          </a:p>
        </p:txBody>
      </p:sp>
      <p:sp>
        <p:nvSpPr>
          <p:cNvPr id="83" name="CustomShape 3"/>
          <p:cNvSpPr/>
          <p:nvPr/>
        </p:nvSpPr>
        <p:spPr>
          <a:xfrm rot="5400000">
            <a:off x="3564000" y="188640"/>
            <a:ext cx="1439640" cy="7199640"/>
          </a:xfrm>
          <a:prstGeom prst="rightBrace">
            <a:avLst>
              <a:gd fmla="val 8333" name="adj1"/>
              <a:gd fmla="val 53141" name="adj2"/>
            </a:avLst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84" name="CustomShape 4"/>
          <p:cNvSpPr/>
          <p:nvPr/>
        </p:nvSpPr>
        <p:spPr>
          <a:xfrm>
            <a:off x="4788000" y="4581000"/>
            <a:ext cx="2808000" cy="109584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3000">
                <a:solidFill>
                  <a:srgbClr val="000000"/>
                </a:solidFill>
                <a:latin typeface="Calibri"/>
              </a:rPr>
              <a:t>              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5" name="CustomShape 5"/>
          <p:cNvSpPr/>
          <p:nvPr/>
        </p:nvSpPr>
        <p:spPr>
          <a:xfrm>
            <a:off x="1547640" y="4581000"/>
            <a:ext cx="5688360" cy="204012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GB" sz="2300">
                <a:solidFill>
                  <a:srgbClr val="000000"/>
                </a:solidFill>
                <a:latin typeface="Arial"/>
              </a:rPr>
              <a:t>Conceptualizations are rather vague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300">
                <a:solidFill>
                  <a:srgbClr val="000000"/>
                </a:solidFill>
                <a:latin typeface="Arial"/>
              </a:rPr>
              <a:t>Personal assessments of (im)polite behavior can also be expected to vary</a:t>
            </a:r>
            <a:endParaRPr/>
          </a:p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Calibri"/>
              </a:rPr>
              <a:t>
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86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683640" y="908640"/>
            <a:ext cx="7755840" cy="2304000"/>
          </a:xfrm>
          <a:prstGeom prst="rect">
            <a:avLst/>
          </a:prstGeom>
          <a:ln w="9360">
            <a:noFill/>
          </a:ln>
        </p:spPr>
      </p:pic>
      <p:pic>
        <p:nvPicPr>
          <p:cNvPr descr="" id="87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683640" y="2997000"/>
            <a:ext cx="7813080" cy="2714400"/>
          </a:xfrm>
          <a:prstGeom prst="rect">
            <a:avLst/>
          </a:prstGeom>
          <a:ln w="936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548640"/>
            <a:ext cx="8229240" cy="55771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s-AR" sz="3200">
                <a:solidFill>
                  <a:srgbClr val="000000"/>
                </a:solidFill>
                <a:latin typeface="Calibri"/>
              </a:rPr>
              <a:t>Even enriching the extracts by </a:t>
            </a:r>
            <a:r>
              <a:rPr b="1" lang="es-AR" sz="3200">
                <a:solidFill>
                  <a:srgbClr val="000000"/>
                </a:solidFill>
                <a:latin typeface="Calibri"/>
              </a:rPr>
              <a:t>contextualising</a:t>
            </a:r>
            <a:r>
              <a:rPr lang="es-AR" sz="3200">
                <a:solidFill>
                  <a:srgbClr val="000000"/>
                </a:solidFill>
                <a:latin typeface="Calibri"/>
              </a:rPr>
              <a:t> them does not rull out different interpretations of: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Wheteher or not the participant’s behaviour is ‘polite’ or ‘impolite’ or</a:t>
            </a:r>
            <a:endParaRPr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es-AR" sz="3200">
                <a:solidFill>
                  <a:srgbClr val="000000"/>
                </a:solidFill>
                <a:latin typeface="Calibri"/>
              </a:rPr>
              <a:t>Whether the ‘polite’ behaviour is evaluated negatively or positively.  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Two types of </a:t>
            </a:r>
            <a:r>
              <a:rPr b="1" lang="es-AR" sz="4400">
                <a:solidFill>
                  <a:srgbClr val="000000"/>
                </a:solidFill>
                <a:latin typeface="Calibri"/>
              </a:rPr>
              <a:t>politeness</a:t>
            </a:r>
            <a:r>
              <a:rPr lang="es-AR" sz="4400">
                <a:solidFill>
                  <a:srgbClr val="000000"/>
                </a:solidFill>
                <a:latin typeface="Calibri"/>
              </a:rPr>
              <a:t>:</a:t>
            </a:r>
            <a:endParaRPr/>
          </a:p>
        </p:txBody>
      </p:sp>
      <p:sp>
        <p:nvSpPr>
          <p:cNvPr id="9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s-AR" sz="3200">
                <a:solidFill>
                  <a:srgbClr val="ff0000"/>
                </a:solidFill>
                <a:latin typeface="Calibri"/>
              </a:rPr>
              <a:t>FIRST-ORDER POLITENESS</a:t>
            </a:r>
            <a:r>
              <a:rPr lang="es-AR" sz="3200">
                <a:solidFill>
                  <a:srgbClr val="000000"/>
                </a:solidFill>
                <a:latin typeface="Calibri"/>
              </a:rPr>
              <a:t>: lay conceptualizations of politeness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s-AR" sz="3200">
                <a:solidFill>
                  <a:srgbClr val="ff0000"/>
                </a:solidFill>
                <a:latin typeface="Calibri"/>
              </a:rPr>
              <a:t>SECOND-ORDER POLITENESS</a:t>
            </a:r>
            <a:r>
              <a:rPr lang="es-AR" sz="3200">
                <a:solidFill>
                  <a:srgbClr val="000000"/>
                </a:solidFill>
                <a:latin typeface="Calibri"/>
              </a:rPr>
              <a:t>: term used in pragmatic and sociolinguistic study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57200" y="620640"/>
            <a:ext cx="8229240" cy="55051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es-AR" sz="4800">
                <a:solidFill>
                  <a:srgbClr val="000000"/>
                </a:solidFill>
                <a:latin typeface="Calibri"/>
              </a:rPr>
              <a:t>POLITE BEHAVIOUR: not just a matter of linguistic expressions</a:t>
            </a:r>
            <a:endParaRPr/>
          </a:p>
          <a:p>
            <a:pPr>
              <a:lnSpc>
                <a:spcPct val="100000"/>
              </a:lnSpc>
            </a:pPr>
            <a:r>
              <a:rPr lang="es-AR" sz="4800">
                <a:solidFill>
                  <a:srgbClr val="000000"/>
                </a:solidFill>
                <a:latin typeface="Calibri"/>
              </a:rPr>
              <a:t>but behavior's </a:t>
            </a:r>
            <a:r>
              <a:rPr lang="es-AR" sz="4800" u="sng">
                <a:solidFill>
                  <a:srgbClr val="ff0000"/>
                </a:solidFill>
                <a:latin typeface="Calibri"/>
              </a:rPr>
              <a:t>interpretation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67640" y="119664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s-AR" sz="4800">
                <a:solidFill>
                  <a:srgbClr val="000000"/>
                </a:solidFill>
                <a:latin typeface="Calibri"/>
              </a:rPr>
              <a:t>POLITENESS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s-AR" sz="3200">
                <a:solidFill>
                  <a:srgbClr val="000000"/>
                </a:solidFill>
                <a:latin typeface="Calibri"/>
              </a:rPr>
              <a:t> </a:t>
            </a:r>
            <a:r>
              <a:rPr lang="es-AR" sz="3200">
                <a:solidFill>
                  <a:srgbClr val="000000"/>
                </a:solidFill>
                <a:latin typeface="Calibri"/>
              </a:rPr>
              <a:t>1) Evaluation of (im)polite behaviour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s-AR" sz="3200">
                <a:solidFill>
                  <a:srgbClr val="000000"/>
                </a:solidFill>
                <a:latin typeface="Calibri"/>
              </a:rPr>
              <a:t>2) Technical term in the study of interaction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685800" y="188640"/>
            <a:ext cx="6406200" cy="367200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2500">
                <a:solidFill>
                  <a:srgbClr val="000000"/>
                </a:solidFill>
                <a:latin typeface="Arial"/>
              </a:rPr>
              <a:t>
</a:t>
            </a:r>
            <a:endParaRPr/>
          </a:p>
        </p:txBody>
      </p:sp>
      <p:sp>
        <p:nvSpPr>
          <p:cNvPr id="94" name="CustomShape 2"/>
          <p:cNvSpPr/>
          <p:nvPr/>
        </p:nvSpPr>
        <p:spPr>
          <a:xfrm>
            <a:off x="179640" y="404640"/>
            <a:ext cx="8568720" cy="464400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en-GB" sz="3000">
                <a:solidFill>
                  <a:srgbClr val="000000"/>
                </a:solidFill>
                <a:latin typeface="Arial"/>
              </a:rPr>
              <a:t> </a:t>
            </a:r>
            <a:r>
              <a:rPr b="1" lang="en-GB" sz="3000">
                <a:solidFill>
                  <a:srgbClr val="000000"/>
                </a:solidFill>
                <a:latin typeface="Arial"/>
              </a:rPr>
              <a:t>Theories of Politeness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300">
                <a:solidFill>
                  <a:srgbClr val="000000"/>
                </a:solidFill>
                <a:latin typeface="Arial"/>
              </a:rPr>
              <a:t>Most of them focused on POLITE behaviour than on IMPOLITE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lang="en-GB" sz="2300">
                <a:solidFill>
                  <a:srgbClr val="000000"/>
                </a:solidFill>
                <a:latin typeface="Arial"/>
              </a:rPr>
              <a:t>YET</a:t>
            </a:r>
            <a:endParaRPr/>
          </a:p>
          <a:p>
            <a:pPr>
              <a:lnSpc>
                <a:spcPct val="100000"/>
              </a:lnSpc>
            </a:pPr>
            <a:r>
              <a:rPr lang="en-GB" sz="2300">
                <a:solidFill>
                  <a:srgbClr val="000000"/>
                </a:solidFill>
                <a:latin typeface="Arial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r>
              <a:rPr lang="en-GB" sz="2300">
                <a:solidFill>
                  <a:srgbClr val="000000"/>
                </a:solidFill>
                <a:latin typeface="Arial"/>
              </a:rPr>
              <a:t>Participants are more likely to comment on behaviour which they percieve as </a:t>
            </a:r>
            <a:r>
              <a:rPr b="1" i="1" lang="en-GB" sz="2000">
                <a:solidFill>
                  <a:srgbClr val="000000"/>
                </a:solidFill>
                <a:latin typeface="Arial"/>
              </a:rPr>
              <a:t>impolite/rude</a:t>
            </a:r>
            <a:r>
              <a:rPr lang="en-GB" sz="2300">
                <a:solidFill>
                  <a:srgbClr val="000000"/>
                </a:solidFill>
                <a:latin typeface="Arial"/>
              </a:rPr>
              <a:t> rather than on polite behaviour (easier to percieve a violation of a convention regulating certain interaction)</a:t>
            </a:r>
            <a:endParaRPr/>
          </a:p>
          <a:p>
            <a:pPr>
              <a:lnSpc>
                <a:spcPct val="100000"/>
              </a:lnSpc>
            </a:pPr>
            <a:r>
              <a:rPr lang="en-GB" sz="2500">
                <a:solidFill>
                  <a:srgbClr val="000000"/>
                </a:solidFill>
                <a:latin typeface="Arial"/>
              </a:rPr>
              <a:t>              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5" name="TextShape 3"/>
          <p:cNvSpPr txBox="1"/>
          <p:nvPr/>
        </p:nvSpPr>
        <p:spPr>
          <a:xfrm>
            <a:off x="1907640" y="4437000"/>
            <a:ext cx="3024000" cy="86364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n-GB" sz="3200">
                <a:solidFill>
                  <a:srgbClr val="000000"/>
                </a:solidFill>
                <a:latin typeface="Calibri"/>
              </a:rPr>
              <a:t>Impolite=salient behaviour</a:t>
            </a:r>
            <a:endParaRPr/>
          </a:p>
        </p:txBody>
      </p:sp>
      <p:sp>
        <p:nvSpPr>
          <p:cNvPr id="96" name="CustomShape 4"/>
          <p:cNvSpPr/>
          <p:nvPr/>
        </p:nvSpPr>
        <p:spPr>
          <a:xfrm>
            <a:off x="2915640" y="3429000"/>
            <a:ext cx="360" cy="1295640"/>
          </a:xfrm>
          <a:prstGeom prst="straightConnector1">
            <a:avLst/>
          </a:prstGeom>
          <a:noFill/>
          <a:ln w="9360">
            <a:solidFill>
              <a:srgbClr val="000000"/>
            </a:solidFill>
            <a:round/>
            <a:tailEnd len="med" type="arrow" w="med"/>
          </a:ln>
        </p:spPr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1112760" y="1280160"/>
            <a:ext cx="4110120" cy="411012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ffffff"/>
            </a:solidFill>
            <a:round/>
          </a:ln>
        </p:spPr>
        <p:txBody>
          <a:bodyPr anchor="ctr" bIns="0" lIns="573840" rIns="0" tIns="484560"/>
          <a:p>
            <a:pPr algn="ctr">
              <a:lnSpc>
                <a:spcPct val="90000"/>
              </a:lnSpc>
            </a:pPr>
            <a:r>
              <a:rPr lang="en-GB" sz="2100">
                <a:solidFill>
                  <a:srgbClr val="000000"/>
                </a:solidFill>
                <a:latin typeface="Calibri"/>
              </a:rPr>
              <a:t>The term politeness struggled over the past, present and probably will continue to be struggled over the future</a:t>
            </a:r>
            <a:endParaRPr/>
          </a:p>
        </p:txBody>
      </p:sp>
      <p:sp>
        <p:nvSpPr>
          <p:cNvPr id="98" name="CustomShape 2"/>
          <p:cNvSpPr/>
          <p:nvPr/>
        </p:nvSpPr>
        <p:spPr>
          <a:xfrm>
            <a:off x="4075200" y="1280160"/>
            <a:ext cx="4110120" cy="411012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ffffff"/>
            </a:solidFill>
            <a:round/>
          </a:ln>
        </p:spPr>
        <p:txBody>
          <a:bodyPr anchor="ctr" bIns="0" lIns="1166400" rIns="0" tIns="484560"/>
          <a:p>
            <a:pPr algn="ctr">
              <a:lnSpc>
                <a:spcPct val="90000"/>
              </a:lnSpc>
            </a:pPr>
            <a:r>
              <a:rPr lang="en-GB" sz="2100">
                <a:solidFill>
                  <a:srgbClr val="000000"/>
                </a:solidFill>
                <a:latin typeface="Calibri"/>
              </a:rPr>
              <a:t>Evaluation of participants behaviour as (im)polite is a matter of the interpretation of that behaviour in the overall social interaction (not of linguistic expressions only)</a:t>
            </a:r>
            <a:endParaRPr/>
          </a:p>
        </p:txBody>
      </p:sp>
      <p:sp>
        <p:nvSpPr>
          <p:cNvPr id="99" name="TextShape 3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AR" sz="4400">
                <a:solidFill>
                  <a:srgbClr val="000000"/>
                </a:solidFill>
                <a:latin typeface="Calibri"/>
              </a:rPr>
              <a:t>Dispute over Politeness 1 (first order)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