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71" r:id="rId5"/>
    <p:sldId id="259" r:id="rId6"/>
    <p:sldId id="261" r:id="rId7"/>
    <p:sldId id="267" r:id="rId8"/>
    <p:sldId id="262" r:id="rId9"/>
    <p:sldId id="263" r:id="rId10"/>
    <p:sldId id="264" r:id="rId11"/>
    <p:sldId id="269" r:id="rId12"/>
    <p:sldId id="265" r:id="rId13"/>
    <p:sldId id="272" r:id="rId14"/>
    <p:sldId id="266" r:id="rId15"/>
    <p:sldId id="273" r:id="rId16"/>
    <p:sldId id="268" r:id="rId17"/>
  </p:sldIdLst>
  <p:sldSz cx="9144000" cy="6858000" type="screen4x3"/>
  <p:notesSz cx="6858000" cy="9144000"/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46" d="100"/>
          <a:sy n="46" d="100"/>
        </p:scale>
        <p:origin x="-120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s-ES" smtClean="0"/>
              <a:t>Haga clic para modificar el estilo de subtítulo del patrón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2D0C085-2599-4F7C-B3F3-BE4A6BDF952D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A5A9D57-B2FE-456F-A4DE-5508BF83781B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FC3250D-7574-4A32-8B1C-ABA5ED424652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0821B25-1025-4690-A6E0-39347FEA2FA9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6940CBF-EC5F-4FCB-8528-5CDD5ECE4000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D18317D-E9BE-4F45-A648-DB4E0CB7A2B5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C2B94AC-E087-4517-B9F5-8BDA79BE2C88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EE2CF45-8D74-4D4F-B014-554283A08CBE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EEC1174-621A-445C-BBE5-EF93B3B651FC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DF70F82-8202-4322-8E05-B0EFE353B08A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AR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8BC9539-84A5-4117-A90D-694DCB002E46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cambiar el estilo de título	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s-E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s-E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49A1382F-2B4D-4BF7-A152-738E93B2C6D0}" type="slidenum">
              <a:rPr lang="es-ES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s-A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RW7iB2iOTKw" TargetMode="Externa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85786" y="1214422"/>
            <a:ext cx="7772400" cy="1470025"/>
          </a:xfrm>
        </p:spPr>
        <p:txBody>
          <a:bodyPr/>
          <a:lstStyle/>
          <a:p>
            <a:r>
              <a:rPr lang="es-AR" dirty="0" err="1"/>
              <a:t>Phonetics</a:t>
            </a:r>
            <a:r>
              <a:rPr lang="es-AR" dirty="0"/>
              <a:t> 2</a:t>
            </a:r>
            <a:endParaRPr lang="es-ES" dirty="0"/>
          </a:p>
        </p:txBody>
      </p:sp>
      <p:pic>
        <p:nvPicPr>
          <p:cNvPr id="2052" name="Picture 4" descr="music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928794" y="3286124"/>
            <a:ext cx="5472112" cy="206851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AR"/>
              <a:t>You’re not listening!</a:t>
            </a:r>
            <a:endParaRPr lang="es-ES"/>
          </a:p>
        </p:txBody>
      </p:sp>
      <p:pic>
        <p:nvPicPr>
          <p:cNvPr id="11268" name="Picture 4" descr="fe6dc01dcde9b153281133022d85524a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47813" y="1557338"/>
            <a:ext cx="6767512" cy="44640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8" name="Picture 4" descr="friend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933575" y="2995613"/>
            <a:ext cx="5276850" cy="8667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2" name="Picture 4" descr="tone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8596" y="857232"/>
            <a:ext cx="8207375" cy="44640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2 Tabla"/>
          <p:cNvGraphicFramePr>
            <a:graphicFrameLocks noGrp="1"/>
          </p:cNvGraphicFramePr>
          <p:nvPr/>
        </p:nvGraphicFramePr>
        <p:xfrm>
          <a:off x="714348" y="928671"/>
          <a:ext cx="7715304" cy="4929222"/>
        </p:xfrm>
        <a:graphic>
          <a:graphicData uri="http://schemas.openxmlformats.org/drawingml/2006/table">
            <a:tbl>
              <a:tblPr/>
              <a:tblGrid>
                <a:gridCol w="1190571"/>
                <a:gridCol w="6524733"/>
              </a:tblGrid>
              <a:tr h="1095383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2500" dirty="0">
                          <a:solidFill>
                            <a:srgbClr val="1F497D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Videos 1 &amp; 3</a:t>
                      </a:r>
                      <a:endParaRPr lang="es-AR" sz="25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576" marR="665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2500" dirty="0">
                          <a:solidFill>
                            <a:srgbClr val="1F497D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Rachel: </a:t>
                      </a:r>
                      <a:r>
                        <a:rPr lang="en-US" sz="2500" b="1" dirty="0">
                          <a:solidFill>
                            <a:srgbClr val="1F497D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I’m still in love with you Ross</a:t>
                      </a:r>
                      <a:r>
                        <a:rPr lang="en-US" sz="25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endParaRPr lang="es-AR" sz="25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2500" dirty="0">
                          <a:solidFill>
                            <a:srgbClr val="1F497D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Ross: </a:t>
                      </a:r>
                      <a:r>
                        <a:rPr lang="en-US" sz="2500" b="1" dirty="0">
                          <a:solidFill>
                            <a:srgbClr val="1F497D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Wow </a:t>
                      </a:r>
                      <a:endParaRPr lang="es-AR" sz="25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576" marR="665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43074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2500">
                          <a:solidFill>
                            <a:srgbClr val="1F497D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Video 2</a:t>
                      </a:r>
                      <a:endParaRPr lang="es-AR" sz="25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576" marR="665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2500" dirty="0">
                          <a:solidFill>
                            <a:srgbClr val="1F497D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Rachel: </a:t>
                      </a:r>
                      <a:r>
                        <a:rPr lang="en-US" sz="2500" b="1" dirty="0">
                          <a:solidFill>
                            <a:srgbClr val="1F497D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what you’re reading?</a:t>
                      </a:r>
                      <a:endParaRPr lang="es-AR" sz="25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2500" dirty="0">
                          <a:solidFill>
                            <a:srgbClr val="1F497D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              </a:t>
                      </a:r>
                      <a:r>
                        <a:rPr lang="en-US" sz="2500" b="1" dirty="0">
                          <a:solidFill>
                            <a:srgbClr val="1F497D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What’s it about?                         </a:t>
                      </a:r>
                      <a:endParaRPr lang="es-AR" sz="25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2500" dirty="0">
                          <a:solidFill>
                            <a:srgbClr val="1F497D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Ross: The events </a:t>
                      </a:r>
                      <a:r>
                        <a:rPr lang="en-US" sz="2500" b="1" dirty="0">
                          <a:solidFill>
                            <a:srgbClr val="1F497D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around the world.</a:t>
                      </a:r>
                      <a:endParaRPr lang="es-AR" sz="25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576" marR="665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43074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2500">
                          <a:solidFill>
                            <a:srgbClr val="1F497D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Video 4</a:t>
                      </a:r>
                      <a:endParaRPr lang="es-AR" sz="25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576" marR="665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2500" dirty="0">
                          <a:solidFill>
                            <a:srgbClr val="1F497D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Chandler: She’s still upset </a:t>
                      </a:r>
                      <a:r>
                        <a:rPr lang="en-US" sz="2500" b="1" dirty="0">
                          <a:solidFill>
                            <a:srgbClr val="1F497D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because I saw her</a:t>
                      </a:r>
                      <a:r>
                        <a:rPr lang="en-US" sz="2500" dirty="0">
                          <a:solidFill>
                            <a:srgbClr val="1F497D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500" b="1" dirty="0">
                          <a:solidFill>
                            <a:srgbClr val="1F497D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boobies</a:t>
                      </a:r>
                      <a:endParaRPr lang="es-AR" sz="25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2500" dirty="0">
                          <a:solidFill>
                            <a:srgbClr val="1F497D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It was an accident. It’s not that I was across the street with a telescope </a:t>
                      </a:r>
                      <a:r>
                        <a:rPr lang="en-US" sz="2500" b="1" dirty="0">
                          <a:solidFill>
                            <a:srgbClr val="1F497D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and a box of</a:t>
                      </a:r>
                      <a:r>
                        <a:rPr lang="en-US" sz="2500" dirty="0">
                          <a:solidFill>
                            <a:srgbClr val="1F497D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500" b="1" dirty="0">
                          <a:solidFill>
                            <a:srgbClr val="1F497D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donuts</a:t>
                      </a:r>
                      <a:r>
                        <a:rPr lang="en-US" sz="2500" dirty="0">
                          <a:solidFill>
                            <a:srgbClr val="1F497D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                  </a:t>
                      </a:r>
                      <a:endParaRPr lang="es-AR" sz="25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576" marR="665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47691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2500">
                          <a:solidFill>
                            <a:srgbClr val="1F497D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Video 5</a:t>
                      </a:r>
                      <a:endParaRPr lang="es-AR" sz="25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576" marR="665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2500" dirty="0">
                          <a:solidFill>
                            <a:srgbClr val="1F497D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Janice: </a:t>
                      </a:r>
                      <a:r>
                        <a:rPr lang="en-US" sz="2500" b="1" dirty="0">
                          <a:solidFill>
                            <a:srgbClr val="1F497D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Oh</a:t>
                      </a:r>
                      <a:r>
                        <a:rPr lang="en-US" sz="2500" dirty="0">
                          <a:solidFill>
                            <a:srgbClr val="1F497D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500" b="1" dirty="0">
                          <a:solidFill>
                            <a:srgbClr val="1F497D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my</a:t>
                      </a:r>
                      <a:r>
                        <a:rPr lang="en-US" sz="2500" dirty="0">
                          <a:solidFill>
                            <a:srgbClr val="1F497D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god                    </a:t>
                      </a:r>
                      <a:endParaRPr lang="es-AR" sz="25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576" marR="665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6" name="Picture 4" descr="key-7-638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68313" y="1125538"/>
            <a:ext cx="8207375" cy="45624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1 Tabla"/>
          <p:cNvGraphicFramePr>
            <a:graphicFrameLocks noGrp="1"/>
          </p:cNvGraphicFramePr>
          <p:nvPr/>
        </p:nvGraphicFramePr>
        <p:xfrm>
          <a:off x="928662" y="1571612"/>
          <a:ext cx="7429552" cy="3619512"/>
        </p:xfrm>
        <a:graphic>
          <a:graphicData uri="http://schemas.openxmlformats.org/drawingml/2006/table">
            <a:tbl>
              <a:tblPr/>
              <a:tblGrid>
                <a:gridCol w="1146475"/>
                <a:gridCol w="6283077"/>
              </a:tblGrid>
              <a:tr h="1714512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2500">
                          <a:solidFill>
                            <a:srgbClr val="1F497D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Video 6</a:t>
                      </a:r>
                      <a:endParaRPr lang="es-AR" sz="25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576" marR="665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2500" dirty="0">
                          <a:solidFill>
                            <a:srgbClr val="1F497D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 Joey: I don´t know what to </a:t>
                      </a:r>
                      <a:r>
                        <a:rPr lang="en-US" sz="2500" b="1" dirty="0">
                          <a:solidFill>
                            <a:srgbClr val="1F497D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do</a:t>
                      </a:r>
                      <a:r>
                        <a:rPr lang="en-US" sz="2500" dirty="0">
                          <a:solidFill>
                            <a:srgbClr val="1F497D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or </a:t>
                      </a:r>
                      <a:r>
                        <a:rPr lang="en-US" sz="2500" b="1" dirty="0">
                          <a:solidFill>
                            <a:srgbClr val="1F497D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say.</a:t>
                      </a:r>
                      <a:endParaRPr lang="es-AR" sz="25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2500" dirty="0">
                          <a:solidFill>
                            <a:srgbClr val="1F497D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 I don’t know what to </a:t>
                      </a:r>
                      <a:r>
                        <a:rPr lang="en-US" sz="2500" b="1" dirty="0">
                          <a:solidFill>
                            <a:srgbClr val="1F497D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do</a:t>
                      </a:r>
                      <a:endParaRPr lang="es-AR" sz="25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25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                                                                   </a:t>
                      </a:r>
                      <a:endParaRPr lang="es-AR" sz="25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576" marR="665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14512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2500">
                          <a:solidFill>
                            <a:srgbClr val="1F497D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Video 7 </a:t>
                      </a:r>
                      <a:endParaRPr lang="es-AR" sz="25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576" marR="665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2500" dirty="0">
                          <a:solidFill>
                            <a:srgbClr val="1F497D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Yes. </a:t>
                      </a:r>
                      <a:r>
                        <a:rPr lang="en-US" sz="2500" b="1" dirty="0">
                          <a:solidFill>
                            <a:srgbClr val="1F497D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Although I think we might be seeing too much of some people. </a:t>
                      </a:r>
                      <a:endParaRPr lang="es-AR" sz="25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2500" dirty="0">
                          <a:solidFill>
                            <a:srgbClr val="1F497D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Aren’t you a bit old </a:t>
                      </a:r>
                      <a:r>
                        <a:rPr lang="en-US" sz="2500" b="1" dirty="0">
                          <a:solidFill>
                            <a:srgbClr val="1F497D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to be wearing a dress like that?</a:t>
                      </a:r>
                      <a:endParaRPr lang="es-AR" sz="25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25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                                                                  </a:t>
                      </a:r>
                      <a:endParaRPr lang="es-AR" sz="25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576" marR="665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5" name="Picture 5" descr="panic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14500" y="962025"/>
            <a:ext cx="5715000" cy="49339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4 Imagen" descr="W130Bok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2498" y="0"/>
            <a:ext cx="8239003" cy="6858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357166"/>
            <a:ext cx="8229600" cy="6143668"/>
          </a:xfrm>
        </p:spPr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es-AR" dirty="0"/>
              <a:t>                        1. A </a:t>
            </a:r>
            <a:r>
              <a:rPr lang="es-AR" dirty="0" err="1"/>
              <a:t>friend</a:t>
            </a:r>
            <a:r>
              <a:rPr lang="es-AR" dirty="0"/>
              <a:t> in </a:t>
            </a:r>
            <a:r>
              <a:rPr lang="es-AR" dirty="0" err="1"/>
              <a:t>her</a:t>
            </a:r>
            <a:r>
              <a:rPr lang="es-AR" dirty="0"/>
              <a:t> 1st </a:t>
            </a:r>
            <a:r>
              <a:rPr lang="es-AR" dirty="0" err="1"/>
              <a:t>visit</a:t>
            </a:r>
            <a:endParaRPr lang="es-AR" dirty="0"/>
          </a:p>
          <a:p>
            <a:pPr>
              <a:lnSpc>
                <a:spcPct val="90000"/>
              </a:lnSpc>
              <a:buFontTx/>
              <a:buNone/>
            </a:pPr>
            <a:endParaRPr lang="es-AR" dirty="0"/>
          </a:p>
          <a:p>
            <a:pPr>
              <a:lnSpc>
                <a:spcPct val="90000"/>
              </a:lnSpc>
              <a:buFontTx/>
              <a:buNone/>
            </a:pPr>
            <a:r>
              <a:rPr lang="es-AR" dirty="0"/>
              <a:t>                                                2. A </a:t>
            </a:r>
            <a:r>
              <a:rPr lang="es-AR" dirty="0" err="1"/>
              <a:t>close</a:t>
            </a:r>
            <a:r>
              <a:rPr lang="es-AR" dirty="0"/>
              <a:t>       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s-AR" dirty="0"/>
              <a:t>                                                     </a:t>
            </a:r>
            <a:r>
              <a:rPr lang="es-AR" dirty="0" err="1"/>
              <a:t>friend</a:t>
            </a:r>
            <a:r>
              <a:rPr lang="es-AR" dirty="0"/>
              <a:t> </a:t>
            </a:r>
          </a:p>
          <a:p>
            <a:pPr>
              <a:lnSpc>
                <a:spcPct val="90000"/>
              </a:lnSpc>
              <a:buFontTx/>
              <a:buNone/>
            </a:pPr>
            <a:endParaRPr lang="es-AR" dirty="0"/>
          </a:p>
          <a:p>
            <a:pPr>
              <a:lnSpc>
                <a:spcPct val="90000"/>
              </a:lnSpc>
              <a:buFontTx/>
              <a:buNone/>
            </a:pPr>
            <a:endParaRPr lang="es-AR" dirty="0"/>
          </a:p>
          <a:p>
            <a:pPr>
              <a:lnSpc>
                <a:spcPct val="90000"/>
              </a:lnSpc>
              <a:buFontTx/>
              <a:buNone/>
            </a:pPr>
            <a:endParaRPr lang="es-AR" dirty="0"/>
          </a:p>
          <a:p>
            <a:pPr>
              <a:lnSpc>
                <a:spcPct val="90000"/>
              </a:lnSpc>
              <a:buFontTx/>
              <a:buNone/>
            </a:pPr>
            <a:r>
              <a:rPr lang="es-AR" dirty="0"/>
              <a:t>                    3. A </a:t>
            </a:r>
            <a:r>
              <a:rPr lang="es-AR" dirty="0" err="1"/>
              <a:t>couple</a:t>
            </a:r>
            <a:endParaRPr lang="es-ES" dirty="0"/>
          </a:p>
        </p:txBody>
      </p:sp>
      <p:pic>
        <p:nvPicPr>
          <p:cNvPr id="4100" name="Picture 4" descr="amiga visita 1ra vez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0034" y="928670"/>
            <a:ext cx="2495550" cy="1647825"/>
          </a:xfrm>
          <a:prstGeom prst="rect">
            <a:avLst/>
          </a:prstGeom>
          <a:noFill/>
        </p:spPr>
      </p:pic>
      <p:pic>
        <p:nvPicPr>
          <p:cNvPr id="4101" name="Picture 5" descr="2 compañeras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071802" y="1785926"/>
            <a:ext cx="2743200" cy="1666875"/>
          </a:xfrm>
          <a:prstGeom prst="rect">
            <a:avLst/>
          </a:prstGeom>
          <a:noFill/>
        </p:spPr>
      </p:pic>
      <p:pic>
        <p:nvPicPr>
          <p:cNvPr id="4102" name="Picture 6" descr="madre e hija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500694" y="3857628"/>
            <a:ext cx="2619375" cy="1743075"/>
          </a:xfrm>
          <a:prstGeom prst="rect">
            <a:avLst/>
          </a:prstGeom>
          <a:noFill/>
        </p:spPr>
      </p:pic>
      <p:sp>
        <p:nvSpPr>
          <p:cNvPr id="4103" name="Rectangle 7"/>
          <p:cNvSpPr>
            <a:spLocks noChangeArrowheads="1"/>
          </p:cNvSpPr>
          <p:nvPr/>
        </p:nvSpPr>
        <p:spPr bwMode="auto">
          <a:xfrm>
            <a:off x="4357686" y="5694363"/>
            <a:ext cx="4564065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20000"/>
              </a:spcBef>
            </a:pPr>
            <a:r>
              <a:rPr lang="es-AR" sz="3200" dirty="0"/>
              <a:t>   4. A </a:t>
            </a:r>
            <a:r>
              <a:rPr lang="es-AR" sz="3200" dirty="0" err="1" smtClean="0"/>
              <a:t>foreign</a:t>
            </a:r>
            <a:r>
              <a:rPr lang="es-AR" sz="3200" dirty="0" smtClean="0"/>
              <a:t> </a:t>
            </a:r>
            <a:r>
              <a:rPr lang="es-AR" sz="3200" dirty="0" err="1" smtClean="0"/>
              <a:t>visitor</a:t>
            </a:r>
            <a:endParaRPr lang="es-ES" sz="3200" dirty="0"/>
          </a:p>
        </p:txBody>
      </p:sp>
      <p:pic>
        <p:nvPicPr>
          <p:cNvPr id="4106" name="Picture 10" descr="large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00034" y="3857628"/>
            <a:ext cx="2297113" cy="23050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571472" y="785794"/>
            <a:ext cx="7715304" cy="49859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2500" b="1" dirty="0" err="1" smtClean="0"/>
              <a:t>Watch</a:t>
            </a:r>
            <a:r>
              <a:rPr lang="es-AR" sz="2500" b="1" dirty="0" smtClean="0"/>
              <a:t> </a:t>
            </a:r>
            <a:r>
              <a:rPr lang="es-AR" sz="2500" b="1" dirty="0" err="1" smtClean="0"/>
              <a:t>the</a:t>
            </a:r>
            <a:r>
              <a:rPr lang="es-AR" sz="2500" b="1" dirty="0" smtClean="0"/>
              <a:t> </a:t>
            </a:r>
            <a:r>
              <a:rPr lang="es-AR" sz="2500" b="1" dirty="0" err="1" smtClean="0"/>
              <a:t>following</a:t>
            </a:r>
            <a:r>
              <a:rPr lang="es-AR" sz="2500" b="1" dirty="0" smtClean="0"/>
              <a:t> </a:t>
            </a:r>
            <a:r>
              <a:rPr lang="es-AR" sz="2500" b="1" dirty="0" err="1" smtClean="0"/>
              <a:t>scene</a:t>
            </a:r>
            <a:r>
              <a:rPr lang="es-AR" sz="2500" b="1" dirty="0" smtClean="0"/>
              <a:t> </a:t>
            </a:r>
            <a:r>
              <a:rPr lang="es-AR" sz="2500" b="1" dirty="0" err="1" smtClean="0"/>
              <a:t>from</a:t>
            </a:r>
            <a:r>
              <a:rPr lang="es-AR" sz="2500" b="1" dirty="0" smtClean="0"/>
              <a:t> </a:t>
            </a:r>
            <a:r>
              <a:rPr lang="es-AR" sz="2500" b="1" dirty="0" err="1" smtClean="0"/>
              <a:t>The</a:t>
            </a:r>
            <a:r>
              <a:rPr lang="es-AR" sz="2500" b="1" dirty="0" smtClean="0"/>
              <a:t> King of Queens and </a:t>
            </a:r>
            <a:r>
              <a:rPr lang="es-AR" sz="2500" b="1" dirty="0" err="1" smtClean="0"/>
              <a:t>answer</a:t>
            </a:r>
            <a:r>
              <a:rPr lang="es-AR" sz="2500" b="1" dirty="0" smtClean="0"/>
              <a:t> </a:t>
            </a:r>
            <a:r>
              <a:rPr lang="es-AR" sz="2500" b="1" dirty="0" err="1" smtClean="0"/>
              <a:t>the</a:t>
            </a:r>
            <a:r>
              <a:rPr lang="es-AR" sz="2500" b="1" dirty="0" smtClean="0"/>
              <a:t> </a:t>
            </a:r>
            <a:r>
              <a:rPr lang="es-AR" sz="2500" b="1" dirty="0" err="1" smtClean="0"/>
              <a:t>questions</a:t>
            </a:r>
            <a:r>
              <a:rPr lang="es-AR" sz="2500" b="1" dirty="0" smtClean="0"/>
              <a:t> </a:t>
            </a:r>
            <a:r>
              <a:rPr lang="es-AR" sz="2500" b="1" dirty="0" err="1" smtClean="0"/>
              <a:t>below</a:t>
            </a:r>
            <a:r>
              <a:rPr lang="es-AR" sz="2500" b="1" dirty="0" smtClean="0"/>
              <a:t>:</a:t>
            </a:r>
          </a:p>
          <a:p>
            <a:endParaRPr lang="es-AR" sz="2500" dirty="0" smtClean="0"/>
          </a:p>
          <a:p>
            <a:pPr>
              <a:buFont typeface="Arial" pitchFamily="34" charset="0"/>
              <a:buChar char="•"/>
            </a:pPr>
            <a:r>
              <a:rPr lang="es-AR" sz="2500" dirty="0" err="1" smtClean="0"/>
              <a:t>What</a:t>
            </a:r>
            <a:r>
              <a:rPr lang="es-AR" sz="2500" dirty="0" smtClean="0"/>
              <a:t> pizza place </a:t>
            </a:r>
            <a:r>
              <a:rPr lang="es-AR" sz="2500" dirty="0" err="1" smtClean="0"/>
              <a:t>doesn’t</a:t>
            </a:r>
            <a:r>
              <a:rPr lang="es-AR" sz="2500" dirty="0" smtClean="0"/>
              <a:t> Arthur </a:t>
            </a:r>
            <a:r>
              <a:rPr lang="es-AR" sz="2500" dirty="0" err="1" smtClean="0"/>
              <a:t>like</a:t>
            </a:r>
            <a:r>
              <a:rPr lang="es-AR" sz="2500" dirty="0" smtClean="0"/>
              <a:t>?</a:t>
            </a:r>
          </a:p>
          <a:p>
            <a:pPr>
              <a:buFont typeface="Arial" pitchFamily="34" charset="0"/>
              <a:buChar char="•"/>
            </a:pPr>
            <a:r>
              <a:rPr lang="es-AR" sz="2500" dirty="0" err="1" smtClean="0"/>
              <a:t>Underline</a:t>
            </a:r>
            <a:r>
              <a:rPr lang="es-AR" sz="2500" dirty="0" smtClean="0"/>
              <a:t> </a:t>
            </a:r>
            <a:r>
              <a:rPr lang="es-AR" sz="2500" dirty="0" err="1" smtClean="0"/>
              <a:t>the</a:t>
            </a:r>
            <a:r>
              <a:rPr lang="es-AR" sz="2500" dirty="0" smtClean="0"/>
              <a:t> </a:t>
            </a:r>
            <a:r>
              <a:rPr lang="es-AR" sz="2500" dirty="0" err="1" smtClean="0"/>
              <a:t>stressed</a:t>
            </a:r>
            <a:r>
              <a:rPr lang="es-AR" sz="2500" dirty="0" smtClean="0"/>
              <a:t> </a:t>
            </a:r>
            <a:r>
              <a:rPr lang="es-AR" sz="2500" dirty="0" err="1" smtClean="0"/>
              <a:t>syllable</a:t>
            </a:r>
            <a:r>
              <a:rPr lang="es-AR" sz="2500" dirty="0" smtClean="0"/>
              <a:t> in </a:t>
            </a:r>
            <a:r>
              <a:rPr lang="es-AR" sz="2500" dirty="0" err="1" smtClean="0"/>
              <a:t>the</a:t>
            </a:r>
            <a:r>
              <a:rPr lang="es-AR" sz="2500" dirty="0" smtClean="0"/>
              <a:t> </a:t>
            </a:r>
            <a:r>
              <a:rPr lang="es-AR" sz="2500" dirty="0" err="1" smtClean="0"/>
              <a:t>following</a:t>
            </a:r>
            <a:r>
              <a:rPr lang="es-AR" sz="2500" dirty="0" smtClean="0"/>
              <a:t> </a:t>
            </a:r>
            <a:r>
              <a:rPr lang="es-AR" sz="2500" dirty="0" err="1" smtClean="0"/>
              <a:t>word</a:t>
            </a:r>
            <a:r>
              <a:rPr lang="es-AR" sz="2500" dirty="0" smtClean="0"/>
              <a:t> </a:t>
            </a:r>
            <a:r>
              <a:rPr lang="es-AR" sz="2500" dirty="0" err="1" smtClean="0"/>
              <a:t>uttered</a:t>
            </a:r>
            <a:r>
              <a:rPr lang="es-AR" sz="2500" dirty="0" smtClean="0"/>
              <a:t> </a:t>
            </a:r>
            <a:r>
              <a:rPr lang="es-AR" sz="2500" dirty="0" err="1" smtClean="0"/>
              <a:t>by</a:t>
            </a:r>
            <a:r>
              <a:rPr lang="es-AR" sz="2500" dirty="0" smtClean="0"/>
              <a:t> Arthur: DOMINOS</a:t>
            </a:r>
          </a:p>
          <a:p>
            <a:pPr>
              <a:buFont typeface="Arial" pitchFamily="34" charset="0"/>
              <a:buChar char="•"/>
            </a:pPr>
            <a:r>
              <a:rPr lang="es-AR" sz="2500" dirty="0" err="1" smtClean="0"/>
              <a:t>Write</a:t>
            </a:r>
            <a:r>
              <a:rPr lang="es-AR" sz="2500" dirty="0" smtClean="0"/>
              <a:t> </a:t>
            </a:r>
            <a:r>
              <a:rPr lang="es-AR" sz="2500" dirty="0" err="1" smtClean="0"/>
              <a:t>down</a:t>
            </a:r>
            <a:r>
              <a:rPr lang="es-AR" sz="2500" dirty="0" smtClean="0"/>
              <a:t> </a:t>
            </a:r>
            <a:r>
              <a:rPr lang="es-AR" sz="2500" dirty="0" err="1" smtClean="0"/>
              <a:t>the</a:t>
            </a:r>
            <a:r>
              <a:rPr lang="es-AR" sz="2500" dirty="0" smtClean="0"/>
              <a:t> </a:t>
            </a:r>
            <a:r>
              <a:rPr lang="es-AR" sz="2500" dirty="0" err="1" smtClean="0"/>
              <a:t>phone</a:t>
            </a:r>
            <a:r>
              <a:rPr lang="es-AR" sz="2500" dirty="0" smtClean="0"/>
              <a:t> </a:t>
            </a:r>
            <a:r>
              <a:rPr lang="es-AR" sz="2500" dirty="0" err="1" smtClean="0"/>
              <a:t>number</a:t>
            </a:r>
            <a:r>
              <a:rPr lang="es-AR" sz="2500" dirty="0" smtClean="0"/>
              <a:t> </a:t>
            </a:r>
            <a:r>
              <a:rPr lang="es-AR" sz="2500" dirty="0" err="1" smtClean="0"/>
              <a:t>for</a:t>
            </a:r>
            <a:r>
              <a:rPr lang="es-AR" sz="2500" dirty="0" smtClean="0"/>
              <a:t> </a:t>
            </a:r>
            <a:r>
              <a:rPr lang="es-AR" sz="2500" dirty="0" err="1" smtClean="0"/>
              <a:t>the</a:t>
            </a:r>
            <a:r>
              <a:rPr lang="es-AR" sz="2500" dirty="0" smtClean="0"/>
              <a:t> pizza place</a:t>
            </a:r>
          </a:p>
          <a:p>
            <a:pPr>
              <a:buFont typeface="Arial" pitchFamily="34" charset="0"/>
              <a:buChar char="•"/>
            </a:pPr>
            <a:endParaRPr lang="es-AR" sz="2500" dirty="0" smtClean="0"/>
          </a:p>
          <a:p>
            <a:pPr>
              <a:buFont typeface="Arial" pitchFamily="34" charset="0"/>
              <a:buChar char="•"/>
            </a:pPr>
            <a:endParaRPr lang="es-AR" sz="2500" dirty="0" smtClean="0"/>
          </a:p>
          <a:p>
            <a:r>
              <a:rPr lang="es-AR" sz="2500" dirty="0" smtClean="0">
                <a:hlinkClick r:id="rId2" tooltip="https://www.youtube.com/watch?v=RW7iB2iOTKw"/>
              </a:rPr>
              <a:t>https://www.youtube.com/watch?v=RW7iB2iOTKw</a:t>
            </a:r>
            <a:endParaRPr lang="es-AR" sz="2500" dirty="0" smtClean="0"/>
          </a:p>
          <a:p>
            <a:endParaRPr lang="es-AR" sz="2500" dirty="0" smtClean="0"/>
          </a:p>
          <a:p>
            <a:endParaRPr lang="es-AR" sz="2500" dirty="0" smtClean="0"/>
          </a:p>
          <a:p>
            <a:endParaRPr lang="es-A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4" name="Picture 4" descr="the_importance_of_a_comma_1315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14500" y="361950"/>
            <a:ext cx="5715000" cy="61341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6" name="Picture 4" descr="lets-eat-grandma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8596" y="1071546"/>
            <a:ext cx="8207375" cy="425291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40" name="Picture 4" descr="sorry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1472" y="642918"/>
            <a:ext cx="2962275" cy="2736850"/>
          </a:xfrm>
          <a:prstGeom prst="rect">
            <a:avLst/>
          </a:prstGeom>
          <a:noFill/>
        </p:spPr>
      </p:pic>
      <p:pic>
        <p:nvPicPr>
          <p:cNvPr id="14341" name="Picture 5" descr="sorry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708400" y="2714620"/>
            <a:ext cx="4967011" cy="302894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AR"/>
              <a:t>1. What are you doing?</a:t>
            </a:r>
            <a:endParaRPr lang="es-ES"/>
          </a:p>
        </p:txBody>
      </p:sp>
      <p:pic>
        <p:nvPicPr>
          <p:cNvPr id="9221" name="Picture 5" descr="Im-Listening (1)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411413" y="1341438"/>
            <a:ext cx="4049712" cy="47625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AR"/>
              <a:t>Who’s listening?</a:t>
            </a:r>
            <a:endParaRPr lang="es-ES"/>
          </a:p>
        </p:txBody>
      </p:sp>
      <p:pic>
        <p:nvPicPr>
          <p:cNvPr id="10244" name="Picture 4" descr="im-listening"/>
          <p:cNvPicPr>
            <a:picLocks noGrp="1" noChangeAspect="1" noChangeArrowheads="1"/>
          </p:cNvPicPr>
          <p:nvPr>
            <p:ph type="body"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1338263" y="1600200"/>
            <a:ext cx="6465887" cy="4525963"/>
          </a:xfrm>
          <a:noFill/>
          <a:ln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iseño predeterminado">
  <a:themeElements>
    <a:clrScheme name="Diseño predeterminad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iseño predeterminado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iseño predeterminad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155</TotalTime>
  <Words>187</Words>
  <Application>Microsoft Office PowerPoint</Application>
  <PresentationFormat>Presentación en pantalla (4:3)</PresentationFormat>
  <Paragraphs>42</Paragraphs>
  <Slides>16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16</vt:i4>
      </vt:variant>
    </vt:vector>
  </HeadingPairs>
  <TitlesOfParts>
    <vt:vector size="17" baseType="lpstr">
      <vt:lpstr>Diseño predeterminado</vt:lpstr>
      <vt:lpstr>Phonetics 2</vt:lpstr>
      <vt:lpstr>Diapositiva 2</vt:lpstr>
      <vt:lpstr>Diapositiva 3</vt:lpstr>
      <vt:lpstr>Diapositiva 4</vt:lpstr>
      <vt:lpstr>Diapositiva 5</vt:lpstr>
      <vt:lpstr>Diapositiva 6</vt:lpstr>
      <vt:lpstr>Diapositiva 7</vt:lpstr>
      <vt:lpstr>1. What are you doing?</vt:lpstr>
      <vt:lpstr>Who’s listening?</vt:lpstr>
      <vt:lpstr>You’re not listening!</vt:lpstr>
      <vt:lpstr>Diapositiva 11</vt:lpstr>
      <vt:lpstr>Diapositiva 12</vt:lpstr>
      <vt:lpstr>Diapositiva 13</vt:lpstr>
      <vt:lpstr>Diapositiva 14</vt:lpstr>
      <vt:lpstr>Diapositiva 15</vt:lpstr>
      <vt:lpstr>Diapositiva 16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Phonetics II</dc:title>
  <dc:creator>Usuario</dc:creator>
  <cp:lastModifiedBy>Paola Soledad Rosica</cp:lastModifiedBy>
  <cp:revision>27</cp:revision>
  <dcterms:created xsi:type="dcterms:W3CDTF">2015-03-02T00:17:19Z</dcterms:created>
  <dcterms:modified xsi:type="dcterms:W3CDTF">2018-03-16T21:25:49Z</dcterms:modified>
</cp:coreProperties>
</file>