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_rels/presentation.xml.rels" ContentType="application/vnd.openxmlformats-package.relationships+xml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_rels/slideLayout24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76" name="" descr=""/>
          <p:cNvPicPr/>
          <p:nvPr/>
        </p:nvPicPr>
        <p:blipFill>
          <a:blip r:embed="rId2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  <p:pic>
        <p:nvPicPr>
          <p:cNvPr id="77" name="" descr=""/>
          <p:cNvPicPr/>
          <p:nvPr/>
        </p:nvPicPr>
        <p:blipFill>
          <a:blip r:embed="rId3"/>
          <a:stretch/>
        </p:blipFill>
        <p:spPr>
          <a:xfrm>
            <a:off x="1735560" y="1599840"/>
            <a:ext cx="5671800" cy="452556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lIns="0" rIns="0" tIns="0" bIns="0" anchor="ctr"/>
          <a:p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</p:spPr>
        <p:txBody>
          <a:bodyPr lIns="0" rIns="0" tIns="0" bIns="0"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2040" cy="146952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s-A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Haga clic para modificar el </a:t>
            </a:r>
            <a:r>
              <a:rPr b="0" lang="es-A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estilo de título del patrón</a:t>
            </a:r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14/05/2019</a:t>
            </a:r>
            <a:endParaRPr b="0" lang="fr-F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5074F28F-863F-4C2C-B3CA-C0A97F5F79A7}" type="slidenum">
              <a:rPr b="0" lang="fr-FR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&lt;número&gt;</a:t>
            </a:fld>
            <a:endParaRPr b="0" lang="fr-F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Pulse para editar el formato de esquema del texto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Segundo nivel del esquema</a:t>
            </a:r>
            <a:endParaRPr b="0" lang="es-A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Tercer nivel del esquema</a:t>
            </a:r>
            <a:endParaRPr b="0" lang="es-A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Cuarto nivel del esquema</a:t>
            </a:r>
            <a:endParaRPr b="0" lang="es-A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Quinto nivel del esquema</a:t>
            </a:r>
            <a:endParaRPr b="0" lang="es-A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Sexto nivel del esquema</a:t>
            </a:r>
            <a:endParaRPr b="0" lang="es-A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Séptimo nivel del esquema</a:t>
            </a:r>
            <a:endParaRPr b="0" lang="es-A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s-A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Haga clic para modificar el estilo de título del patrón</a:t>
            </a:r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</p:spPr>
        <p:txBody>
          <a:bodyPr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Pulse para editar el formato de esquema del texto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Segundo nivel del esquema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Tercer nivel del esquema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Cuarto nivel del esquema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Quinto nivel del esquema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Sexto nivel del esquema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Séptimo nivel del esquemaHaga clic para modificar el estilo de texto del patrón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1" marL="743040" indent="-28548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b="0" lang="es-A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Segundo nivel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2" marL="1143000" indent="-22824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Tercer nivel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3" marL="1600200" indent="-228240">
              <a:lnSpc>
                <a:spcPct val="100000"/>
              </a:lnSpc>
              <a:buClr>
                <a:srgbClr val="000000"/>
              </a:buClr>
              <a:buFont typeface="Arial"/>
              <a:buChar char="–"/>
            </a:pPr>
            <a:r>
              <a:rPr b="0" lang="es-A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Cuarto nivel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lvl="4" marL="2057400" indent="-228240">
              <a:lnSpc>
                <a:spcPct val="100000"/>
              </a:lnSpc>
              <a:buClr>
                <a:srgbClr val="000000"/>
              </a:buClr>
              <a:buFont typeface="Arial"/>
              <a:buChar char="»"/>
            </a:pPr>
            <a:r>
              <a:rPr b="0" lang="es-A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Quinto nivel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b="0" lang="fr-FR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14/05/2019</a:t>
            </a:r>
            <a:endParaRPr b="0" lang="fr-F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/>
          <a:p>
            <a:endParaRPr b="0" lang="fr-F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37DE2BB0-68C6-4625-8C44-732241A52EED}" type="slidenum">
              <a:rPr b="0" lang="fr-FR" sz="1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&lt;número&gt;</a:t>
            </a:fld>
            <a:endParaRPr b="0" lang="fr-F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TextShape 1"/>
          <p:cNvSpPr txBox="1"/>
          <p:nvPr/>
        </p:nvSpPr>
        <p:spPr>
          <a:xfrm>
            <a:off x="795960" y="360000"/>
            <a:ext cx="7772040" cy="201600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s-A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Dörte, Andrés. (2013). </a:t>
            </a:r>
            <a:r>
              <a:rPr b="0" lang="es-A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0" lang="es-A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“History of Interpreting”. </a:t>
            </a:r>
            <a:r>
              <a:rPr b="0" lang="es-A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
</a:t>
            </a:r>
            <a:r>
              <a:rPr b="0" lang="es-AR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En Carol A. Chapelle (Ed.), </a:t>
            </a:r>
            <a:r>
              <a:rPr b="0" i="1" lang="es-AR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The Encyclopedia of Applied </a:t>
            </a:r>
            <a:r>
              <a:rPr b="0" i="1" lang="es-AR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Linguistics. </a:t>
            </a:r>
            <a:r>
              <a:rPr b="0" lang="es-AR" sz="2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Blackwell Publishing Ltd. </a:t>
            </a:r>
            <a:endParaRPr b="0" lang="es-A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9" name="TextShape 2"/>
          <p:cNvSpPr txBox="1"/>
          <p:nvPr/>
        </p:nvSpPr>
        <p:spPr>
          <a:xfrm>
            <a:off x="899640" y="2376000"/>
            <a:ext cx="7416360" cy="4005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>
              <a:lnSpc>
                <a:spcPct val="100000"/>
              </a:lnSpc>
            </a:pPr>
            <a:r>
              <a:rPr b="0" lang="fr-FR" sz="32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“</a:t>
            </a:r>
            <a:r>
              <a:rPr b="0" lang="fr-FR" sz="28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la vie et la mort sont sous le pouvoir de la langue” (Proverbios 18:21) </a:t>
            </a:r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buClr>
                <a:srgbClr val="8b8b8b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Interprètes: utiliser les mots pour exercer du pouvoir</a:t>
            </a:r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buClr>
                <a:srgbClr val="8b8b8b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Témoignages: difficiles à ramasser</a:t>
            </a:r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buClr>
                <a:srgbClr val="8b8b8b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“</a:t>
            </a:r>
            <a:r>
              <a:rPr b="0" lang="fr-FR" sz="28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Employeurs”: état, armée, aventuriers, conquéreurs, diplomates</a:t>
            </a:r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buClr>
                <a:srgbClr val="8b8b8b"/>
              </a:buClr>
              <a:buFont typeface="Arial"/>
              <a:buChar char="•"/>
            </a:pPr>
            <a:r>
              <a:rPr b="0" lang="fr-FR" sz="28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Maîtrise des langues et surtout </a:t>
            </a:r>
            <a:r>
              <a:rPr b="1" lang="fr-FR" sz="28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loyauté </a:t>
            </a:r>
            <a:r>
              <a:rPr b="0" lang="fr-FR" sz="280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(objet de soupçon) </a:t>
            </a:r>
            <a:endParaRPr b="0" lang="fr-F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L’Ancien Egypte</a:t>
            </a:r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Sources plus anciennes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Cour du pharaon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Hiéroglyphe particulier pour désigner l’int</a:t>
            </a:r>
            <a:r>
              <a:rPr b="0" lang="es-AR" sz="2800" spc="-1" strike="noStrike" baseline="300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ète.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Roi de Menes, 2920 av. J-C.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Étrangers :  “barbares.”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Tombes des princes d’Eléphantine.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Statut similaire aux commerçants, pas trop respectés.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467640" y="260640"/>
            <a:ext cx="8229240" cy="88200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s-A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La Grèce Antique et l’Empire Romain</a:t>
            </a:r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539640" y="1268640"/>
            <a:ext cx="8229240" cy="508500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3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Profession importante dans l’Antiquité: diplomatie, armée, administration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3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Existence des catalogues des int</a:t>
            </a:r>
            <a:r>
              <a:rPr b="0" lang="es-AR" sz="3000" spc="-1" strike="noStrike" baseline="300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ètes. </a:t>
            </a:r>
            <a:r>
              <a:rPr b="0" lang="es-AR" sz="3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(Wiotte-Franz 2001)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3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Grecs: ils considèrent (comme les Egyptiens) leur langue comme la seule digne d’être utilisée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3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Interprètes: parents bilingues, esclaves à Athènes.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3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Romains: souvent bilingues, le grec et le latin enseigné dans les écoles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3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Senat: int</a:t>
            </a:r>
            <a:r>
              <a:rPr b="0" lang="es-AR" sz="3000" spc="-1" strike="noStrike" baseline="300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ètes.</a:t>
            </a:r>
            <a:r>
              <a:rPr b="0" lang="es-AR" sz="3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Pour parler avec Carthaginois et les Hispaniques.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3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int</a:t>
            </a:r>
            <a:r>
              <a:rPr b="0" lang="es-AR" sz="3000" spc="-1" strike="noStrike" baseline="300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ètes. </a:t>
            </a:r>
            <a:r>
              <a:rPr b="0" lang="es-AR" sz="3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: “apparitores”, ayant un emploi stable dans le système administratif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3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Empereur Caracalla: travail des int</a:t>
            </a:r>
            <a:r>
              <a:rPr b="0" lang="es-AR" sz="3000" spc="-1" strike="noStrike" baseline="300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ètes.</a:t>
            </a:r>
            <a:r>
              <a:rPr b="0" lang="es-AR" sz="3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très risqué (éxécutés après les négociations secrètes)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s-A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 Moyen Âge</a:t>
            </a:r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5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Attendre VIIe siècle pour émergence des int</a:t>
            </a:r>
            <a:r>
              <a:rPr b="0" lang="es-AR" sz="3200" spc="-1" strike="noStrike" baseline="300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ètes.</a:t>
            </a: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Chansons de geste: récits épiques qui 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illustrent la réputation sociale des int</a:t>
            </a:r>
            <a:r>
              <a:rPr b="0" lang="es-AR" sz="3200" spc="-1" strike="noStrike" baseline="300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ètes.</a:t>
            </a: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Croisades de l’église occidentale fin XIe. Siècle pour libérer Jérusalem et la Terre Sainte des Musulmans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</a:pP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s-A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 Monde Moderne</a:t>
            </a:r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Expéditions vers l’Afrique et le Nouveau Monde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Commerce, pouvoir, conquête des terres.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int</a:t>
            </a:r>
            <a:r>
              <a:rPr b="0" lang="es-AR" sz="3200" spc="-1" strike="noStrike" baseline="300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ètes.</a:t>
            </a: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: indigènes kidnappés (méthode employée par Colomb), fuite et trahison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Hernán Cortés, arrivé en 1519: deux fidèles, le naufragé Jerónimo de Aguilar (maya) et l’esclave indienne La Malinche (maya et nahuatl) . 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Francisco Hernández de Córdoba, 1517 (Yucatán): il prit deux jeunes indiens, Melchorejo et Julianillo (le premier est mort à Cuba et le deuxième prit la fuite et lutta contre les Espagnols)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Franciso Pizarro: il a pris trois Incas, entre eux Felipillo, interprète de Pizarro et absolument incompétent, et Martinillo. 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Jacques Cartier, Canada: il captura  deux Iroquois, les emmena vers la France pour les fomer comme int</a:t>
            </a:r>
            <a:r>
              <a:rPr b="0" lang="es-AR" sz="3200" spc="-1" strike="noStrike" baseline="300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ètes.</a:t>
            </a: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Samuel de Champlain, explorateur et fondateur du Canada français, créa en 1608 le système d”interprètes-résidents”: des jeunes français vivaient parmi les tribus canadiennes pour apprendre leur langue et leur culture.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467640" y="332640"/>
            <a:ext cx="8229240" cy="719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0" lang="es-A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Au XXe. siècle</a:t>
            </a:r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395640" y="1052640"/>
            <a:ext cx="8229240" cy="532836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marL="343080" indent="-342720">
              <a:lnSpc>
                <a:spcPct val="17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4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Jusqu’à la Première Guerre Mondiale, pas de différence entre traducteurs et interprètes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7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4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Entre les guerres: contacts de haut niveau, développement des organisations internationales (Ligue des Nations et l’Organisation du Travail en 1919). 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7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4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Necessité d’interprétation en plusieurs langues, rôle essentiel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7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4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Interprétation consécutive (Paul Mantoux, André Kaminker)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7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4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Interprétation simultanée (IS): Procès de Nuremberg (1945-46), anglais, français, russe, allemand. 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7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4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Seconde moitié XIXe. : IS utilisée Nations Unies et UE à partir 1947 pour l’interprétation en 23 langues.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43080" indent="-342720">
              <a:lnSpc>
                <a:spcPct val="170000"/>
              </a:lnSpc>
              <a:buClr>
                <a:srgbClr val="000000"/>
              </a:buClr>
              <a:buFont typeface="Arial"/>
              <a:buChar char="•"/>
            </a:pPr>
            <a:r>
              <a:rPr b="0" lang="es-AR" sz="45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En 1953: croissance de la professionnalisation, fondation de l’AIIC.</a:t>
            </a: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</a:pPr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endParaRPr b="0" lang="es-AR" sz="1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>
            <a:noFill/>
          </a:ln>
        </p:spPr>
        <p:txBody>
          <a:bodyPr/>
          <a:p>
            <a:endParaRPr b="0" lang="es-A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Application>LibreOffice/5.1.6.2$Linux_X86_64 LibreOffice_project/10m0$Build-2</Application>
  <Words>562</Words>
  <Paragraphs>47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2019-05-14T12:43:14Z</dcterms:created>
  <dc:creator>LenModernas</dc:creator>
  <dc:description/>
  <dc:language>fr-FR</dc:language>
  <cp:lastModifiedBy/>
  <dcterms:modified xsi:type="dcterms:W3CDTF">2019-05-14T13:58:45Z</dcterms:modified>
  <cp:revision>10</cp:revision>
  <dc:subject/>
  <dc:title>Dörte, Andrés. (2013). “History of Interpreting”. En Carol A. Chapelle (Ed.), The Encyclopedia of Applied Linguistics. Blackwell Publishing Ltd.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7</vt:i4>
  </property>
</Properties>
</file>