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78205" autoAdjust="0"/>
  </p:normalViewPr>
  <p:slideViewPr>
    <p:cSldViewPr>
      <p:cViewPr varScale="1">
        <p:scale>
          <a:sx n="55" d="100"/>
          <a:sy n="55" d="100"/>
        </p:scale>
        <p:origin x="-258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057C66C-9CE6-4F41-B1E8-96D1CF72E05F}" type="datetimeFigureOut">
              <a:rPr lang="es-ES" smtClean="0"/>
              <a:t>17/06/2019</a:t>
            </a:fld>
            <a:endParaRPr lang="fr-FR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fr-F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9E5EF95-5B51-4889-B335-8CACFB3B7FAD}" type="slidenum">
              <a:rPr lang="fr-FR" smtClean="0"/>
              <a:t>‹Nº›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E5EF95-5B51-4889-B335-8CACFB3B7FAD}" type="slidenum">
              <a:rPr lang="fr-FR" smtClean="0"/>
              <a:t>2</a:t>
            </a:fld>
            <a:endParaRPr lang="fr-F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fr-FR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fr-F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C6CDAF-C63E-47B0-8B4E-BFC137990F16}" type="datetimeFigureOut">
              <a:rPr lang="es-ES" smtClean="0"/>
              <a:pPr/>
              <a:t>17/06/2019</a:t>
            </a:fld>
            <a:endParaRPr lang="fr-F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EE2673-5A2D-48C4-9A76-3ED963F0E537}" type="slidenum">
              <a:rPr lang="fr-FR" smtClean="0"/>
              <a:pPr/>
              <a:t>‹Nº›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fr-FR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fr-F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C6CDAF-C63E-47B0-8B4E-BFC137990F16}" type="datetimeFigureOut">
              <a:rPr lang="es-ES" smtClean="0"/>
              <a:pPr/>
              <a:t>17/06/2019</a:t>
            </a:fld>
            <a:endParaRPr lang="fr-F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EE2673-5A2D-48C4-9A76-3ED963F0E537}" type="slidenum">
              <a:rPr lang="fr-FR" smtClean="0"/>
              <a:pPr/>
              <a:t>‹Nº›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fr-FR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fr-F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C6CDAF-C63E-47B0-8B4E-BFC137990F16}" type="datetimeFigureOut">
              <a:rPr lang="es-ES" smtClean="0"/>
              <a:pPr/>
              <a:t>17/06/2019</a:t>
            </a:fld>
            <a:endParaRPr lang="fr-F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EE2673-5A2D-48C4-9A76-3ED963F0E537}" type="slidenum">
              <a:rPr lang="fr-FR" smtClean="0"/>
              <a:pPr/>
              <a:t>‹Nº›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fr-FR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fr-F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C6CDAF-C63E-47B0-8B4E-BFC137990F16}" type="datetimeFigureOut">
              <a:rPr lang="es-ES" smtClean="0"/>
              <a:pPr/>
              <a:t>17/06/2019</a:t>
            </a:fld>
            <a:endParaRPr lang="fr-F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EE2673-5A2D-48C4-9A76-3ED963F0E537}" type="slidenum">
              <a:rPr lang="fr-FR" smtClean="0"/>
              <a:pPr/>
              <a:t>‹Nº›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fr-FR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C6CDAF-C63E-47B0-8B4E-BFC137990F16}" type="datetimeFigureOut">
              <a:rPr lang="es-ES" smtClean="0"/>
              <a:pPr/>
              <a:t>17/06/2019</a:t>
            </a:fld>
            <a:endParaRPr lang="fr-F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EE2673-5A2D-48C4-9A76-3ED963F0E537}" type="slidenum">
              <a:rPr lang="fr-FR" smtClean="0"/>
              <a:pPr/>
              <a:t>‹Nº›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fr-FR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fr-FR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fr-FR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C6CDAF-C63E-47B0-8B4E-BFC137990F16}" type="datetimeFigureOut">
              <a:rPr lang="es-ES" smtClean="0"/>
              <a:pPr/>
              <a:t>17/06/2019</a:t>
            </a:fld>
            <a:endParaRPr lang="fr-F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EE2673-5A2D-48C4-9A76-3ED963F0E537}" type="slidenum">
              <a:rPr lang="fr-FR" smtClean="0"/>
              <a:pPr/>
              <a:t>‹Nº›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fr-FR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fr-FR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fr-FR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C6CDAF-C63E-47B0-8B4E-BFC137990F16}" type="datetimeFigureOut">
              <a:rPr lang="es-ES" smtClean="0"/>
              <a:pPr/>
              <a:t>17/06/2019</a:t>
            </a:fld>
            <a:endParaRPr lang="fr-FR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EE2673-5A2D-48C4-9A76-3ED963F0E537}" type="slidenum">
              <a:rPr lang="fr-FR" smtClean="0"/>
              <a:pPr/>
              <a:t>‹Nº›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fr-FR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C6CDAF-C63E-47B0-8B4E-BFC137990F16}" type="datetimeFigureOut">
              <a:rPr lang="es-ES" smtClean="0"/>
              <a:pPr/>
              <a:t>17/06/2019</a:t>
            </a:fld>
            <a:endParaRPr lang="fr-FR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EE2673-5A2D-48C4-9A76-3ED963F0E537}" type="slidenum">
              <a:rPr lang="fr-FR" smtClean="0"/>
              <a:pPr/>
              <a:t>‹Nº›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C6CDAF-C63E-47B0-8B4E-BFC137990F16}" type="datetimeFigureOut">
              <a:rPr lang="es-ES" smtClean="0"/>
              <a:pPr/>
              <a:t>17/06/2019</a:t>
            </a:fld>
            <a:endParaRPr lang="fr-FR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EE2673-5A2D-48C4-9A76-3ED963F0E537}" type="slidenum">
              <a:rPr lang="fr-FR" smtClean="0"/>
              <a:pPr/>
              <a:t>‹Nº›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fr-FR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fr-FR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C6CDAF-C63E-47B0-8B4E-BFC137990F16}" type="datetimeFigureOut">
              <a:rPr lang="es-ES" smtClean="0"/>
              <a:pPr/>
              <a:t>17/06/2019</a:t>
            </a:fld>
            <a:endParaRPr lang="fr-F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EE2673-5A2D-48C4-9A76-3ED963F0E537}" type="slidenum">
              <a:rPr lang="fr-FR" smtClean="0"/>
              <a:pPr/>
              <a:t>‹Nº›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fr-FR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C6CDAF-C63E-47B0-8B4E-BFC137990F16}" type="datetimeFigureOut">
              <a:rPr lang="es-ES" smtClean="0"/>
              <a:pPr/>
              <a:t>17/06/2019</a:t>
            </a:fld>
            <a:endParaRPr lang="fr-F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EE2673-5A2D-48C4-9A76-3ED963F0E537}" type="slidenum">
              <a:rPr lang="fr-FR" smtClean="0"/>
              <a:pPr/>
              <a:t>‹Nº›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fr-FR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fr-F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C6CDAF-C63E-47B0-8B4E-BFC137990F16}" type="datetimeFigureOut">
              <a:rPr lang="es-ES" smtClean="0"/>
              <a:pPr/>
              <a:t>17/06/2019</a:t>
            </a:fld>
            <a:endParaRPr lang="fr-F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EE2673-5A2D-48C4-9A76-3ED963F0E537}" type="slidenum">
              <a:rPr lang="fr-FR" smtClean="0"/>
              <a:pPr/>
              <a:t>‹Nº›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3200" dirty="0" smtClean="0"/>
              <a:t>Habiletés acquises par la pratique de la traduction à l’</a:t>
            </a:r>
            <a:r>
              <a:rPr lang="fr-FR" sz="3200" dirty="0" err="1" smtClean="0"/>
              <a:t>oeil</a:t>
            </a:r>
            <a:endParaRPr lang="fr-FR" sz="3200" dirty="0"/>
          </a:p>
        </p:txBody>
      </p:sp>
      <p:graphicFrame>
        <p:nvGraphicFramePr>
          <p:cNvPr id="6" name="5 Marcador de contenido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216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370840">
                <a:tc>
                  <a:txBody>
                    <a:bodyPr/>
                    <a:lstStyle/>
                    <a:p>
                      <a:r>
                        <a:rPr lang="fr-FR" dirty="0" smtClean="0"/>
                        <a:t>Sous-compétence 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Habiletés</a:t>
                      </a:r>
                      <a:endParaRPr lang="fr-F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 smtClean="0"/>
                        <a:t>De transfert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Éloignement</a:t>
                      </a:r>
                      <a:r>
                        <a:rPr lang="fr-FR" baseline="0" dirty="0" smtClean="0"/>
                        <a:t> du texte du départ</a:t>
                      </a:r>
                      <a:endParaRPr lang="fr-F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 smtClean="0"/>
                        <a:t>Psychophysiologique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Analyse</a:t>
                      </a:r>
                    </a:p>
                    <a:p>
                      <a:r>
                        <a:rPr lang="fr-FR" dirty="0" smtClean="0"/>
                        <a:t>Synthèse</a:t>
                      </a:r>
                    </a:p>
                    <a:p>
                      <a:r>
                        <a:rPr lang="fr-FR" dirty="0" smtClean="0"/>
                        <a:t>Visualisation des idées</a:t>
                      </a:r>
                    </a:p>
                    <a:p>
                      <a:r>
                        <a:rPr lang="fr-FR" dirty="0" smtClean="0"/>
                        <a:t>Attention</a:t>
                      </a:r>
                    </a:p>
                    <a:p>
                      <a:r>
                        <a:rPr lang="fr-FR" dirty="0" smtClean="0"/>
                        <a:t>Gestion</a:t>
                      </a:r>
                      <a:r>
                        <a:rPr lang="fr-FR" baseline="0" dirty="0" smtClean="0"/>
                        <a:t> du stress</a:t>
                      </a:r>
                    </a:p>
                    <a:p>
                      <a:r>
                        <a:rPr lang="fr-FR" baseline="0" dirty="0" smtClean="0"/>
                        <a:t>Mémoire à court terme</a:t>
                      </a:r>
                      <a:endParaRPr lang="fr-FR" dirty="0" smtClean="0"/>
                    </a:p>
                    <a:p>
                      <a:endParaRPr lang="fr-FR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 smtClean="0"/>
                        <a:t>Communication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Fluidité orale</a:t>
                      </a:r>
                    </a:p>
                    <a:p>
                      <a:r>
                        <a:rPr lang="fr-FR" dirty="0" smtClean="0"/>
                        <a:t>Enrichissement du vocabulaire</a:t>
                      </a:r>
                    </a:p>
                    <a:p>
                      <a:r>
                        <a:rPr lang="fr-FR" dirty="0" smtClean="0"/>
                        <a:t>Oratoire</a:t>
                      </a:r>
                    </a:p>
                    <a:p>
                      <a:r>
                        <a:rPr lang="fr-FR" dirty="0" smtClean="0"/>
                        <a:t>Changement de mode (conventions d’écriture)</a:t>
                      </a:r>
                      <a:endParaRPr lang="fr-FR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28596" y="0"/>
            <a:ext cx="8229600" cy="654032"/>
          </a:xfrm>
        </p:spPr>
        <p:txBody>
          <a:bodyPr>
            <a:normAutofit fontScale="90000"/>
          </a:bodyPr>
          <a:lstStyle/>
          <a:p>
            <a:r>
              <a:rPr lang="fr-FR" sz="3100" dirty="0" smtClean="0"/>
              <a:t/>
            </a:r>
            <a:br>
              <a:rPr lang="fr-FR" sz="3100" dirty="0" smtClean="0"/>
            </a:br>
            <a:r>
              <a:rPr lang="fr-FR" sz="3100" dirty="0" smtClean="0"/>
              <a:t/>
            </a:r>
            <a:br>
              <a:rPr lang="fr-FR" sz="3100" dirty="0" smtClean="0"/>
            </a:br>
            <a:r>
              <a:rPr lang="fr-FR" sz="2700" dirty="0" smtClean="0"/>
              <a:t>REFORMULATION </a:t>
            </a:r>
            <a:r>
              <a:rPr lang="fr-FR" sz="2700" dirty="0" smtClean="0"/>
              <a:t>DES CONVENTIONS DE L’ECRITURE</a:t>
            </a:r>
            <a:r>
              <a:rPr lang="es-ES" dirty="0" smtClean="0"/>
              <a:t/>
            </a:r>
            <a:br>
              <a:rPr lang="es-ES" dirty="0" smtClean="0"/>
            </a:br>
            <a:endParaRPr lang="fr-FR" dirty="0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</p:nvPr>
        </p:nvGraphicFramePr>
        <p:xfrm>
          <a:off x="500034" y="785794"/>
          <a:ext cx="8229600" cy="581912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475088">
                <a:tc>
                  <a:txBody>
                    <a:bodyPr/>
                    <a:lstStyle/>
                    <a:p>
                      <a:r>
                        <a:rPr lang="fr-FR" dirty="0" smtClean="0"/>
                        <a:t>SIGNE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REFORMULATION</a:t>
                      </a:r>
                      <a:endParaRPr lang="fr-FR" dirty="0"/>
                    </a:p>
                  </a:txBody>
                  <a:tcPr/>
                </a:tc>
              </a:tr>
              <a:tr h="47419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latin typeface="Calibri"/>
                          <a:ea typeface="Calibri"/>
                          <a:cs typeface="Times New Roman"/>
                        </a:rPr>
                        <a:t>Point, point-virgule</a:t>
                      </a:r>
                      <a:endParaRPr lang="es-E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latin typeface="Calibri"/>
                          <a:ea typeface="Calibri"/>
                          <a:cs typeface="Times New Roman"/>
                        </a:rPr>
                        <a:t>Une petite pause</a:t>
                      </a:r>
                      <a:endParaRPr lang="es-E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7419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latin typeface="Calibri"/>
                          <a:ea typeface="Calibri"/>
                          <a:cs typeface="Times New Roman"/>
                        </a:rPr>
                        <a:t>Point à la ligne</a:t>
                      </a:r>
                      <a:endParaRPr lang="es-E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latin typeface="Calibri"/>
                          <a:ea typeface="Calibri"/>
                          <a:cs typeface="Times New Roman"/>
                        </a:rPr>
                        <a:t>Une pause plus longue</a:t>
                      </a:r>
                      <a:endParaRPr lang="es-E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95611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latin typeface="Calibri"/>
                          <a:ea typeface="Calibri"/>
                          <a:cs typeface="Times New Roman"/>
                        </a:rPr>
                        <a:t>Deux points</a:t>
                      </a:r>
                      <a:endParaRPr lang="es-E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latin typeface="Calibri"/>
                          <a:ea typeface="Calibri"/>
                          <a:cs typeface="Times New Roman"/>
                        </a:rPr>
                        <a:t>« à savoir » « c'est-à-dire » « comme par exemple » </a:t>
                      </a:r>
                      <a:endParaRPr lang="es-ES" sz="18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latin typeface="Calibri"/>
                          <a:ea typeface="Calibri"/>
                          <a:cs typeface="Times New Roman"/>
                        </a:rPr>
                        <a:t>Une pause longue avec changement d’intonation</a:t>
                      </a:r>
                      <a:endParaRPr lang="es-ES" sz="18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latin typeface="Calibri"/>
                          <a:ea typeface="Calibri"/>
                          <a:cs typeface="Times New Roman"/>
                        </a:rPr>
                        <a:t>« et qui sont les suivants » (énumération)</a:t>
                      </a:r>
                      <a:endParaRPr lang="es-E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95611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latin typeface="Calibri"/>
                          <a:ea typeface="Calibri"/>
                          <a:cs typeface="Times New Roman"/>
                        </a:rPr>
                        <a:t>Majuscules</a:t>
                      </a:r>
                      <a:endParaRPr lang="es-E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latin typeface="Calibri"/>
                          <a:ea typeface="Calibri"/>
                          <a:cs typeface="Times New Roman"/>
                        </a:rPr>
                        <a:t>-Cas de sigles : épeler</a:t>
                      </a:r>
                      <a:endParaRPr lang="es-ES" sz="18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latin typeface="Calibri"/>
                          <a:ea typeface="Calibri"/>
                          <a:cs typeface="Times New Roman"/>
                        </a:rPr>
                        <a:t>-Mise en relief : « tout en majuscules » et changement d’intonation</a:t>
                      </a:r>
                      <a:endParaRPr lang="es-E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63741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latin typeface="Calibri"/>
                          <a:ea typeface="Calibri"/>
                          <a:cs typeface="Times New Roman"/>
                        </a:rPr>
                        <a:t>Trait d’union</a:t>
                      </a:r>
                      <a:endParaRPr lang="es-E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latin typeface="Calibri"/>
                          <a:ea typeface="Calibri"/>
                          <a:cs typeface="Times New Roman"/>
                        </a:rPr>
                        <a:t>Laisser la phrase pour la fin</a:t>
                      </a:r>
                      <a:endParaRPr lang="es-ES" sz="18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latin typeface="Calibri"/>
                          <a:ea typeface="Calibri"/>
                          <a:cs typeface="Times New Roman"/>
                        </a:rPr>
                        <a:t>Introduire une relative</a:t>
                      </a:r>
                      <a:endParaRPr lang="es-E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95611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latin typeface="Calibri"/>
                          <a:ea typeface="Calibri"/>
                          <a:cs typeface="Times New Roman"/>
                        </a:rPr>
                        <a:t>Parenthèse</a:t>
                      </a:r>
                      <a:endParaRPr lang="es-E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latin typeface="Calibri"/>
                          <a:ea typeface="Calibri"/>
                          <a:cs typeface="Times New Roman"/>
                        </a:rPr>
                        <a:t>Introduire une relative</a:t>
                      </a:r>
                      <a:endParaRPr lang="es-ES" sz="18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latin typeface="Calibri"/>
                          <a:ea typeface="Calibri"/>
                          <a:cs typeface="Times New Roman"/>
                        </a:rPr>
                        <a:t>« certainement il faut ajouter/il faut remarquer »</a:t>
                      </a:r>
                      <a:endParaRPr lang="es-ES" sz="18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latin typeface="Calibri"/>
                          <a:ea typeface="Calibri"/>
                          <a:cs typeface="Times New Roman"/>
                        </a:rPr>
                        <a:t>Intonation</a:t>
                      </a:r>
                      <a:endParaRPr lang="es-E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00034" y="214290"/>
            <a:ext cx="8229600" cy="857232"/>
          </a:xfrm>
        </p:spPr>
        <p:txBody>
          <a:bodyPr>
            <a:normAutofit fontScale="90000"/>
          </a:bodyPr>
          <a:lstStyle/>
          <a:p>
            <a:r>
              <a:rPr lang="fr-FR" sz="2700" dirty="0" smtClean="0"/>
              <a:t/>
            </a:r>
            <a:br>
              <a:rPr lang="fr-FR" sz="2700" dirty="0" smtClean="0"/>
            </a:br>
            <a:r>
              <a:rPr lang="fr-FR" sz="2700" dirty="0" smtClean="0"/>
              <a:t>REFORMULATION </a:t>
            </a:r>
            <a:r>
              <a:rPr lang="fr-FR" sz="2700" dirty="0" smtClean="0"/>
              <a:t>DES CONVENTIONS DE L’ECRITURE</a:t>
            </a:r>
            <a:r>
              <a:rPr lang="es-ES" dirty="0" smtClean="0"/>
              <a:t/>
            </a:r>
            <a:br>
              <a:rPr lang="es-ES" dirty="0" smtClean="0"/>
            </a:br>
            <a:endParaRPr lang="fr-FR" dirty="0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</p:nvPr>
        </p:nvGraphicFramePr>
        <p:xfrm>
          <a:off x="428596" y="785794"/>
          <a:ext cx="8258204" cy="585791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43404"/>
                <a:gridCol w="4114800"/>
              </a:tblGrid>
              <a:tr h="53460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800" dirty="0" smtClean="0">
                          <a:latin typeface="Calibri"/>
                          <a:ea typeface="Calibri"/>
                          <a:cs typeface="Times New Roman"/>
                        </a:rPr>
                        <a:t>SIGNE</a:t>
                      </a:r>
                      <a:endParaRPr lang="es-E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800" dirty="0" smtClean="0">
                          <a:latin typeface="Calibri"/>
                          <a:ea typeface="Calibri"/>
                          <a:cs typeface="Times New Roman"/>
                        </a:rPr>
                        <a:t>REFORMULATION</a:t>
                      </a:r>
                      <a:endParaRPr lang="es-E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53460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latin typeface="Calibri"/>
                          <a:ea typeface="Calibri"/>
                          <a:cs typeface="Times New Roman"/>
                        </a:rPr>
                        <a:t>Barre oblique</a:t>
                      </a:r>
                      <a:endParaRPr lang="es-E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latin typeface="Calibri"/>
                          <a:ea typeface="Calibri"/>
                          <a:cs typeface="Times New Roman"/>
                        </a:rPr>
                        <a:t>« ou/ou bien/ entre »</a:t>
                      </a:r>
                      <a:endParaRPr lang="es-E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53460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latin typeface="Calibri"/>
                          <a:ea typeface="Calibri"/>
                          <a:cs typeface="Times New Roman"/>
                        </a:rPr>
                        <a:t>Astérisque</a:t>
                      </a:r>
                      <a:endParaRPr lang="es-E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latin typeface="Calibri"/>
                          <a:ea typeface="Calibri"/>
                          <a:cs typeface="Times New Roman"/>
                        </a:rPr>
                        <a:t>« il ya un astérisque »</a:t>
                      </a:r>
                      <a:endParaRPr lang="es-E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70743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latin typeface="Calibri"/>
                          <a:ea typeface="Calibri"/>
                          <a:cs typeface="Times New Roman"/>
                        </a:rPr>
                        <a:t>Signes d’interrogation</a:t>
                      </a:r>
                      <a:endParaRPr lang="es-E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latin typeface="Calibri"/>
                          <a:ea typeface="Calibri"/>
                          <a:cs typeface="Times New Roman"/>
                        </a:rPr>
                        <a:t>« Est-ce que…. ? »</a:t>
                      </a:r>
                      <a:endParaRPr lang="es-ES" sz="18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latin typeface="Calibri"/>
                          <a:ea typeface="Calibri"/>
                          <a:cs typeface="Times New Roman"/>
                        </a:rPr>
                        <a:t>Intonation montante</a:t>
                      </a:r>
                      <a:endParaRPr lang="es-E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54665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latin typeface="Calibri"/>
                          <a:ea typeface="Calibri"/>
                          <a:cs typeface="Times New Roman"/>
                        </a:rPr>
                        <a:t>Guillemets</a:t>
                      </a:r>
                      <a:endParaRPr lang="es-E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lphaLcParenR"/>
                      </a:pPr>
                      <a:r>
                        <a:rPr lang="fr-FR" sz="1800" dirty="0">
                          <a:latin typeface="Calibri"/>
                          <a:ea typeface="Calibri"/>
                          <a:cs typeface="Times New Roman"/>
                        </a:rPr>
                        <a:t>Si c’est une citation </a:t>
                      </a:r>
                      <a:endParaRPr lang="es-ES" sz="18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latin typeface="Calibri"/>
                          <a:ea typeface="Calibri"/>
                          <a:cs typeface="Times New Roman"/>
                        </a:rPr>
                        <a:t>« selon/d’après/je cite »</a:t>
                      </a:r>
                      <a:endParaRPr lang="es-ES" sz="18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latin typeface="Calibri"/>
                          <a:ea typeface="Calibri"/>
                          <a:cs typeface="Times New Roman"/>
                        </a:rPr>
                        <a:t>« X a dit/ a affirmé/a déclaré »</a:t>
                      </a:r>
                      <a:endParaRPr lang="es-ES" sz="18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latin typeface="Calibri"/>
                          <a:ea typeface="Calibri"/>
                          <a:cs typeface="Times New Roman"/>
                        </a:rPr>
                        <a:t>Faire une pause et changer l’intonation</a:t>
                      </a:r>
                      <a:endParaRPr lang="es-ES" sz="18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latin typeface="Calibri"/>
                          <a:ea typeface="Calibri"/>
                          <a:cs typeface="Times New Roman"/>
                        </a:rPr>
                        <a:t>Changer au style indirect</a:t>
                      </a:r>
                      <a:endParaRPr lang="es-ES" sz="18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lphaLcParenR"/>
                      </a:pPr>
                      <a:r>
                        <a:rPr lang="fr-FR" sz="1800" dirty="0">
                          <a:latin typeface="Calibri"/>
                          <a:ea typeface="Calibri"/>
                          <a:cs typeface="Times New Roman"/>
                        </a:rPr>
                        <a:t>Si c’est une indication de l’ironie</a:t>
                      </a:r>
                      <a:endParaRPr lang="es-ES" sz="18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latin typeface="Calibri"/>
                          <a:ea typeface="Calibri"/>
                          <a:cs typeface="Times New Roman"/>
                        </a:rPr>
                        <a:t>« ce qu’on appelle/le célèbre/ connu comme »</a:t>
                      </a:r>
                      <a:endParaRPr lang="es-ES" sz="18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latin typeface="Calibri"/>
                          <a:ea typeface="Calibri"/>
                          <a:cs typeface="Times New Roman"/>
                        </a:rPr>
                        <a:t>« entre guillemets »</a:t>
                      </a:r>
                      <a:endParaRPr lang="es-ES" sz="18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latin typeface="Calibri"/>
                          <a:ea typeface="Calibri"/>
                          <a:cs typeface="Times New Roman"/>
                        </a:rPr>
                        <a:t>Faire le geste manuel des guillemets</a:t>
                      </a:r>
                      <a:endParaRPr lang="es-E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</TotalTime>
  <Words>104</Words>
  <Application>Microsoft Office PowerPoint</Application>
  <PresentationFormat>Presentación en pantalla (4:3)</PresentationFormat>
  <Paragraphs>59</Paragraphs>
  <Slides>3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4" baseType="lpstr">
      <vt:lpstr>Tema de Office</vt:lpstr>
      <vt:lpstr>Habiletés acquises par la pratique de la traduction à l’oeil</vt:lpstr>
      <vt:lpstr>  REFORMULATION DES CONVENTIONS DE L’ECRITURE </vt:lpstr>
      <vt:lpstr> REFORMULATION DES CONVENTIONS DE L’ECRITURE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Habiletés acquises par la pratique de la traduction à l’oeil</dc:title>
  <dc:creator>eugenia</dc:creator>
  <cp:lastModifiedBy>eugenia</cp:lastModifiedBy>
  <cp:revision>6</cp:revision>
  <dcterms:created xsi:type="dcterms:W3CDTF">2019-06-17T21:56:08Z</dcterms:created>
  <dcterms:modified xsi:type="dcterms:W3CDTF">2019-06-17T22:43:35Z</dcterms:modified>
</cp:coreProperties>
</file>