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65" r:id="rId4"/>
    <p:sldId id="266" r:id="rId5"/>
    <p:sldId id="267" r:id="rId6"/>
    <p:sldId id="264" r:id="rId7"/>
    <p:sldId id="257" r:id="rId8"/>
    <p:sldId id="256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3871" autoAdjust="0"/>
  </p:normalViewPr>
  <p:slideViewPr>
    <p:cSldViewPr>
      <p:cViewPr>
        <p:scale>
          <a:sx n="66" d="100"/>
          <a:sy n="66" d="100"/>
        </p:scale>
        <p:origin x="-15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09AF2B6-4D48-412C-8D3F-A1917FF98B2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876146A-3C09-4EC4-A6CC-9AB67C5E4509}">
      <dgm:prSet phldrT="[Texto]"/>
      <dgm:spPr/>
      <dgm:t>
        <a:bodyPr/>
        <a:lstStyle/>
        <a:p>
          <a:r>
            <a:rPr lang="fr-FR" dirty="0" smtClean="0"/>
            <a:t>      Testament	</a:t>
          </a:r>
          <a:endParaRPr lang="fr-FR" dirty="0"/>
        </a:p>
      </dgm:t>
    </dgm:pt>
    <dgm:pt modelId="{8F59B692-4FD5-4C8E-BED3-9599DAF80FDD}" type="parTrans" cxnId="{F1A44E16-AFC0-4648-8B1A-DC5EC4C3F491}">
      <dgm:prSet/>
      <dgm:spPr/>
      <dgm:t>
        <a:bodyPr/>
        <a:lstStyle/>
        <a:p>
          <a:endParaRPr lang="fr-FR"/>
        </a:p>
      </dgm:t>
    </dgm:pt>
    <dgm:pt modelId="{4CB0F06E-A6A3-4809-9E70-BB33C1908A06}" type="sibTrans" cxnId="{F1A44E16-AFC0-4648-8B1A-DC5EC4C3F491}">
      <dgm:prSet/>
      <dgm:spPr/>
      <dgm:t>
        <a:bodyPr/>
        <a:lstStyle/>
        <a:p>
          <a:endParaRPr lang="fr-FR"/>
        </a:p>
      </dgm:t>
    </dgm:pt>
    <dgm:pt modelId="{76F30A4C-7B16-4711-AF50-FE48B699AEDE}">
      <dgm:prSet phldrT="[Texto]"/>
      <dgm:spPr/>
      <dgm:t>
        <a:bodyPr/>
        <a:lstStyle/>
        <a:p>
          <a:r>
            <a:rPr lang="fr-FR" dirty="0" smtClean="0"/>
            <a:t>Dépliant touristique</a:t>
          </a:r>
          <a:endParaRPr lang="fr-FR" dirty="0"/>
        </a:p>
      </dgm:t>
    </dgm:pt>
    <dgm:pt modelId="{4111F7E7-A656-4564-857F-655D54C8B488}" type="parTrans" cxnId="{CD46169A-4BC6-4EA6-AC38-CC888BE5A81B}">
      <dgm:prSet/>
      <dgm:spPr/>
      <dgm:t>
        <a:bodyPr/>
        <a:lstStyle/>
        <a:p>
          <a:endParaRPr lang="fr-FR"/>
        </a:p>
      </dgm:t>
    </dgm:pt>
    <dgm:pt modelId="{F4662038-FF1E-4272-994A-0D790EDE8911}" type="sibTrans" cxnId="{CD46169A-4BC6-4EA6-AC38-CC888BE5A81B}">
      <dgm:prSet/>
      <dgm:spPr/>
      <dgm:t>
        <a:bodyPr/>
        <a:lstStyle/>
        <a:p>
          <a:endParaRPr lang="fr-FR"/>
        </a:p>
      </dgm:t>
    </dgm:pt>
    <dgm:pt modelId="{B880AAC7-EF27-4567-B986-091D0DF4F6D3}">
      <dgm:prSet phldrT="[Texto]"/>
      <dgm:spPr/>
      <dgm:t>
        <a:bodyPr/>
        <a:lstStyle/>
        <a:p>
          <a:endParaRPr lang="fr-FR" dirty="0" smtClean="0"/>
        </a:p>
        <a:p>
          <a:r>
            <a:rPr lang="fr-FR" dirty="0" smtClean="0"/>
            <a:t>Contrat de travail		</a:t>
          </a:r>
          <a:endParaRPr lang="fr-FR" dirty="0"/>
        </a:p>
      </dgm:t>
    </dgm:pt>
    <dgm:pt modelId="{845987A8-6A30-4CAE-87F4-7D548938AF60}" type="parTrans" cxnId="{3646F3EA-9C25-4DC2-9F1A-0E6FDDFC05EE}">
      <dgm:prSet/>
      <dgm:spPr/>
      <dgm:t>
        <a:bodyPr/>
        <a:lstStyle/>
        <a:p>
          <a:endParaRPr lang="fr-FR"/>
        </a:p>
      </dgm:t>
    </dgm:pt>
    <dgm:pt modelId="{2C69F458-C40D-4B34-96AD-E886692762DE}" type="sibTrans" cxnId="{3646F3EA-9C25-4DC2-9F1A-0E6FDDFC05EE}">
      <dgm:prSet/>
      <dgm:spPr/>
      <dgm:t>
        <a:bodyPr/>
        <a:lstStyle/>
        <a:p>
          <a:endParaRPr lang="fr-FR"/>
        </a:p>
      </dgm:t>
    </dgm:pt>
    <dgm:pt modelId="{1C28EACC-8A21-4E74-8CB7-393C6283D8E1}">
      <dgm:prSet phldrT="[Texto]"/>
      <dgm:spPr/>
      <dgm:t>
        <a:bodyPr/>
        <a:lstStyle/>
        <a:p>
          <a:r>
            <a:rPr lang="fr-FR" dirty="0" smtClean="0"/>
            <a:t>Spécifications technique d’un chalumeau</a:t>
          </a:r>
          <a:endParaRPr lang="fr-FR" dirty="0"/>
        </a:p>
      </dgm:t>
    </dgm:pt>
    <dgm:pt modelId="{4CB55561-DA76-4D5C-B3CA-3B1ED0D1E25B}" type="parTrans" cxnId="{8CDAC7D3-AD8A-45DA-B82A-3485C2C40871}">
      <dgm:prSet/>
      <dgm:spPr/>
      <dgm:t>
        <a:bodyPr/>
        <a:lstStyle/>
        <a:p>
          <a:endParaRPr lang="fr-FR"/>
        </a:p>
      </dgm:t>
    </dgm:pt>
    <dgm:pt modelId="{09CE6E84-83D2-43B8-92DA-478A34035C71}" type="sibTrans" cxnId="{8CDAC7D3-AD8A-45DA-B82A-3485C2C40871}">
      <dgm:prSet/>
      <dgm:spPr/>
      <dgm:t>
        <a:bodyPr/>
        <a:lstStyle/>
        <a:p>
          <a:endParaRPr lang="fr-FR"/>
        </a:p>
      </dgm:t>
    </dgm:pt>
    <dgm:pt modelId="{657B4250-2B6D-40F8-89DE-5B65DFBBCD21}">
      <dgm:prSet phldrT="[Texto]"/>
      <dgm:spPr/>
      <dgm:t>
        <a:bodyPr/>
        <a:lstStyle/>
        <a:p>
          <a:r>
            <a:rPr lang="fr-FR" dirty="0" smtClean="0"/>
            <a:t>Analyse clinique</a:t>
          </a:r>
          <a:endParaRPr lang="fr-FR" dirty="0"/>
        </a:p>
      </dgm:t>
    </dgm:pt>
    <dgm:pt modelId="{7D97F594-062D-43E6-92EC-173C1ACCBFB2}" type="parTrans" cxnId="{75B8DF4F-5BEF-4F2C-BA01-8F55D93FEEBF}">
      <dgm:prSet/>
      <dgm:spPr/>
      <dgm:t>
        <a:bodyPr/>
        <a:lstStyle/>
        <a:p>
          <a:endParaRPr lang="fr-FR"/>
        </a:p>
      </dgm:t>
    </dgm:pt>
    <dgm:pt modelId="{76658972-D389-4164-8AE9-991A39A66075}" type="sibTrans" cxnId="{75B8DF4F-5BEF-4F2C-BA01-8F55D93FEEBF}">
      <dgm:prSet/>
      <dgm:spPr/>
      <dgm:t>
        <a:bodyPr/>
        <a:lstStyle/>
        <a:p>
          <a:endParaRPr lang="fr-FR"/>
        </a:p>
      </dgm:t>
    </dgm:pt>
    <dgm:pt modelId="{3BF22B3A-C18D-48EA-83EB-D98B236F81DB}" type="pres">
      <dgm:prSet presAssocID="{809AF2B6-4D48-412C-8D3F-A1917FF98B2B}" presName="diagram" presStyleCnt="0">
        <dgm:presLayoutVars>
          <dgm:dir/>
          <dgm:resizeHandles val="exact"/>
        </dgm:presLayoutVars>
      </dgm:prSet>
      <dgm:spPr/>
    </dgm:pt>
    <dgm:pt modelId="{38190D09-98B7-4DF6-9C03-85154D436CA5}" type="pres">
      <dgm:prSet presAssocID="{9876146A-3C09-4EC4-A6CC-9AB67C5E4509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71FB5B-7DF2-4A39-9AE3-7DCE4AAE77BA}" type="pres">
      <dgm:prSet presAssocID="{4CB0F06E-A6A3-4809-9E70-BB33C1908A06}" presName="sibTrans" presStyleCnt="0"/>
      <dgm:spPr/>
    </dgm:pt>
    <dgm:pt modelId="{3198D67A-7AB6-49F4-8384-D25C56E7160C}" type="pres">
      <dgm:prSet presAssocID="{76F30A4C-7B16-4711-AF50-FE48B699AEDE}" presName="node" presStyleLbl="node1" presStyleIdx="1" presStyleCnt="5">
        <dgm:presLayoutVars>
          <dgm:bulletEnabled val="1"/>
        </dgm:presLayoutVars>
      </dgm:prSet>
      <dgm:spPr/>
    </dgm:pt>
    <dgm:pt modelId="{29750CA3-C0D3-469C-9098-B259BA3A988D}" type="pres">
      <dgm:prSet presAssocID="{F4662038-FF1E-4272-994A-0D790EDE8911}" presName="sibTrans" presStyleCnt="0"/>
      <dgm:spPr/>
    </dgm:pt>
    <dgm:pt modelId="{768EBDB8-456A-4175-BF83-27AED23D33C0}" type="pres">
      <dgm:prSet presAssocID="{B880AAC7-EF27-4567-B986-091D0DF4F6D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E00F311-E38A-47E7-83F5-FCC28413F486}" type="pres">
      <dgm:prSet presAssocID="{2C69F458-C40D-4B34-96AD-E886692762DE}" presName="sibTrans" presStyleCnt="0"/>
      <dgm:spPr/>
    </dgm:pt>
    <dgm:pt modelId="{E3DFB130-C5F1-4244-99AC-38FCEE58F0E9}" type="pres">
      <dgm:prSet presAssocID="{1C28EACC-8A21-4E74-8CB7-393C6283D8E1}" presName="node" presStyleLbl="node1" presStyleIdx="3" presStyleCnt="5">
        <dgm:presLayoutVars>
          <dgm:bulletEnabled val="1"/>
        </dgm:presLayoutVars>
      </dgm:prSet>
      <dgm:spPr/>
    </dgm:pt>
    <dgm:pt modelId="{EF3B5D44-5CF1-44C0-AA85-604D34E331FE}" type="pres">
      <dgm:prSet presAssocID="{09CE6E84-83D2-43B8-92DA-478A34035C71}" presName="sibTrans" presStyleCnt="0"/>
      <dgm:spPr/>
    </dgm:pt>
    <dgm:pt modelId="{41AE8BE5-0F58-48EE-9FB3-6C9B9049E281}" type="pres">
      <dgm:prSet presAssocID="{657B4250-2B6D-40F8-89DE-5B65DFBBCD21}" presName="node" presStyleLbl="node1" presStyleIdx="4" presStyleCnt="5">
        <dgm:presLayoutVars>
          <dgm:bulletEnabled val="1"/>
        </dgm:presLayoutVars>
      </dgm:prSet>
      <dgm:spPr/>
    </dgm:pt>
  </dgm:ptLst>
  <dgm:cxnLst>
    <dgm:cxn modelId="{4AFFC9A4-5EB8-489E-A25A-DAA1B44A79EE}" type="presOf" srcId="{76F30A4C-7B16-4711-AF50-FE48B699AEDE}" destId="{3198D67A-7AB6-49F4-8384-D25C56E7160C}" srcOrd="0" destOrd="0" presId="urn:microsoft.com/office/officeart/2005/8/layout/default"/>
    <dgm:cxn modelId="{F1A44E16-AFC0-4648-8B1A-DC5EC4C3F491}" srcId="{809AF2B6-4D48-412C-8D3F-A1917FF98B2B}" destId="{9876146A-3C09-4EC4-A6CC-9AB67C5E4509}" srcOrd="0" destOrd="0" parTransId="{8F59B692-4FD5-4C8E-BED3-9599DAF80FDD}" sibTransId="{4CB0F06E-A6A3-4809-9E70-BB33C1908A06}"/>
    <dgm:cxn modelId="{C815C340-5288-4F99-8A1F-28AC91D43194}" type="presOf" srcId="{9876146A-3C09-4EC4-A6CC-9AB67C5E4509}" destId="{38190D09-98B7-4DF6-9C03-85154D436CA5}" srcOrd="0" destOrd="0" presId="urn:microsoft.com/office/officeart/2005/8/layout/default"/>
    <dgm:cxn modelId="{0B1A8DE7-BACA-4912-BABB-C956D7AA9458}" type="presOf" srcId="{1C28EACC-8A21-4E74-8CB7-393C6283D8E1}" destId="{E3DFB130-C5F1-4244-99AC-38FCEE58F0E9}" srcOrd="0" destOrd="0" presId="urn:microsoft.com/office/officeart/2005/8/layout/default"/>
    <dgm:cxn modelId="{CD46169A-4BC6-4EA6-AC38-CC888BE5A81B}" srcId="{809AF2B6-4D48-412C-8D3F-A1917FF98B2B}" destId="{76F30A4C-7B16-4711-AF50-FE48B699AEDE}" srcOrd="1" destOrd="0" parTransId="{4111F7E7-A656-4564-857F-655D54C8B488}" sibTransId="{F4662038-FF1E-4272-994A-0D790EDE8911}"/>
    <dgm:cxn modelId="{3646F3EA-9C25-4DC2-9F1A-0E6FDDFC05EE}" srcId="{809AF2B6-4D48-412C-8D3F-A1917FF98B2B}" destId="{B880AAC7-EF27-4567-B986-091D0DF4F6D3}" srcOrd="2" destOrd="0" parTransId="{845987A8-6A30-4CAE-87F4-7D548938AF60}" sibTransId="{2C69F458-C40D-4B34-96AD-E886692762DE}"/>
    <dgm:cxn modelId="{9685BAA8-0290-437A-82EB-C719FB8F3193}" type="presOf" srcId="{809AF2B6-4D48-412C-8D3F-A1917FF98B2B}" destId="{3BF22B3A-C18D-48EA-83EB-D98B236F81DB}" srcOrd="0" destOrd="0" presId="urn:microsoft.com/office/officeart/2005/8/layout/default"/>
    <dgm:cxn modelId="{77B70EAF-0E99-47A6-A753-09B6689C9BC1}" type="presOf" srcId="{B880AAC7-EF27-4567-B986-091D0DF4F6D3}" destId="{768EBDB8-456A-4175-BF83-27AED23D33C0}" srcOrd="0" destOrd="0" presId="urn:microsoft.com/office/officeart/2005/8/layout/default"/>
    <dgm:cxn modelId="{8CDAC7D3-AD8A-45DA-B82A-3485C2C40871}" srcId="{809AF2B6-4D48-412C-8D3F-A1917FF98B2B}" destId="{1C28EACC-8A21-4E74-8CB7-393C6283D8E1}" srcOrd="3" destOrd="0" parTransId="{4CB55561-DA76-4D5C-B3CA-3B1ED0D1E25B}" sibTransId="{09CE6E84-83D2-43B8-92DA-478A34035C71}"/>
    <dgm:cxn modelId="{75B8DF4F-5BEF-4F2C-BA01-8F55D93FEEBF}" srcId="{809AF2B6-4D48-412C-8D3F-A1917FF98B2B}" destId="{657B4250-2B6D-40F8-89DE-5B65DFBBCD21}" srcOrd="4" destOrd="0" parTransId="{7D97F594-062D-43E6-92EC-173C1ACCBFB2}" sibTransId="{76658972-D389-4164-8AE9-991A39A66075}"/>
    <dgm:cxn modelId="{90611E46-E095-4556-B408-83FF28B1D5C5}" type="presOf" srcId="{657B4250-2B6D-40F8-89DE-5B65DFBBCD21}" destId="{41AE8BE5-0F58-48EE-9FB3-6C9B9049E281}" srcOrd="0" destOrd="0" presId="urn:microsoft.com/office/officeart/2005/8/layout/default"/>
    <dgm:cxn modelId="{3E5FDDA2-797B-4E7C-BAC9-D5D4DC025B5B}" type="presParOf" srcId="{3BF22B3A-C18D-48EA-83EB-D98B236F81DB}" destId="{38190D09-98B7-4DF6-9C03-85154D436CA5}" srcOrd="0" destOrd="0" presId="urn:microsoft.com/office/officeart/2005/8/layout/default"/>
    <dgm:cxn modelId="{C12C1924-1324-4B1C-B864-50DBC6F479CF}" type="presParOf" srcId="{3BF22B3A-C18D-48EA-83EB-D98B236F81DB}" destId="{1A71FB5B-7DF2-4A39-9AE3-7DCE4AAE77BA}" srcOrd="1" destOrd="0" presId="urn:microsoft.com/office/officeart/2005/8/layout/default"/>
    <dgm:cxn modelId="{4AF3754A-0140-47E4-B070-BCEB2F1BE8F9}" type="presParOf" srcId="{3BF22B3A-C18D-48EA-83EB-D98B236F81DB}" destId="{3198D67A-7AB6-49F4-8384-D25C56E7160C}" srcOrd="2" destOrd="0" presId="urn:microsoft.com/office/officeart/2005/8/layout/default"/>
    <dgm:cxn modelId="{F652DF54-774E-46C7-9781-A4DAE1ED3AF5}" type="presParOf" srcId="{3BF22B3A-C18D-48EA-83EB-D98B236F81DB}" destId="{29750CA3-C0D3-469C-9098-B259BA3A988D}" srcOrd="3" destOrd="0" presId="urn:microsoft.com/office/officeart/2005/8/layout/default"/>
    <dgm:cxn modelId="{C5DBCEBA-40B5-468A-9175-1E9E5772B468}" type="presParOf" srcId="{3BF22B3A-C18D-48EA-83EB-D98B236F81DB}" destId="{768EBDB8-456A-4175-BF83-27AED23D33C0}" srcOrd="4" destOrd="0" presId="urn:microsoft.com/office/officeart/2005/8/layout/default"/>
    <dgm:cxn modelId="{904C8920-3B1D-429E-BDA3-377519141048}" type="presParOf" srcId="{3BF22B3A-C18D-48EA-83EB-D98B236F81DB}" destId="{FE00F311-E38A-47E7-83F5-FCC28413F486}" srcOrd="5" destOrd="0" presId="urn:microsoft.com/office/officeart/2005/8/layout/default"/>
    <dgm:cxn modelId="{408A99F8-0894-4722-B5B2-AA05FFD408DB}" type="presParOf" srcId="{3BF22B3A-C18D-48EA-83EB-D98B236F81DB}" destId="{E3DFB130-C5F1-4244-99AC-38FCEE58F0E9}" srcOrd="6" destOrd="0" presId="urn:microsoft.com/office/officeart/2005/8/layout/default"/>
    <dgm:cxn modelId="{B4EEFCB4-7C94-4D94-82B6-F363F2DCA857}" type="presParOf" srcId="{3BF22B3A-C18D-48EA-83EB-D98B236F81DB}" destId="{EF3B5D44-5CF1-44C0-AA85-604D34E331FE}" srcOrd="7" destOrd="0" presId="urn:microsoft.com/office/officeart/2005/8/layout/default"/>
    <dgm:cxn modelId="{9989B7E7-782B-4DDB-8302-9CD4262EE120}" type="presParOf" srcId="{3BF22B3A-C18D-48EA-83EB-D98B236F81DB}" destId="{41AE8BE5-0F58-48EE-9FB3-6C9B9049E281}" srcOrd="8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75803-F34C-4B56-B4E4-01B5AF6BE5CF}" type="datetimeFigureOut">
              <a:rPr lang="es-ES" smtClean="0"/>
              <a:pPr/>
              <a:t>06/06/2019</a:t>
            </a:fld>
            <a:endParaRPr lang="fr-F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2A5E1-E0EF-4E99-B71D-E9A29D71DE75}" type="slidenum">
              <a:rPr lang="fr-FR" smtClean="0"/>
              <a:pPr/>
              <a:t>‹Nº›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r>
              <a:rPr lang="fr-FR" sz="3200" dirty="0" smtClean="0"/>
              <a:t>Définitions de la T à vue</a:t>
            </a:r>
            <a:endParaRPr lang="fr-FR" sz="3200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7209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 smtClean="0"/>
              <a:t>Chacun des auteurs met l’accent sur un des aspects de cette variété de traduction</a:t>
            </a:r>
          </a:p>
          <a:p>
            <a:endParaRPr lang="fr-FR" sz="2400" dirty="0" smtClean="0"/>
          </a:p>
          <a:p>
            <a:r>
              <a:rPr lang="fr-FR" sz="2400" b="1" dirty="0" smtClean="0"/>
              <a:t>Van </a:t>
            </a:r>
            <a:r>
              <a:rPr lang="fr-FR" sz="2400" b="1" dirty="0" err="1" smtClean="0"/>
              <a:t>Hoof</a:t>
            </a:r>
            <a:r>
              <a:rPr lang="fr-FR" sz="2400" b="1" dirty="0" smtClean="0"/>
              <a:t> </a:t>
            </a:r>
            <a:r>
              <a:rPr lang="fr-FR" sz="2400" dirty="0" smtClean="0"/>
              <a:t>(1952), dans son manuel d’interprétation offre la description suivante:</a:t>
            </a:r>
          </a:p>
          <a:p>
            <a:pPr>
              <a:buNone/>
            </a:pPr>
            <a:r>
              <a:rPr lang="fr-FR" sz="2400" dirty="0" smtClean="0"/>
              <a:t>« </a:t>
            </a:r>
            <a:r>
              <a:rPr lang="fr-FR" sz="2400" i="1" dirty="0" smtClean="0"/>
              <a:t>La traduction à vue existe encore de nos jours comme une des variantes élémentaires de l’interprétation simultanée moderne. L’interprète à que l’on soumet un texte qu’il n’a jamais </a:t>
            </a:r>
            <a:r>
              <a:rPr lang="fr-FR" sz="2400" i="1" smtClean="0"/>
              <a:t>vu auparavant </a:t>
            </a:r>
            <a:r>
              <a:rPr lang="fr-FR" sz="2400" i="1" dirty="0" smtClean="0"/>
              <a:t>et qui, soit directement, soit par le truchement d’un microphone, le débite sur le champ dans une langue différente de l’originale, fait en réalité de la traduction à vue </a:t>
            </a:r>
            <a:r>
              <a:rPr lang="fr-FR" sz="2400" dirty="0" smtClean="0"/>
              <a:t>» (p. 190). Selon cet auteur la simultanée intègre le chuchotage et la traduction à vue. </a:t>
            </a:r>
            <a:endParaRPr lang="fr-F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r>
              <a:rPr lang="fr-FR" sz="2400" b="1" dirty="0" smtClean="0"/>
              <a:t>Lambert</a:t>
            </a:r>
            <a:r>
              <a:rPr lang="fr-FR" sz="2400" dirty="0" smtClean="0"/>
              <a:t> (1988) met l’accent sur le caractère auditif et visuel</a:t>
            </a:r>
          </a:p>
          <a:p>
            <a:pPr>
              <a:buNone/>
            </a:pPr>
            <a:r>
              <a:rPr lang="fr-FR" sz="2400" dirty="0" smtClean="0"/>
              <a:t>« </a:t>
            </a:r>
            <a:r>
              <a:rPr lang="fr-FR" sz="2400" i="1" dirty="0" smtClean="0"/>
              <a:t>la traduction à vue implique la transposition d’un texte écrit dans une langue vers un texte rendu oralement dans une autre langue. Puisqu’ il faut traiter des informations auditives et visuelles, la T à vue peut être définie tant comme un type spécifique de traduction écrite que comme une variété d’interprétation orale</a:t>
            </a:r>
            <a:r>
              <a:rPr lang="fr-FR" sz="2400" dirty="0" smtClean="0"/>
              <a:t> » (p. 383)</a:t>
            </a:r>
          </a:p>
          <a:p>
            <a:r>
              <a:rPr lang="fr-FR" sz="2400" b="1" dirty="0" smtClean="0"/>
              <a:t>Seleskovitch </a:t>
            </a:r>
            <a:r>
              <a:rPr lang="fr-FR" sz="2400" dirty="0" smtClean="0"/>
              <a:t>(1983) élargit sa définition sur l’écrit et l’oral</a:t>
            </a:r>
          </a:p>
          <a:p>
            <a:pPr>
              <a:buNone/>
            </a:pPr>
            <a:r>
              <a:rPr lang="fr-FR" sz="2400" b="1" dirty="0" smtClean="0"/>
              <a:t>«</a:t>
            </a:r>
            <a:r>
              <a:rPr lang="fr-FR" sz="2400" i="1" dirty="0" smtClean="0"/>
              <a:t>la traduction à vue, traduction orale d’une texte écrit, pratiquée tant par les interprètes de simultanée que par des traducteurs que, de plus en plus, dictent leur traduction au magnétophone</a:t>
            </a:r>
            <a:r>
              <a:rPr lang="fr-FR" sz="2400" dirty="0" smtClean="0"/>
              <a:t> » (p. 165)</a:t>
            </a:r>
            <a:endParaRPr lang="fr-FR" sz="24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txBody>
          <a:bodyPr>
            <a:normAutofit lnSpcReduction="10000"/>
          </a:bodyPr>
          <a:lstStyle/>
          <a:p>
            <a:r>
              <a:rPr lang="fr-FR" sz="2400" b="1" dirty="0" smtClean="0"/>
              <a:t>Dejean Le </a:t>
            </a:r>
            <a:r>
              <a:rPr lang="fr-FR" sz="2400" b="1" dirty="0" err="1" smtClean="0"/>
              <a:t>Fèal</a:t>
            </a:r>
            <a:r>
              <a:rPr lang="fr-FR" sz="2400" b="1" dirty="0" smtClean="0"/>
              <a:t> </a:t>
            </a:r>
            <a:r>
              <a:rPr lang="fr-FR" sz="2400" dirty="0" smtClean="0"/>
              <a:t>(1981) la met en relation avec la consécutive:</a:t>
            </a:r>
          </a:p>
          <a:p>
            <a:pPr>
              <a:buNone/>
            </a:pPr>
            <a:r>
              <a:rPr lang="fr-FR" sz="2400" dirty="0" smtClean="0"/>
              <a:t>« </a:t>
            </a:r>
            <a:r>
              <a:rPr lang="fr-FR" sz="2400" i="1" dirty="0" smtClean="0"/>
              <a:t>la traduction à vue doit être considérée comme une consécutive à la seule différence près que l’interprète, au lieu de prendre des notes, les remplace par le texte de l’orateur</a:t>
            </a:r>
            <a:r>
              <a:rPr lang="fr-FR" sz="2400" dirty="0" smtClean="0"/>
              <a:t> » (p. 19).</a:t>
            </a:r>
          </a:p>
          <a:p>
            <a:r>
              <a:rPr lang="fr-FR" sz="2400" b="1" dirty="0" smtClean="0"/>
              <a:t>Prat </a:t>
            </a:r>
            <a:r>
              <a:rPr lang="fr-FR" sz="2400" dirty="0" smtClean="0"/>
              <a:t>(1994) considère qu’elle se situe dans le point de coïncidence entre l’interprétation et la traduction écrite.</a:t>
            </a:r>
          </a:p>
          <a:p>
            <a:pPr lvl="4">
              <a:buNone/>
            </a:pPr>
            <a:endParaRPr lang="fr-FR" sz="1200" b="1" dirty="0" smtClean="0"/>
          </a:p>
          <a:p>
            <a:pPr>
              <a:buNone/>
            </a:pPr>
            <a:r>
              <a:rPr lang="fr-FR" sz="2400" b="1" dirty="0" smtClean="0"/>
              <a:t>			Caractère hybride: </a:t>
            </a:r>
            <a:r>
              <a:rPr lang="fr-FR" sz="2400" dirty="0" smtClean="0"/>
              <a:t>« la forme du message original la rapproche de la traduction écrite » (Dejean Le Féal, 1981, p. 19) tandis que le caractère oral la rapproche de l’interprétation quant à la simultanéité de la compréhension et de la reformulation </a:t>
            </a:r>
          </a:p>
          <a:p>
            <a:pPr>
              <a:buNone/>
            </a:pPr>
            <a:endParaRPr lang="fr-FR" sz="2400" dirty="0"/>
          </a:p>
        </p:txBody>
      </p:sp>
      <p:sp>
        <p:nvSpPr>
          <p:cNvPr id="10" name="9 Flecha derecha"/>
          <p:cNvSpPr/>
          <p:nvPr/>
        </p:nvSpPr>
        <p:spPr>
          <a:xfrm>
            <a:off x="857224" y="4071942"/>
            <a:ext cx="1214446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Terminologie selon </a:t>
            </a:r>
            <a:r>
              <a:rPr lang="fr-FR" sz="3200" dirty="0" err="1" smtClean="0"/>
              <a:t>Curvers</a:t>
            </a:r>
            <a:r>
              <a:rPr lang="fr-FR" sz="3200" dirty="0" smtClean="0"/>
              <a:t> et al. (1986)</a:t>
            </a:r>
            <a:endParaRPr lang="fr-F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dirty="0" smtClean="0"/>
              <a:t>Traduction à vue: </a:t>
            </a:r>
            <a:r>
              <a:rPr lang="fr-FR" dirty="0" smtClean="0"/>
              <a:t>il y a du temps pour la préparation</a:t>
            </a:r>
          </a:p>
          <a:p>
            <a:r>
              <a:rPr lang="fr-FR" b="1" dirty="0" smtClean="0"/>
              <a:t>Traduction à l’œil:</a:t>
            </a:r>
            <a:r>
              <a:rPr lang="fr-FR" dirty="0" smtClean="0"/>
              <a:t> traduction sans lecture préalable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</a:t>
            </a:r>
            <a:r>
              <a:rPr lang="fr-FR" dirty="0" smtClean="0"/>
              <a:t>éfinition de Jiménez Ivars (2000)</a:t>
            </a:r>
            <a:endParaRPr lang="fr-F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</a:t>
            </a:r>
            <a:r>
              <a:rPr lang="fr-FR" i="1" dirty="0" err="1" smtClean="0"/>
              <a:t>Reformulación</a:t>
            </a:r>
            <a:r>
              <a:rPr lang="fr-FR" i="1" dirty="0" smtClean="0"/>
              <a:t> oral en </a:t>
            </a:r>
            <a:r>
              <a:rPr lang="fr-FR" i="1" dirty="0" err="1" smtClean="0"/>
              <a:t>lengua</a:t>
            </a:r>
            <a:r>
              <a:rPr lang="fr-FR" i="1" dirty="0" smtClean="0"/>
              <a:t> de </a:t>
            </a:r>
            <a:r>
              <a:rPr lang="fr-FR" i="1" dirty="0" err="1" smtClean="0"/>
              <a:t>llegada</a:t>
            </a:r>
            <a:r>
              <a:rPr lang="fr-FR" i="1" dirty="0" smtClean="0"/>
              <a:t> de un texto </a:t>
            </a:r>
            <a:r>
              <a:rPr lang="fr-FR" i="1" dirty="0" err="1" smtClean="0"/>
              <a:t>escrito</a:t>
            </a:r>
            <a:r>
              <a:rPr lang="fr-FR" i="1" dirty="0" smtClean="0"/>
              <a:t> en </a:t>
            </a:r>
            <a:r>
              <a:rPr lang="fr-FR" i="1" dirty="0" err="1" smtClean="0"/>
              <a:t>lengua</a:t>
            </a:r>
            <a:r>
              <a:rPr lang="fr-FR" i="1" dirty="0" smtClean="0"/>
              <a:t> de </a:t>
            </a:r>
            <a:r>
              <a:rPr lang="fr-FR" i="1" dirty="0" err="1" smtClean="0"/>
              <a:t>partida</a:t>
            </a:r>
            <a:r>
              <a:rPr lang="fr-FR" i="1" dirty="0" smtClean="0"/>
              <a:t> </a:t>
            </a:r>
            <a:r>
              <a:rPr lang="fr-FR" i="1" dirty="0" smtClean="0"/>
              <a:t>para, al </a:t>
            </a:r>
            <a:r>
              <a:rPr lang="fr-FR" i="1" dirty="0" err="1" smtClean="0"/>
              <a:t>menos</a:t>
            </a:r>
            <a:r>
              <a:rPr lang="fr-FR" i="1" dirty="0" smtClean="0"/>
              <a:t>, un </a:t>
            </a:r>
            <a:r>
              <a:rPr lang="fr-FR" i="1" dirty="0" err="1" smtClean="0"/>
              <a:t>destinatario</a:t>
            </a:r>
            <a:r>
              <a:rPr lang="fr-FR" i="1" dirty="0" smtClean="0"/>
              <a:t>; este </a:t>
            </a:r>
            <a:r>
              <a:rPr lang="fr-FR" i="1" dirty="0" err="1" smtClean="0"/>
              <a:t>destinatario</a:t>
            </a:r>
            <a:r>
              <a:rPr lang="fr-FR" i="1" dirty="0" smtClean="0"/>
              <a:t> </a:t>
            </a:r>
            <a:r>
              <a:rPr lang="fr-FR" i="1" dirty="0" err="1" smtClean="0"/>
              <a:t>puede</a:t>
            </a:r>
            <a:r>
              <a:rPr lang="fr-FR" i="1" dirty="0" smtClean="0"/>
              <a:t> </a:t>
            </a:r>
            <a:r>
              <a:rPr lang="fr-FR" i="1" dirty="0" err="1" smtClean="0"/>
              <a:t>ser</a:t>
            </a:r>
            <a:r>
              <a:rPr lang="fr-FR" i="1" dirty="0" smtClean="0"/>
              <a:t> un </a:t>
            </a:r>
            <a:r>
              <a:rPr lang="fr-FR" i="1" dirty="0" err="1" smtClean="0"/>
              <a:t>oyente</a:t>
            </a:r>
            <a:r>
              <a:rPr lang="fr-FR" i="1" dirty="0" smtClean="0"/>
              <a:t> que </a:t>
            </a:r>
            <a:r>
              <a:rPr lang="fr-FR" i="1" dirty="0" err="1" smtClean="0"/>
              <a:t>comparte</a:t>
            </a:r>
            <a:r>
              <a:rPr lang="fr-FR" i="1" dirty="0" smtClean="0"/>
              <a:t> la </a:t>
            </a:r>
            <a:r>
              <a:rPr lang="fr-FR" i="1" dirty="0" err="1" smtClean="0"/>
              <a:t>situación</a:t>
            </a:r>
            <a:r>
              <a:rPr lang="fr-FR" i="1" dirty="0" smtClean="0"/>
              <a:t> </a:t>
            </a:r>
            <a:r>
              <a:rPr lang="fr-FR" i="1" dirty="0" err="1" smtClean="0"/>
              <a:t>comunicativa</a:t>
            </a:r>
            <a:r>
              <a:rPr lang="fr-FR" i="1" dirty="0" smtClean="0"/>
              <a:t> con el </a:t>
            </a:r>
            <a:r>
              <a:rPr lang="fr-FR" i="1" dirty="0" err="1" smtClean="0"/>
              <a:t>traductor</a:t>
            </a:r>
            <a:r>
              <a:rPr lang="fr-FR" i="1" dirty="0" smtClean="0"/>
              <a:t>, o un </a:t>
            </a:r>
            <a:r>
              <a:rPr lang="fr-FR" i="1" dirty="0" err="1" smtClean="0"/>
              <a:t>lector</a:t>
            </a:r>
            <a:r>
              <a:rPr lang="fr-FR" i="1" dirty="0" smtClean="0"/>
              <a:t> que </a:t>
            </a:r>
            <a:r>
              <a:rPr lang="fr-FR" i="1" dirty="0" err="1" smtClean="0"/>
              <a:t>posteriormente</a:t>
            </a:r>
            <a:r>
              <a:rPr lang="fr-FR" i="1" dirty="0" smtClean="0"/>
              <a:t> </a:t>
            </a:r>
            <a:r>
              <a:rPr lang="fr-FR" i="1" dirty="0" err="1" smtClean="0"/>
              <a:t>leerá</a:t>
            </a:r>
            <a:r>
              <a:rPr lang="fr-FR" i="1" dirty="0" smtClean="0"/>
              <a:t> </a:t>
            </a:r>
            <a:r>
              <a:rPr lang="fr-FR" i="1" dirty="0" err="1" smtClean="0"/>
              <a:t>una</a:t>
            </a:r>
            <a:r>
              <a:rPr lang="fr-FR" i="1" dirty="0" smtClean="0"/>
              <a:t> </a:t>
            </a:r>
            <a:r>
              <a:rPr lang="fr-FR" i="1" dirty="0" err="1" smtClean="0"/>
              <a:t>transcripción</a:t>
            </a:r>
            <a:r>
              <a:rPr lang="fr-FR" i="1" dirty="0" smtClean="0"/>
              <a:t> </a:t>
            </a:r>
            <a:r>
              <a:rPr lang="fr-FR" i="1" dirty="0" err="1" smtClean="0"/>
              <a:t>escrita</a:t>
            </a:r>
            <a:r>
              <a:rPr lang="fr-FR" i="1" dirty="0" smtClean="0"/>
              <a:t> de la </a:t>
            </a:r>
            <a:r>
              <a:rPr lang="fr-FR" i="1" dirty="0" err="1" smtClean="0"/>
              <a:t>reformulación</a:t>
            </a:r>
            <a:r>
              <a:rPr lang="fr-FR" i="1" dirty="0" smtClean="0"/>
              <a:t> oral </a:t>
            </a:r>
            <a:r>
              <a:rPr lang="fr-FR" i="1" dirty="0" err="1" smtClean="0"/>
              <a:t>efectuada</a:t>
            </a:r>
            <a:r>
              <a:rPr lang="fr-FR" i="1" dirty="0" smtClean="0"/>
              <a:t> </a:t>
            </a:r>
            <a:r>
              <a:rPr lang="fr-FR" i="1" dirty="0" err="1" smtClean="0"/>
              <a:t>por</a:t>
            </a:r>
            <a:r>
              <a:rPr lang="fr-FR" i="1" dirty="0" smtClean="0"/>
              <a:t> el </a:t>
            </a:r>
            <a:r>
              <a:rPr lang="fr-FR" i="1" dirty="0" err="1" smtClean="0"/>
              <a:t>traductor</a:t>
            </a:r>
            <a:r>
              <a:rPr lang="fr-FR" dirty="0" smtClean="0"/>
              <a:t> » (p. 148).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fr-FR" sz="3200" dirty="0" smtClean="0"/>
              <a:t>Références</a:t>
            </a:r>
            <a:endParaRPr lang="fr-FR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62500" lnSpcReduction="20000"/>
          </a:bodyPr>
          <a:lstStyle/>
          <a:p>
            <a:r>
              <a:rPr lang="fr-FR" dirty="0" err="1" smtClean="0"/>
              <a:t>Curvers</a:t>
            </a:r>
            <a:r>
              <a:rPr lang="fr-FR" dirty="0" smtClean="0"/>
              <a:t> </a:t>
            </a:r>
            <a:r>
              <a:rPr lang="fr-FR" dirty="0" smtClean="0"/>
              <a:t>P., Klein K., Riva N., y </a:t>
            </a:r>
            <a:r>
              <a:rPr lang="fr-FR" dirty="0" err="1" smtClean="0"/>
              <a:t>Wuilmart</a:t>
            </a:r>
            <a:r>
              <a:rPr lang="fr-FR" dirty="0" smtClean="0"/>
              <a:t> C. (1986). « La traduction à vue comme exercice préparatoire et complémentaire de l’interprétation de conférence ». </a:t>
            </a:r>
            <a:r>
              <a:rPr lang="fr-FR" i="1" dirty="0" err="1" smtClean="0"/>
              <a:t>Cuadernos</a:t>
            </a:r>
            <a:r>
              <a:rPr lang="fr-FR" i="1" dirty="0" smtClean="0"/>
              <a:t> de </a:t>
            </a:r>
            <a:r>
              <a:rPr lang="fr-FR" i="1" dirty="0" err="1" smtClean="0"/>
              <a:t>traducción</a:t>
            </a:r>
            <a:r>
              <a:rPr lang="fr-FR" i="1" dirty="0" smtClean="0"/>
              <a:t> e </a:t>
            </a:r>
            <a:r>
              <a:rPr lang="fr-FR" i="1" dirty="0" err="1" smtClean="0"/>
              <a:t>interpretación</a:t>
            </a:r>
            <a:r>
              <a:rPr lang="fr-FR" i="1" dirty="0" smtClean="0"/>
              <a:t>, </a:t>
            </a:r>
            <a:r>
              <a:rPr lang="fr-FR" dirty="0" smtClean="0"/>
              <a:t>7, 97-116. </a:t>
            </a:r>
          </a:p>
          <a:p>
            <a:r>
              <a:rPr lang="fr-FR" dirty="0" smtClean="0"/>
              <a:t>Dejean Le Féal, K. (1981). « L’enseignement de l’interprétation et de la traduction. De la théorie à la pédagogie ». </a:t>
            </a:r>
            <a:r>
              <a:rPr lang="fr-FR" i="1" dirty="0" smtClean="0"/>
              <a:t>Cahiers  de </a:t>
            </a:r>
            <a:r>
              <a:rPr lang="fr-FR" i="1" dirty="0" err="1" smtClean="0"/>
              <a:t>Traductologie</a:t>
            </a:r>
            <a:r>
              <a:rPr lang="fr-FR" i="1" dirty="0" smtClean="0"/>
              <a:t>, </a:t>
            </a:r>
            <a:r>
              <a:rPr lang="fr-FR" dirty="0" smtClean="0"/>
              <a:t>4. Ottawa: Editions de l’Université d’Ottawa. </a:t>
            </a:r>
            <a:endParaRPr lang="fr-FR" dirty="0" smtClean="0"/>
          </a:p>
          <a:p>
            <a:r>
              <a:rPr lang="fr-FR" dirty="0" smtClean="0"/>
              <a:t>Jiménez Ivars, A. (2000). </a:t>
            </a:r>
            <a:r>
              <a:rPr lang="fr-FR" i="1" dirty="0" smtClean="0"/>
              <a:t>La </a:t>
            </a:r>
            <a:r>
              <a:rPr lang="fr-FR" i="1" dirty="0" err="1" smtClean="0"/>
              <a:t>traducción</a:t>
            </a:r>
            <a:r>
              <a:rPr lang="fr-FR" i="1" dirty="0" smtClean="0"/>
              <a:t> a la vista. Un </a:t>
            </a:r>
            <a:r>
              <a:rPr lang="fr-FR" i="1" dirty="0" err="1" smtClean="0"/>
              <a:t>análisis</a:t>
            </a:r>
            <a:r>
              <a:rPr lang="fr-FR" i="1" dirty="0" smtClean="0"/>
              <a:t> </a:t>
            </a:r>
            <a:r>
              <a:rPr lang="fr-FR" i="1" dirty="0" err="1" smtClean="0"/>
              <a:t>descriptivo</a:t>
            </a:r>
            <a:r>
              <a:rPr lang="fr-FR" i="1" dirty="0" smtClean="0"/>
              <a:t>. </a:t>
            </a:r>
            <a:r>
              <a:rPr lang="fr-FR" dirty="0" err="1" smtClean="0"/>
              <a:t>Tesis</a:t>
            </a:r>
            <a:r>
              <a:rPr lang="fr-FR" dirty="0" smtClean="0"/>
              <a:t> doctoral, 1999, </a:t>
            </a:r>
            <a:r>
              <a:rPr lang="fr-FR" dirty="0" err="1" smtClean="0"/>
              <a:t>Universitat</a:t>
            </a:r>
            <a:r>
              <a:rPr lang="fr-FR" dirty="0" smtClean="0"/>
              <a:t> </a:t>
            </a:r>
            <a:r>
              <a:rPr lang="fr-FR" dirty="0" err="1" smtClean="0"/>
              <a:t>Jaume</a:t>
            </a:r>
            <a:r>
              <a:rPr lang="fr-FR" dirty="0" smtClean="0"/>
              <a:t> I, </a:t>
            </a:r>
            <a:r>
              <a:rPr lang="fr-FR" dirty="0" err="1" smtClean="0"/>
              <a:t>Castellón</a:t>
            </a:r>
            <a:r>
              <a:rPr lang="fr-FR" dirty="0" smtClean="0"/>
              <a:t> de la plana. </a:t>
            </a:r>
          </a:p>
          <a:p>
            <a:r>
              <a:rPr lang="fr-FR" dirty="0" smtClean="0"/>
              <a:t>Lambert, Sylvie. (1988) « A </a:t>
            </a:r>
            <a:r>
              <a:rPr lang="fr-FR" dirty="0" err="1" smtClean="0"/>
              <a:t>human</a:t>
            </a:r>
            <a:r>
              <a:rPr lang="fr-FR" dirty="0" smtClean="0"/>
              <a:t> information </a:t>
            </a:r>
            <a:r>
              <a:rPr lang="fr-FR" dirty="0" err="1" smtClean="0"/>
              <a:t>processing</a:t>
            </a:r>
            <a:r>
              <a:rPr lang="fr-FR" dirty="0" smtClean="0"/>
              <a:t> and cognitive </a:t>
            </a:r>
            <a:r>
              <a:rPr lang="fr-FR" dirty="0" err="1" smtClean="0"/>
              <a:t>approach</a:t>
            </a:r>
            <a:r>
              <a:rPr lang="fr-FR" dirty="0" smtClean="0"/>
              <a:t> to the training of </a:t>
            </a:r>
            <a:r>
              <a:rPr lang="fr-FR" dirty="0" err="1" smtClean="0"/>
              <a:t>simultaneous</a:t>
            </a:r>
            <a:r>
              <a:rPr lang="fr-FR" dirty="0" smtClean="0"/>
              <a:t> </a:t>
            </a:r>
            <a:r>
              <a:rPr lang="fr-FR" dirty="0" err="1" smtClean="0"/>
              <a:t>intepreters</a:t>
            </a:r>
            <a:r>
              <a:rPr lang="fr-FR" dirty="0" smtClean="0"/>
              <a:t> », in  </a:t>
            </a:r>
            <a:r>
              <a:rPr lang="fr-FR" dirty="0" err="1" smtClean="0"/>
              <a:t>Lindberg</a:t>
            </a:r>
            <a:r>
              <a:rPr lang="fr-FR" dirty="0" smtClean="0"/>
              <a:t> Hammond, D. (</a:t>
            </a:r>
            <a:r>
              <a:rPr lang="fr-FR" dirty="0" err="1" smtClean="0"/>
              <a:t>ed</a:t>
            </a:r>
            <a:r>
              <a:rPr lang="fr-FR" dirty="0" smtClean="0"/>
              <a:t>.), 379- 387.</a:t>
            </a:r>
          </a:p>
          <a:p>
            <a:r>
              <a:rPr lang="fr-FR" dirty="0" smtClean="0"/>
              <a:t>Seleskovitch, </a:t>
            </a:r>
            <a:r>
              <a:rPr lang="fr-FR" dirty="0" err="1" smtClean="0"/>
              <a:t>Danica</a:t>
            </a:r>
            <a:r>
              <a:rPr lang="fr-FR" dirty="0" smtClean="0"/>
              <a:t>. (1983). « Enseignement de la traduction à vue ». </a:t>
            </a:r>
            <a:r>
              <a:rPr lang="fr-FR" i="1" dirty="0" smtClean="0"/>
              <a:t>Revue de phonétique appliquée, </a:t>
            </a:r>
            <a:r>
              <a:rPr lang="fr-FR" dirty="0" smtClean="0"/>
              <a:t>66, 165-168. </a:t>
            </a:r>
          </a:p>
          <a:p>
            <a:r>
              <a:rPr lang="fr-FR" dirty="0" smtClean="0"/>
              <a:t>Van </a:t>
            </a:r>
            <a:r>
              <a:rPr lang="fr-FR" dirty="0" err="1" smtClean="0"/>
              <a:t>Hoof</a:t>
            </a:r>
            <a:r>
              <a:rPr lang="fr-FR" dirty="0" smtClean="0"/>
              <a:t>, Henri. (1962). </a:t>
            </a:r>
            <a:r>
              <a:rPr lang="fr-FR" i="1" dirty="0" smtClean="0"/>
              <a:t>Théorie et pratique de l’interprétation. </a:t>
            </a:r>
            <a:r>
              <a:rPr lang="fr-FR" dirty="0" smtClean="0"/>
              <a:t>Munich: Max Hueber.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Situation d’usage de la T à vue</a:t>
            </a:r>
            <a:endParaRPr lang="fr-FR" dirty="0"/>
          </a:p>
        </p:txBody>
      </p:sp>
      <p:sp>
        <p:nvSpPr>
          <p:cNvPr id="9" name="8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 smtClean="0"/>
              <a:t>Destinataire du texte source</a:t>
            </a:r>
          </a:p>
          <a:p>
            <a:r>
              <a:rPr lang="fr-FR" dirty="0" smtClean="0"/>
              <a:t>Destinataire du texte traduit</a:t>
            </a:r>
          </a:p>
          <a:p>
            <a:r>
              <a:rPr lang="fr-FR" dirty="0" smtClean="0"/>
              <a:t>Situation </a:t>
            </a:r>
          </a:p>
          <a:p>
            <a:r>
              <a:rPr lang="fr-FR" dirty="0" smtClean="0"/>
              <a:t>Temps de préparation</a:t>
            </a:r>
          </a:p>
          <a:p>
            <a:r>
              <a:rPr lang="fr-FR" dirty="0" smtClean="0"/>
              <a:t>Niveau d’oralité du texte source  (rien, peu, assez, beaucoup)</a:t>
            </a:r>
          </a:p>
          <a:p>
            <a:endParaRPr lang="fr-FR" dirty="0"/>
          </a:p>
        </p:txBody>
      </p:sp>
      <p:graphicFrame>
        <p:nvGraphicFramePr>
          <p:cNvPr id="11" name="10 Marcador de contenido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Sous-modalités de</a:t>
            </a:r>
            <a:br>
              <a:rPr lang="fr-FR" dirty="0" smtClean="0"/>
            </a:br>
            <a:r>
              <a:rPr lang="fr-FR" dirty="0" smtClean="0"/>
              <a:t> l’Interprétation à Vue</a:t>
            </a:r>
            <a:endParaRPr lang="fr-FR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L’interprète</a:t>
                      </a:r>
                      <a:r>
                        <a:rPr lang="fr-FR" baseline="0" dirty="0" smtClean="0"/>
                        <a:t> de cabine dispose du texte de l’exposé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L’interprète </a:t>
                      </a:r>
                      <a:r>
                        <a:rPr lang="fr-FR" baseline="0" dirty="0" smtClean="0"/>
                        <a:t>éclaircit quelques aspects du texte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L’interprète fait le résumé d’un texte écrit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L’interprète traduit un texte sans lecture préalable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L’interprète de consécutive dispose du texte de l’exposé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L’interprète a préparé le texte à traduire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Traduction</a:t>
                      </a:r>
                      <a:r>
                        <a:rPr lang="fr-FR" baseline="0" dirty="0" smtClean="0"/>
                        <a:t> à l’œil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Simultanée avec texte ou  interprétation à vue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Traduction à vue préparée</a:t>
                      </a:r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Traduction à vue en consécutive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Traduction à vue de synthèse</a:t>
                      </a:r>
                    </a:p>
                    <a:p>
                      <a:endParaRPr lang="fr-FR" baseline="0" dirty="0" smtClean="0"/>
                    </a:p>
                    <a:p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Traduction explication</a:t>
                      </a:r>
                    </a:p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235</Words>
  <Application>Microsoft Office PowerPoint</Application>
  <PresentationFormat>Presentación en pantalla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Tema de Office</vt:lpstr>
      <vt:lpstr>Définitions de la T à vue</vt:lpstr>
      <vt:lpstr>Diapositiva 2</vt:lpstr>
      <vt:lpstr>Diapositiva 3</vt:lpstr>
      <vt:lpstr>Terminologie selon Curvers et al. (1986)</vt:lpstr>
      <vt:lpstr>Définition de Jiménez Ivars (2000)</vt:lpstr>
      <vt:lpstr>Références</vt:lpstr>
      <vt:lpstr>Situation d’usage de la T à vue</vt:lpstr>
      <vt:lpstr>Sous-modalités de  l’Interprétation à Vue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Sous-modalités de  l’Interprétation à Vue</dc:title>
  <dc:creator>eugenia</dc:creator>
  <cp:lastModifiedBy>eugenia</cp:lastModifiedBy>
  <cp:revision>24</cp:revision>
  <dcterms:created xsi:type="dcterms:W3CDTF">2019-06-06T14:27:23Z</dcterms:created>
  <dcterms:modified xsi:type="dcterms:W3CDTF">2019-06-07T02:32:01Z</dcterms:modified>
</cp:coreProperties>
</file>