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6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4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10.png" ContentType="image/png"/>
  <Override PartName="/ppt/media/image9.png" ContentType="image/png"/>
  <Override PartName="/ppt/media/image8.png" ContentType="image/png"/>
  <Override PartName="/ppt/media/image6.png" ContentType="image/png"/>
  <Override PartName="/ppt/media/image5.png" ContentType="image/png"/>
  <Override PartName="/ppt/media/image7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png"/><Relationship Id="rId3" Type="http://schemas.openxmlformats.org/officeDocument/2006/relationships/image" Target="../media/image7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44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5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85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6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2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2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70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71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</p:sp>
      <p:sp>
        <p:nvSpPr>
          <p:cNvPr id="1" name="CustomShape 2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65160" y="69840"/>
            <a:ext cx="9012960" cy="6691680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lang="fr-FR" sz="1400">
                <a:solidFill>
                  <a:srgbClr val="696464"/>
                </a:solidFill>
                <a:latin typeface="Gill Sans MT"/>
              </a:rPr>
              <a:t>29/10/2019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</p:spPr>
        <p:txBody>
          <a:bodyPr lIns="90000" rIns="90000" tIns="45000" bIns="45000" anchor="ctr"/>
          <a:p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146160" y="6210360"/>
            <a:ext cx="456840" cy="456840"/>
          </a:xfrm>
          <a:prstGeom prst="rect">
            <a:avLst/>
          </a:prstGeom>
        </p:spPr>
        <p:txBody>
          <a:bodyPr lIns="0" rIns="0" tIns="0" bIns="0" anchor="ctr" anchorCtr="1"/>
          <a:p>
            <a:pPr>
              <a:lnSpc>
                <a:spcPct val="100000"/>
              </a:lnSpc>
            </a:pPr>
            <a:fld id="{C86D06A9-71DD-4372-9E3D-9E654B5DF25D}" type="slidenum">
              <a:rPr lang="fr-FR" sz="1400">
                <a:solidFill>
                  <a:srgbClr val="ffffff"/>
                </a:solidFill>
                <a:latin typeface="Bookman Old Style"/>
              </a:rPr>
              <a:t>&lt;number&gt;</a:t>
            </a:fld>
            <a:endParaRPr/>
          </a:p>
        </p:txBody>
      </p:sp>
      <p:sp>
        <p:nvSpPr>
          <p:cNvPr id="7" name="CustomShape 8"/>
          <p:cNvSpPr/>
          <p:nvPr/>
        </p:nvSpPr>
        <p:spPr>
          <a:xfrm>
            <a:off x="63000" y="1449360"/>
            <a:ext cx="9021240" cy="1527120"/>
          </a:xfrm>
          <a:prstGeom prst="rect">
            <a:avLst/>
          </a:prstGeom>
          <a:solidFill>
            <a:srgbClr val="d34817"/>
          </a:solidFill>
          <a:ln w="19080">
            <a:noFill/>
          </a:ln>
        </p:spPr>
      </p:sp>
      <p:sp>
        <p:nvSpPr>
          <p:cNvPr id="8" name="CustomShape 9"/>
          <p:cNvSpPr/>
          <p:nvPr/>
        </p:nvSpPr>
        <p:spPr>
          <a:xfrm>
            <a:off x="63000" y="1396800"/>
            <a:ext cx="9021240" cy="120240"/>
          </a:xfrm>
          <a:prstGeom prst="rect">
            <a:avLst/>
          </a:prstGeom>
          <a:solidFill>
            <a:srgbClr val="e5b1ab"/>
          </a:solidFill>
          <a:ln w="19080">
            <a:noFill/>
          </a:ln>
        </p:spPr>
      </p:sp>
      <p:sp>
        <p:nvSpPr>
          <p:cNvPr id="9" name="CustomShape 10"/>
          <p:cNvSpPr/>
          <p:nvPr/>
        </p:nvSpPr>
        <p:spPr>
          <a:xfrm>
            <a:off x="63000" y="2976480"/>
            <a:ext cx="9021240" cy="110160"/>
          </a:xfrm>
          <a:prstGeom prst="rect">
            <a:avLst/>
          </a:prstGeom>
          <a:solidFill>
            <a:srgbClr val="918485"/>
          </a:solidFill>
          <a:ln w="19080">
            <a:noFill/>
          </a:ln>
        </p:spPr>
      </p:sp>
      <p:sp>
        <p:nvSpPr>
          <p:cNvPr id="10" name="PlaceHolder 11"/>
          <p:cNvSpPr>
            <a:spLocks noGrp="1"/>
          </p:cNvSpPr>
          <p:nvPr>
            <p:ph type="title"/>
          </p:nvPr>
        </p:nvSpPr>
        <p:spPr>
          <a:xfrm>
            <a:off x="457200" y="1505880"/>
            <a:ext cx="8229240" cy="1469520"/>
          </a:xfrm>
          <a:prstGeom prst="rect">
            <a:avLst/>
          </a:prstGeom>
        </p:spPr>
        <p:txBody>
          <a:bodyPr lIns="90000" rIns="90000" tIns="45000" bIns="91440" anchor="ctr"/>
          <a:p>
            <a:pPr algn="ctr">
              <a:lnSpc>
                <a:spcPct val="100000"/>
              </a:lnSpc>
            </a:pPr>
            <a:r>
              <a:rPr lang="en-US" sz="4000">
                <a:solidFill>
                  <a:srgbClr val="ffffff"/>
                </a:solidFill>
                <a:latin typeface="Bookman Old Style"/>
              </a:rPr>
              <a:t>Click to edit the title text formatClick to edit Master title style</a:t>
            </a:r>
            <a:endParaRPr/>
          </a:p>
        </p:txBody>
      </p:sp>
      <p:sp>
        <p:nvSpPr>
          <p:cNvPr id="11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2600">
                <a:latin typeface="Gill Sans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>
                <a:latin typeface="Gill Sans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latin typeface="Gill Sans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Gill Sans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Gill Sans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Gill Sans MT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Gill Sans MT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</p:sp>
      <p:sp>
        <p:nvSpPr>
          <p:cNvPr id="47" name="CustomShape 2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48" name="PlaceHolder 3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lIns="90000" rIns="90000" tIns="45000" bIns="91440" anchor="b"/>
          <a:p>
            <a:pPr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Bookman Old Style"/>
              </a:rPr>
              <a:t>Click to edit the title text formatClick to edit Master title style</a:t>
            </a:r>
            <a:endParaRPr/>
          </a:p>
        </p:txBody>
      </p:sp>
      <p:sp>
        <p:nvSpPr>
          <p:cNvPr id="49" name="PlaceHolder 4"/>
          <p:cNvSpPr>
            <a:spLocks noGrp="1"/>
          </p:cNvSpPr>
          <p:nvPr>
            <p:ph type="dt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lang="fr-FR" sz="1400">
                <a:solidFill>
                  <a:srgbClr val="696464"/>
                </a:solidFill>
                <a:latin typeface="Gill Sans MT"/>
              </a:rPr>
              <a:t>29/10/2019</a:t>
            </a:r>
            <a:endParaRPr/>
          </a:p>
        </p:txBody>
      </p:sp>
      <p:sp>
        <p:nvSpPr>
          <p:cNvPr id="50" name="PlaceHolder 5"/>
          <p:cNvSpPr>
            <a:spLocks noGrp="1"/>
          </p:cNvSpPr>
          <p:nvPr>
            <p:ph type="ftr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</p:spPr>
        <p:txBody>
          <a:bodyPr lIns="90000" rIns="90000" tIns="45000" bIns="45000" anchor="ctr"/>
          <a:p>
            <a:endParaRPr/>
          </a:p>
        </p:txBody>
      </p:sp>
      <p:sp>
        <p:nvSpPr>
          <p:cNvPr id="51" name="PlaceHolder 6"/>
          <p:cNvSpPr>
            <a:spLocks noGrp="1"/>
          </p:cNvSpPr>
          <p:nvPr>
            <p:ph type="sldNum"/>
          </p:nvPr>
        </p:nvSpPr>
        <p:spPr>
          <a:xfrm>
            <a:off x="146160" y="6210360"/>
            <a:ext cx="456840" cy="456840"/>
          </a:xfrm>
          <a:prstGeom prst="rect">
            <a:avLst/>
          </a:prstGeom>
        </p:spPr>
        <p:txBody>
          <a:bodyPr lIns="0" rIns="0" tIns="0" bIns="0" anchor="ctr" anchorCtr="1"/>
          <a:p>
            <a:pPr algn="ctr">
              <a:lnSpc>
                <a:spcPct val="100000"/>
              </a:lnSpc>
            </a:pPr>
            <a:fld id="{73420922-B6FD-495A-808E-2B140F151F72}" type="slidenum">
              <a:rPr lang="fr-FR" sz="1400">
                <a:solidFill>
                  <a:srgbClr val="ffffff"/>
                </a:solidFill>
                <a:latin typeface="Bookman Old Style"/>
              </a:rPr>
              <a:t>&lt;number&gt;</a:t>
            </a:fld>
            <a:endParaRPr/>
          </a:p>
        </p:txBody>
      </p:sp>
      <p:sp>
        <p:nvSpPr>
          <p:cNvPr id="52" name="PlaceHolder 7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lIns="90000" rIns="90000" tIns="45000" bIns="45000"/>
          <a:p>
            <a:pPr>
              <a:buSzPct val="45000"/>
              <a:buFont typeface="StarSymbol"/>
              <a:buChar char="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400">
                <a:solidFill>
                  <a:srgbClr val="000000"/>
                </a:solidFill>
                <a:latin typeface="Gill Sans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80000"/>
              <a:buFont typeface="Wingdings 2" charset="2"/>
              <a:buChar char="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StarSymbol"/>
              <a:buChar char="o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Fifth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</p:sp>
      <p:sp>
        <p:nvSpPr>
          <p:cNvPr id="88" name="CustomShape 2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89" name="PlaceHolder 3"/>
          <p:cNvSpPr>
            <a:spLocks noGrp="1"/>
          </p:cNvSpPr>
          <p:nvPr>
            <p:ph type="dt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lang="fr-FR" sz="1400">
                <a:solidFill>
                  <a:srgbClr val="696464"/>
                </a:solidFill>
                <a:latin typeface="Gill Sans MT"/>
              </a:rPr>
              <a:t>29/10/2019</a:t>
            </a:r>
            <a:endParaRPr/>
          </a:p>
        </p:txBody>
      </p:sp>
      <p:sp>
        <p:nvSpPr>
          <p:cNvPr id="90" name="PlaceHolder 4"/>
          <p:cNvSpPr>
            <a:spLocks noGrp="1"/>
          </p:cNvSpPr>
          <p:nvPr>
            <p:ph type="ftr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</p:spPr>
        <p:txBody>
          <a:bodyPr lIns="90000" rIns="90000" tIns="45000" bIns="45000" anchor="ctr"/>
          <a:p>
            <a:endParaRPr/>
          </a:p>
        </p:txBody>
      </p:sp>
      <p:sp>
        <p:nvSpPr>
          <p:cNvPr id="91" name="PlaceHolder 5"/>
          <p:cNvSpPr>
            <a:spLocks noGrp="1"/>
          </p:cNvSpPr>
          <p:nvPr>
            <p:ph type="sldNum"/>
          </p:nvPr>
        </p:nvSpPr>
        <p:spPr>
          <a:xfrm>
            <a:off x="146160" y="6210360"/>
            <a:ext cx="456840" cy="456840"/>
          </a:xfrm>
          <a:prstGeom prst="rect">
            <a:avLst/>
          </a:prstGeom>
        </p:spPr>
        <p:txBody>
          <a:bodyPr lIns="0" rIns="0" tIns="0" bIns="0" anchor="ctr" anchorCtr="1"/>
          <a:p>
            <a:pPr algn="ctr">
              <a:lnSpc>
                <a:spcPct val="100000"/>
              </a:lnSpc>
            </a:pPr>
            <a:fld id="{25D3AF63-A62E-4692-8B0C-1A39A80231A4}" type="slidenum">
              <a:rPr lang="fr-FR" sz="1400">
                <a:solidFill>
                  <a:srgbClr val="ffffff"/>
                </a:solidFill>
                <a:latin typeface="Bookman Old Style"/>
              </a:rPr>
              <a:t>&lt;number&gt;</a:t>
            </a:fld>
            <a:endParaRPr/>
          </a:p>
        </p:txBody>
      </p:sp>
      <p:sp>
        <p:nvSpPr>
          <p:cNvPr id="92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en-US">
                <a:latin typeface="Gill Sans MT"/>
              </a:rPr>
              <a:t>Click to edit the title text format</a:t>
            </a:r>
            <a:endParaRPr/>
          </a:p>
        </p:txBody>
      </p:sp>
      <p:sp>
        <p:nvSpPr>
          <p:cNvPr id="93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2600">
                <a:latin typeface="Gill Sans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>
                <a:latin typeface="Gill Sans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latin typeface="Gill Sans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Gill Sans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Gill Sans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Gill Sans MT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Gill Sans MT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 w="12600">
            <a:noFill/>
          </a:ln>
        </p:spPr>
      </p:sp>
      <p:sp>
        <p:nvSpPr>
          <p:cNvPr id="129" name="CustomShape 2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name="adj" fmla="val 4929"/>
            </a:avLst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130" name="PlaceHolder 3"/>
          <p:cNvSpPr>
            <a:spLocks noGrp="1"/>
          </p:cNvSpPr>
          <p:nvPr>
            <p:ph type="title"/>
          </p:nvPr>
        </p:nvSpPr>
        <p:spPr>
          <a:xfrm>
            <a:off x="914400" y="272880"/>
            <a:ext cx="7772040" cy="1142640"/>
          </a:xfrm>
          <a:prstGeom prst="rect">
            <a:avLst/>
          </a:prstGeom>
        </p:spPr>
        <p:txBody>
          <a:bodyPr lIns="90000" rIns="90000" tIns="45000" bIns="91440" anchor="b"/>
          <a:p>
            <a:pPr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Bookman Old Style"/>
              </a:rPr>
              <a:t>Click to edit the title text formatClick to edit Master title style</a:t>
            </a:r>
            <a:endParaRPr/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914400" y="1447920"/>
            <a:ext cx="3733560" cy="761760"/>
          </a:xfrm>
          <a:prstGeom prst="rect">
            <a:avLst/>
          </a:prstGeom>
        </p:spPr>
        <p:txBody>
          <a:bodyPr rIns="90000" tIns="45000" bIns="45000" anchor="b"/>
          <a:p>
            <a:pPr>
              <a:buSzPct val="45000"/>
              <a:buFont typeface="StarSymbol"/>
              <a:buChar char="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Seventh Outline LevelClick to edit Master text styles</a:t>
            </a:r>
            <a:endParaRPr/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4952880" y="1447920"/>
            <a:ext cx="3733560" cy="761760"/>
          </a:xfrm>
          <a:prstGeom prst="rect">
            <a:avLst/>
          </a:prstGeom>
        </p:spPr>
        <p:txBody>
          <a:bodyPr rIns="90000" tIns="45000" bIns="45000" anchor="b"/>
          <a:p>
            <a:pPr>
              <a:buSzPct val="45000"/>
              <a:buFont typeface="StarSymbol"/>
              <a:buChar char="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Seventh Outline LevelClick to edit Master text styles</a:t>
            </a:r>
            <a:endParaRPr/>
          </a:p>
        </p:txBody>
      </p:sp>
      <p:sp>
        <p:nvSpPr>
          <p:cNvPr id="133" name="PlaceHolder 6"/>
          <p:cNvSpPr>
            <a:spLocks noGrp="1"/>
          </p:cNvSpPr>
          <p:nvPr>
            <p:ph type="dt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</p:spPr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lang="fr-FR" sz="1400">
                <a:solidFill>
                  <a:srgbClr val="696464"/>
                </a:solidFill>
                <a:latin typeface="Gill Sans MT"/>
              </a:rPr>
              <a:t>29/10/2019</a:t>
            </a:r>
            <a:endParaRPr/>
          </a:p>
        </p:txBody>
      </p:sp>
      <p:sp>
        <p:nvSpPr>
          <p:cNvPr id="134" name="PlaceHolder 7"/>
          <p:cNvSpPr>
            <a:spLocks noGrp="1"/>
          </p:cNvSpPr>
          <p:nvPr>
            <p:ph type="ftr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</p:spPr>
        <p:txBody>
          <a:bodyPr lIns="90000" rIns="90000" tIns="45000" bIns="45000" anchor="ctr"/>
          <a:p>
            <a:endParaRPr/>
          </a:p>
        </p:txBody>
      </p:sp>
      <p:sp>
        <p:nvSpPr>
          <p:cNvPr id="135" name="PlaceHolder 8"/>
          <p:cNvSpPr>
            <a:spLocks noGrp="1"/>
          </p:cNvSpPr>
          <p:nvPr>
            <p:ph type="sldNum"/>
          </p:nvPr>
        </p:nvSpPr>
        <p:spPr>
          <a:xfrm>
            <a:off x="146160" y="6210360"/>
            <a:ext cx="456840" cy="456840"/>
          </a:xfrm>
          <a:prstGeom prst="rect">
            <a:avLst/>
          </a:prstGeom>
        </p:spPr>
        <p:txBody>
          <a:bodyPr lIns="0" rIns="0" tIns="0" bIns="0" anchor="ctr" anchorCtr="1"/>
          <a:p>
            <a:pPr algn="ctr">
              <a:lnSpc>
                <a:spcPct val="100000"/>
              </a:lnSpc>
            </a:pPr>
            <a:fld id="{982264C7-D3F9-4328-82ED-28F96E816528}" type="slidenum">
              <a:rPr lang="fr-FR" sz="1400">
                <a:solidFill>
                  <a:srgbClr val="ffffff"/>
                </a:solidFill>
                <a:latin typeface="Bookman Old Style"/>
              </a:rPr>
              <a:t>&lt;number&gt;</a:t>
            </a:fld>
            <a:endParaRPr/>
          </a:p>
        </p:txBody>
      </p:sp>
      <p:sp>
        <p:nvSpPr>
          <p:cNvPr id="136" name="PlaceHolder 9"/>
          <p:cNvSpPr>
            <a:spLocks noGrp="1"/>
          </p:cNvSpPr>
          <p:nvPr>
            <p:ph type="body"/>
          </p:nvPr>
        </p:nvSpPr>
        <p:spPr>
          <a:xfrm>
            <a:off x="914400" y="2247840"/>
            <a:ext cx="3733560" cy="388584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buSzPct val="45000"/>
              <a:buFont typeface="StarSymbol"/>
              <a:buChar char=""/>
            </a:pPr>
            <a:r>
              <a:rPr lang="en-US" sz="1400">
                <a:solidFill>
                  <a:srgbClr val="696464"/>
                </a:solidFill>
                <a:latin typeface="Gill Sans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solidFill>
                  <a:srgbClr val="696464"/>
                </a:solidFill>
                <a:latin typeface="Gill Sans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solidFill>
                  <a:srgbClr val="696464"/>
                </a:solidFill>
                <a:latin typeface="Gill Sans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solidFill>
                  <a:srgbClr val="696464"/>
                </a:solidFill>
                <a:latin typeface="Gill Sans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>
                <a:solidFill>
                  <a:srgbClr val="696464"/>
                </a:solidFill>
                <a:latin typeface="Gill Sans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>
                <a:solidFill>
                  <a:srgbClr val="696464"/>
                </a:solidFill>
                <a:latin typeface="Gill Sans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1400">
                <a:solidFill>
                  <a:srgbClr val="696464"/>
                </a:solidFill>
                <a:latin typeface="Gill Sans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400">
                <a:solidFill>
                  <a:srgbClr val="000000"/>
                </a:solidFill>
                <a:latin typeface="Gill Sans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80000"/>
              <a:buFont typeface="Wingdings 2" charset="2"/>
              <a:buChar char="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StarSymbol"/>
              <a:buChar char="o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Fifth level</a:t>
            </a:r>
            <a:endParaRPr/>
          </a:p>
        </p:txBody>
      </p:sp>
      <p:sp>
        <p:nvSpPr>
          <p:cNvPr id="137" name="PlaceHolder 10"/>
          <p:cNvSpPr>
            <a:spLocks noGrp="1"/>
          </p:cNvSpPr>
          <p:nvPr>
            <p:ph type="body"/>
          </p:nvPr>
        </p:nvSpPr>
        <p:spPr>
          <a:xfrm>
            <a:off x="4952880" y="2247840"/>
            <a:ext cx="3733560" cy="3885840"/>
          </a:xfrm>
          <a:prstGeom prst="rect">
            <a:avLst/>
          </a:prstGeom>
        </p:spPr>
        <p:txBody>
          <a:bodyPr lIns="0" rIns="0" tIns="0" bIns="0" anchor="ctr" anchorCtr="1"/>
          <a:p>
            <a:pPr>
              <a:buSzPct val="45000"/>
              <a:buFont typeface="StarSymbol"/>
              <a:buChar char=""/>
            </a:pPr>
            <a:r>
              <a:rPr lang="en-US" sz="1400">
                <a:solidFill>
                  <a:srgbClr val="ffffff"/>
                </a:solidFill>
                <a:latin typeface="Bookman Old Style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solidFill>
                  <a:srgbClr val="ffffff"/>
                </a:solidFill>
                <a:latin typeface="Bookman Old Style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solidFill>
                  <a:srgbClr val="ffffff"/>
                </a:solidFill>
                <a:latin typeface="Bookman Old Style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solidFill>
                  <a:srgbClr val="ffffff"/>
                </a:solidFill>
                <a:latin typeface="Bookman Old Style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>
                <a:solidFill>
                  <a:srgbClr val="ffffff"/>
                </a:solidFill>
                <a:latin typeface="Bookman Old Style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>
                <a:solidFill>
                  <a:srgbClr val="ffffff"/>
                </a:solidFill>
                <a:latin typeface="Bookman Old Style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1400">
                <a:solidFill>
                  <a:srgbClr val="ffffff"/>
                </a:solidFill>
                <a:latin typeface="Bookman Old Style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400">
                <a:solidFill>
                  <a:srgbClr val="000000"/>
                </a:solidFill>
                <a:latin typeface="Gill Sans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80000"/>
              <a:buFont typeface="Wingdings 2" charset="2"/>
              <a:buChar char="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StarSymbol"/>
              <a:buChar char="o"/>
            </a:pPr>
            <a:r>
              <a:rPr lang="en-US" sz="2000">
                <a:solidFill>
                  <a:srgbClr val="000000"/>
                </a:solidFill>
                <a:latin typeface="Gill Sans MT"/>
              </a:rPr>
              <a:t>Fifth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1295280" y="3200400"/>
            <a:ext cx="6400440" cy="1599840"/>
          </a:xfrm>
          <a:prstGeom prst="rect">
            <a:avLst/>
          </a:prstGeom>
        </p:spPr>
        <p:txBody>
          <a:bodyPr lIns="90000" rIns="90000" tIns="45000" bIns="45000"/>
          <a:p>
            <a:pPr algn="ctr"/>
            <a:endParaRPr/>
          </a:p>
        </p:txBody>
      </p:sp>
      <p:sp>
        <p:nvSpPr>
          <p:cNvPr id="173" name="TextShape 2"/>
          <p:cNvSpPr txBox="1"/>
          <p:nvPr/>
        </p:nvSpPr>
        <p:spPr>
          <a:xfrm>
            <a:off x="428760" y="214200"/>
            <a:ext cx="8229240" cy="4142880"/>
          </a:xfrm>
          <a:prstGeom prst="rect">
            <a:avLst/>
          </a:prstGeom>
        </p:spPr>
        <p:txBody>
          <a:bodyPr lIns="90000" rIns="90000" tIns="45000" bIns="91440" anchor="ctr"/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ffffff"/>
                </a:solidFill>
                <a:latin typeface="Bookman Old Style"/>
              </a:rPr>
              <a:t>La situación del intérprete sanitario con formación y fiel en su interpretación</a:t>
            </a:r>
            <a:endParaRPr/>
          </a:p>
        </p:txBody>
      </p:sp>
    </p:spTree>
  </p:cSld>
  <p:transition>
    <p:cover dir="l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ransition>
    <p:cover dir="l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928800" y="0"/>
            <a:ext cx="7772040" cy="1142640"/>
          </a:xfrm>
          <a:prstGeom prst="rect">
            <a:avLst/>
          </a:prstGeom>
        </p:spPr>
        <p:txBody>
          <a:bodyPr lIns="90000" rIns="90000" tIns="45000" bIns="91440" anchor="b"/>
          <a:p>
            <a:pPr algn="ctr">
              <a:lnSpc>
                <a:spcPct val="100000"/>
              </a:lnSpc>
            </a:pPr>
            <a:r>
              <a:rPr b="1" lang="en-US" sz="4000">
                <a:solidFill>
                  <a:srgbClr val="b41a06"/>
                </a:solidFill>
                <a:latin typeface="Bookman Old Style"/>
              </a:rPr>
              <a:t>Resumen</a:t>
            </a:r>
            <a:endParaRPr/>
          </a:p>
        </p:txBody>
      </p:sp>
      <p:sp>
        <p:nvSpPr>
          <p:cNvPr id="190" name="TextShape 2"/>
          <p:cNvSpPr txBox="1"/>
          <p:nvPr/>
        </p:nvSpPr>
        <p:spPr>
          <a:xfrm>
            <a:off x="857160" y="2286000"/>
            <a:ext cx="3733560" cy="761760"/>
          </a:xfrm>
          <a:prstGeom prst="rect">
            <a:avLst/>
          </a:prstGeom>
        </p:spPr>
        <p:txBody>
          <a:bodyPr rIns="90000" tIns="45000" bIns="45000" anchor="b"/>
          <a:p>
            <a:pPr algn="ctr">
              <a:lnSpc>
                <a:spcPct val="100000"/>
              </a:lnSpc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Enfoque imparcial</a:t>
            </a:r>
            <a:endParaRPr/>
          </a:p>
        </p:txBody>
      </p:sp>
      <p:sp>
        <p:nvSpPr>
          <p:cNvPr id="191" name="TextShape 3"/>
          <p:cNvSpPr txBox="1"/>
          <p:nvPr/>
        </p:nvSpPr>
        <p:spPr>
          <a:xfrm>
            <a:off x="5000760" y="2286000"/>
            <a:ext cx="3733560" cy="761760"/>
          </a:xfrm>
          <a:prstGeom prst="rect">
            <a:avLst/>
          </a:prstGeom>
        </p:spPr>
        <p:txBody>
          <a:bodyPr rIns="90000" tIns="45000" bIns="45000" anchor="b"/>
          <a:p>
            <a:pPr algn="ctr">
              <a:lnSpc>
                <a:spcPct val="100000"/>
              </a:lnSpc>
            </a:pPr>
            <a:r>
              <a:rPr b="1" lang="en-US" sz="2400">
                <a:solidFill>
                  <a:srgbClr val="d34817"/>
                </a:solidFill>
                <a:latin typeface="Bookman Old Style"/>
              </a:rPr>
              <a:t>Enfoque mediador</a:t>
            </a:r>
            <a:endParaRPr/>
          </a:p>
        </p:txBody>
      </p:sp>
      <p:sp>
        <p:nvSpPr>
          <p:cNvPr id="192" name="TextShape 4"/>
          <p:cNvSpPr txBox="1"/>
          <p:nvPr/>
        </p:nvSpPr>
        <p:spPr>
          <a:xfrm>
            <a:off x="857160" y="3143160"/>
            <a:ext cx="3733560" cy="3885840"/>
          </a:xfrm>
          <a:prstGeom prst="rect">
            <a:avLst/>
          </a:prstGeom>
        </p:spPr>
        <p:txBody>
          <a:bodyPr lIns="90000" rIns="90000" tIns="45000" bIns="45000" anchor="ctr"/>
          <a:p>
            <a:pPr algn="ctr"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1400">
                <a:solidFill>
                  <a:srgbClr val="696464"/>
                </a:solidFill>
                <a:latin typeface="Gill Sans MT"/>
              </a:rPr>
              <a:t>La postura imparcial genera una interacción semejante a la monolingüe entre médico y paciente, lo cual logra mejores resultados.</a:t>
            </a:r>
            <a:endParaRPr/>
          </a:p>
        </p:txBody>
      </p:sp>
      <p:sp>
        <p:nvSpPr>
          <p:cNvPr id="193" name="TextShape 5"/>
          <p:cNvSpPr txBox="1"/>
          <p:nvPr/>
        </p:nvSpPr>
        <p:spPr>
          <a:xfrm>
            <a:off x="4929120" y="3143160"/>
            <a:ext cx="3733560" cy="3885840"/>
          </a:xfrm>
          <a:prstGeom prst="rect">
            <a:avLst/>
          </a:prstGeom>
        </p:spPr>
        <p:txBody>
          <a:bodyPr lIns="0" rIns="0" tIns="0" bIns="0" anchor="ctr" anchorCtr="1"/>
          <a:p>
            <a:pPr algn="ctr"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1400">
                <a:solidFill>
                  <a:srgbClr val="ffffff"/>
                </a:solidFill>
                <a:latin typeface="Bookman Old Style"/>
              </a:rPr>
              <a:t>La interferencia activa en lugar de ayudar a corregir problemas, los acentúa.  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sp>
        <p:nvSpPr>
          <p:cNvPr id="194" name="CustomShape 6"/>
          <p:cNvSpPr/>
          <p:nvPr/>
        </p:nvSpPr>
        <p:spPr>
          <a:xfrm>
            <a:off x="928800" y="1289880"/>
            <a:ext cx="7286400" cy="822240"/>
          </a:xfrm>
          <a:prstGeom prst="rect">
            <a:avLst/>
          </a:prstGeom>
          <a:solidFill>
            <a:srgbClr val="d34817"/>
          </a:solidFill>
          <a:ln w="12600">
            <a:solidFill>
              <a:srgbClr val="9c3510"/>
            </a:solidFill>
            <a:round/>
          </a:ln>
        </p:spPr>
        <p:txBody>
          <a:bodyPr anchor="ctr"/>
          <a:p>
            <a:pPr algn="just">
              <a:lnSpc>
                <a:spcPct val="100000"/>
              </a:lnSpc>
            </a:pPr>
            <a:r>
              <a:rPr lang="fr-FR" sz="1600">
                <a:solidFill>
                  <a:srgbClr val="ffffff"/>
                </a:solidFill>
                <a:latin typeface="Bookman Old Style"/>
                <a:ea typeface="Calibri"/>
              </a:rPr>
              <a:t>- Importancia de que los intérpretes conozcan el lenguaje de la consulta médica y de que los profesionales sanitarios sepan de la labor de los intérpretes para lograr un servicio de calidad.</a:t>
            </a:r>
            <a:endParaRPr/>
          </a:p>
        </p:txBody>
      </p:sp>
    </p:spTree>
  </p:cSld>
  <p:transition>
    <p:cover dir="l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500040" y="500040"/>
            <a:ext cx="8000640" cy="6700680"/>
          </a:xfrm>
          <a:prstGeom prst="rect">
            <a:avLst/>
          </a:prstGeom>
          <a:solidFill>
            <a:srgbClr val="d34817"/>
          </a:solidFill>
          <a:ln w="38160">
            <a:solidFill>
              <a:srgbClr val="ffffff"/>
            </a:solidFill>
            <a:round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fr-FR" sz="3200">
                <a:solidFill>
                  <a:srgbClr val="ffffff"/>
                </a:solidFill>
                <a:latin typeface="Gill Sans MT"/>
              </a:rPr>
              <a:t>Los intérpretes sin formación siempre harán lo que de forma natural y espontánea le surge a cualquier bilingüe, ofrecer un resumen de lo que recuerdan, la fidelidad está más allá de sus capacidades.</a:t>
            </a:r>
            <a:r>
              <a:rPr b="1" lang="fr-FR" sz="3200">
                <a:solidFill>
                  <a:srgbClr val="ffffff"/>
                </a:solidFill>
                <a:latin typeface="Gill Sans MT"/>
              </a:rPr>
              <a:t>
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fr-FR" sz="3200">
                <a:solidFill>
                  <a:srgbClr val="ffffff"/>
                </a:solidFill>
                <a:latin typeface="Gill Sans MT"/>
              </a:rPr>
              <a:t>Hasta que el sistema no reconozca la necesidad de formación y de retribución con un salario adecuado, la situación poco cambiará.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>
    <p:cover dir="l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lIns="90000" rIns="90000" tIns="45000" bIns="91440" anchor="b"/>
          <a:p>
            <a:pPr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Bookman Old Style"/>
              </a:rPr>
              <a:t>Englund Dimitrova (1997)</a:t>
            </a:r>
            <a:endParaRPr/>
          </a:p>
        </p:txBody>
      </p:sp>
      <p:sp>
        <p:nvSpPr>
          <p:cNvPr id="175" name="TextShape 2"/>
          <p:cNvSpPr txBox="1"/>
          <p:nvPr/>
        </p:nvSpPr>
        <p:spPr>
          <a:xfrm>
            <a:off x="914400" y="1447920"/>
            <a:ext cx="7800480" cy="457164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   </a:t>
            </a:r>
            <a:r>
              <a:rPr lang="en-US" sz="2800">
                <a:solidFill>
                  <a:srgbClr val="000000"/>
                </a:solidFill>
                <a:latin typeface="Gill Sans MT"/>
              </a:rPr>
              <a:t>Analizó el trabajo de intérpretes sanitarios con formación en Suecia.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La distribución de las intervenciones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Las respuestas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800">
                <a:solidFill>
                  <a:srgbClr val="000000"/>
                </a:solidFill>
                <a:latin typeface="Gill Sans MT"/>
              </a:rPr>
              <a:t>El discurso solapado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 </a:t>
            </a:r>
            <a:endParaRPr/>
          </a:p>
        </p:txBody>
      </p:sp>
    </p:spTree>
  </p:cSld>
  <p:transition>
    <p:cover dir="l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914400" y="274680"/>
            <a:ext cx="7772040" cy="2010960"/>
          </a:xfrm>
          <a:prstGeom prst="rect">
            <a:avLst/>
          </a:prstGeom>
        </p:spPr>
        <p:txBody>
          <a:bodyPr lIns="90000" rIns="90000" tIns="45000" bIns="91440" anchor="b"/>
          <a:p>
            <a:pPr algn="ctr"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Bookman Old Style"/>
              </a:rPr>
              <a:t>El hecho de que haya un 3ro no debe cambiar la interacción medico-paciente</a:t>
            </a:r>
            <a:endParaRPr/>
          </a:p>
        </p:txBody>
      </p:sp>
      <p:sp>
        <p:nvSpPr>
          <p:cNvPr id="177" name="TextShape 2"/>
          <p:cNvSpPr txBox="1"/>
          <p:nvPr/>
        </p:nvSpPr>
        <p:spPr>
          <a:xfrm>
            <a:off x="914400" y="2571840"/>
            <a:ext cx="7772040" cy="344772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   </a:t>
            </a:r>
            <a:r>
              <a:rPr lang="en-US" sz="2600">
                <a:solidFill>
                  <a:srgbClr val="000000"/>
                </a:solidFill>
                <a:latin typeface="Gill Sans MT"/>
              </a:rPr>
              <a:t>Depende de la función establecida para el intérprete si éste va a organizar las intervenciones mediante señales o gestos.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Si se atiene a resumir y modificar en lugar de propiamente interpretar, no será necesario.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 </a:t>
            </a:r>
            <a:r>
              <a:rPr lang="en-US" sz="2600">
                <a:solidFill>
                  <a:srgbClr val="000000"/>
                </a:solidFill>
                <a:latin typeface="Gill Sans MT"/>
              </a:rPr>
              <a:t>Si debe interpretar en su integridad, es necesario que el interprete organice las intervenciones cuando éstas se solapen o si un discurso sobrepasa un tiempo razonable.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>
    <p:cover dir="l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914400" y="274680"/>
            <a:ext cx="7772040" cy="2296800"/>
          </a:xfrm>
          <a:prstGeom prst="rect">
            <a:avLst/>
          </a:prstGeom>
        </p:spPr>
        <p:txBody>
          <a:bodyPr lIns="90000" rIns="90000" tIns="45000" bIns="91440" anchor="b"/>
          <a:p>
            <a:pPr algn="ctr"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Bookman Old Style"/>
              </a:rPr>
              <a:t>Los intérpretes con formación son la única forma de lograr una comunicación eficaz médico-paciente</a:t>
            </a:r>
            <a:endParaRPr/>
          </a:p>
        </p:txBody>
      </p:sp>
      <p:sp>
        <p:nvSpPr>
          <p:cNvPr id="179" name="TextShape 2"/>
          <p:cNvSpPr txBox="1"/>
          <p:nvPr/>
        </p:nvSpPr>
        <p:spPr>
          <a:xfrm>
            <a:off x="914400" y="2928960"/>
            <a:ext cx="7772040" cy="309060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Los “mediadiores bilingües” (Cambridge) = Los no profesionales que actúan como interpretes sanitarios.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Identificación excesiva con el paciente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Conocimiento insuficiente de terminología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Opiniones personales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Falta de familiarización con rutinas y procedimientos</a:t>
            </a:r>
            <a:endParaRPr/>
          </a:p>
        </p:txBody>
      </p:sp>
    </p:spTree>
  </p:cSld>
  <p:transition>
    <p:cover dir="l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lIns="90000" rIns="90000" tIns="45000" bIns="91440" anchor="b"/>
          <a:p>
            <a:endParaRPr/>
          </a:p>
        </p:txBody>
      </p:sp>
      <p:pic>
        <p:nvPicPr>
          <p:cNvPr id="181" name="Content Placeholder 3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000080" y="1448640"/>
            <a:ext cx="7570080" cy="4551840"/>
          </a:xfrm>
          <a:prstGeom prst="rect">
            <a:avLst/>
          </a:prstGeom>
          <a:ln>
            <a:noFill/>
          </a:ln>
        </p:spPr>
      </p:pic>
    </p:spTree>
  </p:cSld>
  <p:transition>
    <p:cover dir="l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914400" y="274680"/>
            <a:ext cx="7772040" cy="1142640"/>
          </a:xfrm>
          <a:prstGeom prst="rect">
            <a:avLst/>
          </a:prstGeom>
        </p:spPr>
        <p:txBody>
          <a:bodyPr lIns="90000" rIns="90000" tIns="45000" bIns="91440" anchor="b"/>
          <a:p>
            <a:pPr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Bookman Old Style"/>
              </a:rPr>
              <a:t>Dificultades extra:</a:t>
            </a:r>
            <a:endParaRPr/>
          </a:p>
        </p:txBody>
      </p:sp>
      <p:sp>
        <p:nvSpPr>
          <p:cNvPr id="183" name="TextShape 2"/>
          <p:cNvSpPr txBox="1"/>
          <p:nvPr/>
        </p:nvSpPr>
        <p:spPr>
          <a:xfrm>
            <a:off x="914400" y="1447920"/>
            <a:ext cx="7772040" cy="457164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Comunicar la forma de hablar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Reproducir los tonos (vacilante, contundente, colérico, etc.)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Reproducir el registro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Marcadores discursivos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Psiquiatría: la importancia de discursos distorsionados o incoherentes. 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0000"/>
                </a:solidFill>
                <a:latin typeface="Gill Sans MT"/>
              </a:rPr>
              <a:t>    </a:t>
            </a:r>
            <a:r>
              <a:rPr lang="en-US" sz="2200">
                <a:solidFill>
                  <a:srgbClr val="000000"/>
                </a:solidFill>
                <a:latin typeface="Gill Sans MT"/>
              </a:rPr>
              <a:t>- Los intérpretes sin formación tienden a traducir una coherencia donde no la hay, omitiendo información o añadiendo sus propias evaluaciones -*-*PELIGROSO*-*-</a:t>
            </a:r>
            <a:endParaRPr/>
          </a:p>
        </p:txBody>
      </p:sp>
    </p:spTree>
  </p:cSld>
  <p:transition>
    <p:cover dir="l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1295280" y="3200400"/>
            <a:ext cx="6400440" cy="1599840"/>
          </a:xfrm>
          <a:prstGeom prst="rect">
            <a:avLst/>
          </a:prstGeom>
        </p:spPr>
        <p:txBody>
          <a:bodyPr lIns="90000" rIns="90000" tIns="45000" bIns="45000"/>
          <a:p>
            <a:pPr algn="ctr"/>
            <a:endParaRPr/>
          </a:p>
        </p:txBody>
      </p:sp>
      <p:sp>
        <p:nvSpPr>
          <p:cNvPr id="185" name="TextShape 2"/>
          <p:cNvSpPr txBox="1"/>
          <p:nvPr/>
        </p:nvSpPr>
        <p:spPr>
          <a:xfrm>
            <a:off x="457200" y="1505880"/>
            <a:ext cx="8229240" cy="1469520"/>
          </a:xfrm>
          <a:prstGeom prst="rect">
            <a:avLst/>
          </a:prstGeom>
        </p:spPr>
        <p:txBody>
          <a:bodyPr lIns="90000" rIns="90000" tIns="45000" bIns="91440" anchor="ctr"/>
          <a:p>
            <a:pPr algn="ctr">
              <a:lnSpc>
                <a:spcPct val="100000"/>
              </a:lnSpc>
            </a:pPr>
            <a:r>
              <a:rPr lang="en-US" sz="4000">
                <a:solidFill>
                  <a:srgbClr val="ffffff"/>
                </a:solidFill>
                <a:latin typeface="Bookman Old Style"/>
              </a:rPr>
              <a:t>Los profesionales sanitarios y los intérpretes</a:t>
            </a:r>
            <a:endParaRPr/>
          </a:p>
        </p:txBody>
      </p:sp>
    </p:spTree>
  </p:cSld>
  <p:transition>
    <p:cover dir="l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785880" y="1214280"/>
            <a:ext cx="7772040" cy="1142640"/>
          </a:xfrm>
          <a:prstGeom prst="rect">
            <a:avLst/>
          </a:prstGeom>
        </p:spPr>
        <p:txBody>
          <a:bodyPr lIns="90000" rIns="90000" tIns="45000" bIns="91440" anchor="b"/>
          <a:p>
            <a:pPr>
              <a:lnSpc>
                <a:spcPct val="100000"/>
              </a:lnSpc>
            </a:pPr>
            <a:r>
              <a:rPr lang="en-US" sz="4000">
                <a:solidFill>
                  <a:srgbClr val="696464"/>
                </a:solidFill>
                <a:latin typeface="Bookman Old Style"/>
              </a:rPr>
              <a:t>Un intérprete con enfoque imparcial  es un profesional que:</a:t>
            </a:r>
            <a:r>
              <a:rPr lang="en-US" sz="4000">
                <a:solidFill>
                  <a:srgbClr val="696464"/>
                </a:solidFill>
                <a:latin typeface="Bookman Old Style"/>
              </a:rPr>
              <a:t>
</a:t>
            </a:r>
            <a:endParaRPr/>
          </a:p>
        </p:txBody>
      </p:sp>
      <p:sp>
        <p:nvSpPr>
          <p:cNvPr id="187" name="TextShape 2"/>
          <p:cNvSpPr txBox="1"/>
          <p:nvPr/>
        </p:nvSpPr>
        <p:spPr>
          <a:xfrm>
            <a:off x="857160" y="2071800"/>
            <a:ext cx="7772040" cy="457164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Entiende las limitaciones de su papel, 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Competente en la técnica de interpretación, 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Domina las diferencias culturales y lingüísticas, 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Capaz de gestionar la interacción, </a:t>
            </a:r>
            <a:endParaRPr/>
          </a:p>
          <a:p>
            <a:pPr>
              <a:lnSpc>
                <a:spcPct val="100000"/>
              </a:lnSpc>
              <a:buSzPct val="85000"/>
              <a:buFont typeface="Wingdings 2" charset="2"/>
              <a:buChar char="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Consciente del discurso y de las necesidades del ámbito de trabajo.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ransition>
    <p:cover dir="l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428760" y="428760"/>
            <a:ext cx="8072280" cy="5714640"/>
          </a:xfrm>
          <a:prstGeom prst="rect">
            <a:avLst/>
          </a:prstGeom>
        </p:spPr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Isaac (2002) propone sesiones informativas diarias previas a la consulta con los intérpretes en el área de patología del habla. Con el fin de que el médico y el intérprete se expliquen sus respectivas tareas, expectativas y necesidades antes de comenzar la consulta.</a:t>
            </a:r>
            <a:endParaRPr/>
          </a:p>
          <a:p>
            <a:pPr algn="just">
              <a:lnSpc>
                <a:spcPct val="100000"/>
              </a:lnSpc>
              <a:buSzPct val="85000"/>
              <a:buFont typeface="Wingdings" charset="2"/>
              <a:buChar char="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Los profesionales sanitarios presentarían el caso al intérprete, le informarían los objetivos de la consulta, la naturaleza de la afección, de cualquier procedimiento y cualquier otra información relevante.</a:t>
            </a:r>
            <a:endParaRPr/>
          </a:p>
          <a:p>
            <a:pPr algn="just">
              <a:lnSpc>
                <a:spcPct val="100000"/>
              </a:lnSpc>
              <a:buSzPct val="85000"/>
              <a:buFont typeface="Wingdings" charset="2"/>
              <a:buChar char=""/>
            </a:pPr>
            <a:r>
              <a:rPr lang="en-US" sz="2600">
                <a:solidFill>
                  <a:srgbClr val="000000"/>
                </a:solidFill>
                <a:latin typeface="Gill Sans MT"/>
              </a:rPr>
              <a:t>El intérprete debería explicar su labor, los protocolos básicos de interpretación (dirigirse al paciente directamente, mantener el contacto visual con el paciente, como disponer los asientos, etc.) y alertar al médico sobre posibles diferencias culturales.</a:t>
            </a:r>
            <a:endParaRPr/>
          </a:p>
        </p:txBody>
      </p:sp>
    </p:spTree>
  </p:cSld>
  <p:transition>
    <p:cover dir="l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