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20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5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15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116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fr-FR" sz="1200">
                <a:solidFill>
                  <a:srgbClr val="8b8b8b"/>
                </a:solidFill>
                <a:latin typeface="Calibri"/>
              </a:rPr>
              <a:t>25/10/2019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29C4FC0E-5F40-466F-9C24-76AF4CEB6615}" type="slidenum">
              <a:rPr lang="fr-FR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s-AR" sz="32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24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 sz="2000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Seventh Outline LevelHaga clic para modificar el estilo de texto del patrón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Segundo nivel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s-AR" sz="2400">
                <a:solidFill>
                  <a:srgbClr val="000000"/>
                </a:solidFill>
                <a:latin typeface="Calibri"/>
              </a:rPr>
              <a:t>Tercer nivel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s-AR" sz="2000">
                <a:solidFill>
                  <a:srgbClr val="000000"/>
                </a:solidFill>
                <a:latin typeface="Calibri"/>
              </a:rPr>
              <a:t>Cuarto nivel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s-AR" sz="2000">
                <a:solidFill>
                  <a:srgbClr val="000000"/>
                </a:solidFill>
                <a:latin typeface="Calibri"/>
              </a:rPr>
              <a:t>Quinto nivel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fr-FR" sz="1200">
                <a:solidFill>
                  <a:srgbClr val="8b8b8b"/>
                </a:solidFill>
                <a:latin typeface="Calibri"/>
              </a:rPr>
              <a:t>25/10/2019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73A08922-7D1E-4242-89D0-FA65D10FB4AC}" type="slidenum">
              <a:rPr lang="fr-FR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fr-FR" sz="1200">
                <a:solidFill>
                  <a:srgbClr val="8b8b8b"/>
                </a:solidFill>
                <a:latin typeface="Calibri"/>
              </a:rPr>
              <a:t>25/10/2019</a:t>
            </a:r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AB4BA2A1-EA84-49C9-BA23-BE3CDE23898F}" type="slidenum">
              <a:rPr lang="fr-FR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lang="es-AR">
                <a:latin typeface="Calibri"/>
              </a:rPr>
              <a:t>Click to edit the title text format</a:t>
            </a:r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s-AR" sz="32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24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 sz="2000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INTERDISCIPLINARIEDAD</a:t>
            </a:r>
            <a:endParaRPr/>
          </a:p>
        </p:txBody>
      </p:sp>
      <p:sp>
        <p:nvSpPr>
          <p:cNvPr id="118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fr-FR" sz="3200">
                <a:solidFill>
                  <a:srgbClr val="000000"/>
                </a:solidFill>
                <a:latin typeface="Calibri"/>
              </a:rPr>
              <a:t>Interpretación comunitaria en el ámbito sanitario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3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3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3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4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4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4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4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4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Importancia del lenguaje .Los intérpretes deben tener  en cuenta: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Se debaten distintos papeles del intérprete en el ámbito sanitario.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Se analizan como  afecta adoptar distintos papeles en la interacción en este campo.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5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Definición de interpretación de enlace </a:t>
            </a:r>
            <a:endParaRPr/>
          </a:p>
        </p:txBody>
      </p:sp>
      <p:sp>
        <p:nvSpPr>
          <p:cNvPr id="12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</a:pPr>
            <a:r>
              <a:rPr lang="es-AR" sz="2800">
                <a:solidFill>
                  <a:srgbClr val="000000"/>
                </a:solidFill>
                <a:latin typeface="Calibri"/>
              </a:rPr>
              <a:t>En la interpretación de enlace así como en la medicina, el derecho y la docencia el bienestar del cliente se ve afectado directamente, el interprete cuenta con sus propios conocimientos técnicas y practicas que requieren consideraciones éticas y concretas.</a:t>
            </a:r>
            <a:endParaRPr/>
          </a:p>
          <a:p>
            <a:pPr algn="just">
              <a:lnSpc>
                <a:spcPct val="100000"/>
              </a:lnSpc>
            </a:pPr>
            <a:r>
              <a:rPr lang="es-AR" sz="2800">
                <a:solidFill>
                  <a:srgbClr val="000000"/>
                </a:solidFill>
                <a:latin typeface="Calibri"/>
              </a:rPr>
              <a:t>Los profesionales que trabajan con interpretes no comprenden la complejidad de la tarea del interprete y todo lo que necesitan para producir una fiel interpretación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Importancia de los interpretes profesionales</a:t>
            </a:r>
            <a:endParaRPr/>
          </a:p>
        </p:txBody>
      </p:sp>
      <p:sp>
        <p:nvSpPr>
          <p:cNvPr id="12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Responsabilidad del dominio de la lengua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Técnicas de interpretación pertinentes para comprender los ámbitos en que se desarrollan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Usar un código ético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Los interpretes seguros controlan la duración de las intervenciones, piden descansos siempre que sea necesario.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Preparan la información necesaria antes de interpretar. 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467640" y="260640"/>
            <a:ext cx="8229240" cy="57931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9200">
                <a:solidFill>
                  <a:srgbClr val="000000"/>
                </a:solidFill>
                <a:latin typeface="Calibri"/>
              </a:rPr>
              <a:t>El interprete adquiere seguridad con la experiencia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9200">
                <a:solidFill>
                  <a:srgbClr val="000000"/>
                </a:solidFill>
                <a:latin typeface="Calibri"/>
              </a:rPr>
              <a:t>Cualidades que se adquieren con formación universitaria obligatoria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9200">
                <a:solidFill>
                  <a:srgbClr val="000000"/>
                </a:solidFill>
                <a:latin typeface="Calibri"/>
              </a:rPr>
              <a:t>Sin embargo las oportunidades para recibir información son pocas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9200">
                <a:solidFill>
                  <a:srgbClr val="000000"/>
                </a:solidFill>
                <a:latin typeface="Calibri"/>
              </a:rPr>
              <a:t>Condiciones laborales y salariales malas</a:t>
            </a:r>
            <a:endParaRPr/>
          </a:p>
          <a:p>
            <a:pPr>
              <a:lnSpc>
                <a:spcPct val="100000"/>
              </a:lnSpc>
            </a:pPr>
            <a:r>
              <a:rPr lang="es-AR" sz="9200">
                <a:solidFill>
                  <a:srgbClr val="000000"/>
                </a:solidFill>
                <a:latin typeface="Calibri"/>
              </a:rPr>
              <a:t>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9200">
                <a:solidFill>
                  <a:srgbClr val="000000"/>
                </a:solidFill>
                <a:latin typeface="Calibri"/>
              </a:rPr>
              <a:t>Cierta dificultad de su labor a nivel profesional debido a la incomprensión y a la presión que se ejerce sobre ellos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9200">
                <a:solidFill>
                  <a:srgbClr val="000000"/>
                </a:solidFill>
                <a:latin typeface="Calibri"/>
              </a:rPr>
              <a:t>Kuo y fagan (1999) dos médicos que sostienen: </a:t>
            </a:r>
            <a:endParaRPr/>
          </a:p>
          <a:p>
            <a:pPr algn="just">
              <a:lnSpc>
                <a:spcPct val="100000"/>
              </a:lnSpc>
            </a:pPr>
            <a:r>
              <a:rPr lang="es-AR" sz="9200">
                <a:solidFill>
                  <a:srgbClr val="000000"/>
                </a:solidFill>
                <a:latin typeface="Calibri"/>
              </a:rPr>
              <a:t>    </a:t>
            </a:r>
            <a:r>
              <a:rPr lang="es-AR" sz="9200">
                <a:solidFill>
                  <a:srgbClr val="000000"/>
                </a:solidFill>
                <a:latin typeface="Calibri"/>
              </a:rPr>
              <a:t>Ahorrar recursos económicos en ámbitos sanitarios de EE.UU, se deben utilizar familiares y amigos como interpretes. Afirmación que  no tiene en cuenta técnicas especializadas y asume que cualquier bilingüe no especializado puede hacer el trabajo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s-AR" sz="2800">
                <a:solidFill>
                  <a:srgbClr val="000000"/>
                </a:solidFill>
                <a:latin typeface="Calibri"/>
              </a:rPr>
              <a:t>  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La interpretación en el ámbito sanitario</a:t>
            </a:r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Interpretes denominados, interpretes médicos o interpretes sanitarios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Interacción se centra en la interacción medico-paciente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Comprender el significado de una consulta medica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Razonar las decisiones en el momento de hacer la interpretación 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Importancia del estilo de las preguntas para conseguir una buena comunic.</a:t>
            </a:r>
            <a:endParaRPr/>
          </a:p>
        </p:txBody>
      </p:sp>
      <p:sp>
        <p:nvSpPr>
          <p:cNvPr id="12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400">
                <a:solidFill>
                  <a:srgbClr val="000000"/>
                </a:solidFill>
                <a:latin typeface="Calibri"/>
              </a:rPr>
              <a:t>Varios investigadores analizan diferentes técnicas para realizar un buen cuestionario y determinar cuales tienen resultados satisfactorios respecto a los objetivos de la consulta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400">
                <a:solidFill>
                  <a:srgbClr val="000000"/>
                </a:solidFill>
                <a:latin typeface="Calibri"/>
              </a:rPr>
              <a:t>Diferencia entre el ámbito de la justicia y el ámbito de la medicina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400">
                <a:solidFill>
                  <a:srgbClr val="000000"/>
                </a:solidFill>
                <a:latin typeface="Calibri"/>
              </a:rPr>
              <a:t>Los participantes están obligados a cumplir la norma que cumplen en la justicia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400">
                <a:solidFill>
                  <a:srgbClr val="000000"/>
                </a:solidFill>
                <a:latin typeface="Calibri"/>
              </a:rPr>
              <a:t>Solo pueden ser interrogados por los abogados y no por los testigos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400">
                <a:solidFill>
                  <a:srgbClr val="000000"/>
                </a:solidFill>
                <a:latin typeface="Calibri"/>
              </a:rPr>
              <a:t>En el ámbito de la medicina hay una libertad para preguntar que no existe en la sala de justicia </a:t>
            </a: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457200" y="476640"/>
            <a:ext cx="8229240" cy="56491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El medico chileno Cordella luego de un estudio sobre médicos y pacientes chilenos descubrió: tres tipos de pacientes: obedientes, arrepentidos y desafiantes.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Algunos rasgos que se relacionan son: la personalidad del paciente y su clase social.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AgregaTb: la participación del paciente constituye a una comunicación insatisfactoria y a u n trato medico inadecuado.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Términos técnicos que sirven para crear malos entendidos. </a:t>
            </a: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3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