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comments/comment1.xml" ContentType="application/vnd.openxmlformats-officedocument.presentationml.comments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59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10.png" ContentType="image/png"/>
  <Override PartName="/ppt/media/image9.png" ContentType="image/png"/>
  <Override PartName="/ppt/media/image8.png" ContentType="image/png"/>
  <Override PartName="/ppt/media/image6.png" ContentType="image/png"/>
  <Override PartName="/ppt/media/image5.png" ContentType="image/png"/>
  <Override PartName="/ppt/media/image12.jpeg" ContentType="image/jpeg"/>
  <Override PartName="/ppt/media/image7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1.png" ContentType="image/png"/>
  <Override PartName="/ppt/media/image1.png" ContentType="image/png"/>
  <Override PartName="/ppt/slideMasters/_rels/slideMaster5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/>
  <p:notesSz cx="6858000" cy="9144000"/>
</p:presentation>
</file>

<file path=ppt/commentAuthors.xml><?xml version="1.0" encoding="utf-8"?>
<p:cmAuthorLst xmlns:p="http://schemas.openxmlformats.org/presentationml/2006/main">
  <p:cmAuthor id="0" name="Natasha" initials="N" lastIdx="1" clrIdx="0"/>
</p:cmAuthorLst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commentAuthors" Target="commentAuthors.xml"/>
</Relationships>
</file>

<file path=ppt/comments/comment1.xml><?xml version="1.0" encoding="utf-8"?>
<p:cmLst xmlns:p="http://schemas.openxmlformats.org/presentationml/2006/main">
  <p:cm authorId="0" dt="2019-10-24T22:16:02.271000000" idx="1">
    <p:pos x="0" y="0"/>
    <p:text/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Relationship Id="rId3" Type="http://schemas.openxmlformats.org/officeDocument/2006/relationships/image" Target="../media/image7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ubTitle"/>
          </p:nvPr>
        </p:nvSpPr>
        <p:spPr>
          <a:xfrm>
            <a:off x="1561680" y="2091240"/>
            <a:ext cx="9068400" cy="12009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9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9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ubTitle"/>
          </p:nvPr>
        </p:nvSpPr>
        <p:spPr>
          <a:xfrm>
            <a:off x="1561680" y="2091240"/>
            <a:ext cx="9068400" cy="12009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31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32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subTitle"/>
          </p:nvPr>
        </p:nvSpPr>
        <p:spPr>
          <a:xfrm>
            <a:off x="1561680" y="2091240"/>
            <a:ext cx="9068400" cy="12009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72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73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8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subTitle"/>
          </p:nvPr>
        </p:nvSpPr>
        <p:spPr>
          <a:xfrm>
            <a:off x="1561680" y="2091240"/>
            <a:ext cx="9068400" cy="12009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1561680" y="2091240"/>
            <a:ext cx="9068400" cy="12009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213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214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9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ae5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234720" y="237600"/>
            <a:ext cx="11722320" cy="6382080"/>
          </a:xfrm>
          <a:prstGeom prst="rect">
            <a:avLst/>
          </a:prstGeom>
          <a:solidFill>
            <a:srgbClr val="eae5eb"/>
          </a:solidFill>
          <a:ln w="6480">
            <a:noFill/>
          </a:ln>
        </p:spPr>
      </p:sp>
      <p:sp>
        <p:nvSpPr>
          <p:cNvPr id="1" name="CustomShape 2"/>
          <p:cNvSpPr/>
          <p:nvPr/>
        </p:nvSpPr>
        <p:spPr>
          <a:xfrm>
            <a:off x="371880" y="374760"/>
            <a:ext cx="11448000" cy="6107760"/>
          </a:xfrm>
          <a:prstGeom prst="rect">
            <a:avLst/>
          </a:prstGeom>
          <a:noFill/>
          <a:ln w="6480">
            <a:solidFill>
              <a:srgbClr val="404040"/>
            </a:solidFill>
            <a:miter/>
          </a:ln>
        </p:spPr>
      </p:sp>
      <p:sp>
        <p:nvSpPr>
          <p:cNvPr id="2" name="CustomShape 3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blipFill>
            <a:blip r:embed="rId2"/>
            <a:tile/>
          </a:blipFill>
          <a:ln w="1260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1307880" y="1267560"/>
            <a:ext cx="9576000" cy="4307760"/>
          </a:xfrm>
          <a:prstGeom prst="rect">
            <a:avLst/>
          </a:prstGeom>
          <a:solidFill>
            <a:srgbClr val="ffffff"/>
          </a:solidFill>
          <a:ln w="648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1447920" y="1411560"/>
            <a:ext cx="9295920" cy="4034520"/>
          </a:xfrm>
          <a:prstGeom prst="rect">
            <a:avLst/>
          </a:prstGeom>
          <a:noFill/>
          <a:ln w="6480">
            <a:solidFill>
              <a:srgbClr val="404040"/>
            </a:solidFill>
            <a:miter/>
          </a:ln>
        </p:spPr>
      </p:sp>
      <p:sp>
        <p:nvSpPr>
          <p:cNvPr id="5" name="CustomShape 6"/>
          <p:cNvSpPr/>
          <p:nvPr/>
        </p:nvSpPr>
        <p:spPr>
          <a:xfrm>
            <a:off x="5135760" y="1267560"/>
            <a:ext cx="1919880" cy="731160"/>
          </a:xfrm>
          <a:prstGeom prst="rect">
            <a:avLst/>
          </a:prstGeom>
          <a:solidFill>
            <a:srgbClr val="92278f"/>
          </a:solidFill>
          <a:ln w="12600">
            <a:noFill/>
          </a:ln>
        </p:spPr>
      </p:sp>
      <p:sp>
        <p:nvSpPr>
          <p:cNvPr id="6" name="Line 7"/>
          <p:cNvSpPr/>
          <p:nvPr/>
        </p:nvSpPr>
        <p:spPr>
          <a:xfrm>
            <a:off x="5249880" y="1267560"/>
            <a:ext cx="0" cy="640080"/>
          </a:xfrm>
          <a:prstGeom prst="line">
            <a:avLst/>
          </a:prstGeom>
          <a:ln w="6480">
            <a:solidFill>
              <a:srgbClr val="262626"/>
            </a:solidFill>
            <a:miter/>
          </a:ln>
        </p:spPr>
      </p:sp>
      <p:sp>
        <p:nvSpPr>
          <p:cNvPr id="7" name="Line 8"/>
          <p:cNvSpPr/>
          <p:nvPr/>
        </p:nvSpPr>
        <p:spPr>
          <a:xfrm>
            <a:off x="6941520" y="1267560"/>
            <a:ext cx="0" cy="640080"/>
          </a:xfrm>
          <a:prstGeom prst="line">
            <a:avLst/>
          </a:prstGeom>
          <a:ln w="6480">
            <a:solidFill>
              <a:srgbClr val="262626"/>
            </a:solidFill>
            <a:miter/>
          </a:ln>
        </p:spPr>
      </p:sp>
      <p:sp>
        <p:nvSpPr>
          <p:cNvPr id="8" name="Line 9"/>
          <p:cNvSpPr/>
          <p:nvPr/>
        </p:nvSpPr>
        <p:spPr>
          <a:xfrm>
            <a:off x="5249880" y="1912680"/>
            <a:ext cx="1691640" cy="0"/>
          </a:xfrm>
          <a:prstGeom prst="line">
            <a:avLst/>
          </a:prstGeom>
          <a:ln w="6480">
            <a:solidFill>
              <a:srgbClr val="262626"/>
            </a:solidFill>
            <a:miter/>
          </a:ln>
        </p:spPr>
      </p:sp>
      <p:sp>
        <p:nvSpPr>
          <p:cNvPr id="9" name="PlaceHolder 10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5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83000"/>
              </a:lnSpc>
            </a:pPr>
            <a:r>
              <a:rPr lang="es-AR" sz="7200">
                <a:solidFill>
                  <a:srgbClr val="262626"/>
                </a:solidFill>
                <a:latin typeface="Garamond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10" name="PlaceHolder 11"/>
          <p:cNvSpPr>
            <a:spLocks noGrp="1"/>
          </p:cNvSpPr>
          <p:nvPr>
            <p:ph type="dt"/>
          </p:nvPr>
        </p:nvSpPr>
        <p:spPr>
          <a:xfrm>
            <a:off x="5318640" y="1341360"/>
            <a:ext cx="1554120" cy="5266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fr-FR" sz="1300">
                <a:solidFill>
                  <a:srgbClr val="ffffff"/>
                </a:solidFill>
                <a:latin typeface="Garamond"/>
              </a:rPr>
              <a:t>25/10/2019</a:t>
            </a:r>
            <a:endParaRPr/>
          </a:p>
        </p:txBody>
      </p:sp>
      <p:sp>
        <p:nvSpPr>
          <p:cNvPr id="11" name="PlaceHolder 12"/>
          <p:cNvSpPr>
            <a:spLocks noGrp="1"/>
          </p:cNvSpPr>
          <p:nvPr>
            <p:ph type="ftr"/>
          </p:nvPr>
        </p:nvSpPr>
        <p:spPr>
          <a:xfrm>
            <a:off x="1454040" y="5212080"/>
            <a:ext cx="5905080" cy="22824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2" name="PlaceHolder 13"/>
          <p:cNvSpPr>
            <a:spLocks noGrp="1"/>
          </p:cNvSpPr>
          <p:nvPr>
            <p:ph type="sldNum"/>
          </p:nvPr>
        </p:nvSpPr>
        <p:spPr>
          <a:xfrm>
            <a:off x="8606880" y="5212080"/>
            <a:ext cx="2111400" cy="2282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fld id="{001095B5-2EF3-4E77-A9C6-245617C3AB90}" type="slidenum">
              <a:rPr lang="fr-FR" sz="1000">
                <a:solidFill>
                  <a:srgbClr val="707070"/>
                </a:solidFill>
                <a:latin typeface="Garamond"/>
              </a:rPr>
              <a:t>&lt;number&gt;</a:t>
            </a:fld>
            <a:endParaRPr/>
          </a:p>
        </p:txBody>
      </p:sp>
      <p:sp>
        <p:nvSpPr>
          <p:cNvPr id="13" name="PlaceHolder 1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>
                <a:latin typeface="Garamond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1400">
                <a:latin typeface="Garamond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1400">
                <a:latin typeface="Garamond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1400">
                <a:latin typeface="Garamond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234720" y="237600"/>
            <a:ext cx="11722320" cy="6382080"/>
          </a:xfrm>
          <a:prstGeom prst="rect">
            <a:avLst/>
          </a:prstGeom>
          <a:solidFill>
            <a:srgbClr val="eae5eb"/>
          </a:solidFill>
          <a:ln w="6480">
            <a:noFill/>
          </a:ln>
        </p:spPr>
      </p:sp>
      <p:sp>
        <p:nvSpPr>
          <p:cNvPr id="49" name="CustomShape 2"/>
          <p:cNvSpPr/>
          <p:nvPr/>
        </p:nvSpPr>
        <p:spPr>
          <a:xfrm>
            <a:off x="371880" y="374760"/>
            <a:ext cx="11448000" cy="6107760"/>
          </a:xfrm>
          <a:prstGeom prst="rect">
            <a:avLst/>
          </a:prstGeom>
          <a:noFill/>
          <a:ln w="6480">
            <a:solidFill>
              <a:srgbClr val="404040"/>
            </a:solidFill>
            <a:miter/>
          </a:ln>
        </p:spPr>
      </p:sp>
      <p:sp>
        <p:nvSpPr>
          <p:cNvPr id="50" name="CustomShape 3"/>
          <p:cNvSpPr/>
          <p:nvPr/>
        </p:nvSpPr>
        <p:spPr>
          <a:xfrm>
            <a:off x="9020520" y="237600"/>
            <a:ext cx="2925720" cy="6382080"/>
          </a:xfrm>
          <a:prstGeom prst="rect">
            <a:avLst/>
          </a:prstGeom>
          <a:solidFill>
            <a:srgbClr val="eae5eb"/>
          </a:solidFill>
          <a:ln w="12600">
            <a:noFill/>
          </a:ln>
        </p:spPr>
      </p:sp>
      <p:sp>
        <p:nvSpPr>
          <p:cNvPr id="51" name="PlaceHolder 4"/>
          <p:cNvSpPr>
            <a:spLocks noGrp="1"/>
          </p:cNvSpPr>
          <p:nvPr>
            <p:ph type="title"/>
          </p:nvPr>
        </p:nvSpPr>
        <p:spPr>
          <a:xfrm>
            <a:off x="9296280" y="603360"/>
            <a:ext cx="2431800" cy="16455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AR" sz="2800">
                <a:solidFill>
                  <a:srgbClr val="000000"/>
                </a:solidFill>
                <a:latin typeface="Garamond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228600" y="237600"/>
            <a:ext cx="8530920" cy="638208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Garamond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Garamond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Garamond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Garamond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Garamond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Garamond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s-AR" sz="3200">
                <a:solidFill>
                  <a:srgbClr val="000000"/>
                </a:solidFill>
                <a:latin typeface="Garamond"/>
              </a:rPr>
              <a:t>Seventh Outline LevelHaga clic en el icono para agregar una imagen</a:t>
            </a:r>
            <a:endParaRPr/>
          </a:p>
        </p:txBody>
      </p:sp>
      <p:sp>
        <p:nvSpPr>
          <p:cNvPr id="53" name="PlaceHolder 6"/>
          <p:cNvSpPr>
            <a:spLocks noGrp="1"/>
          </p:cNvSpPr>
          <p:nvPr>
            <p:ph type="body"/>
          </p:nvPr>
        </p:nvSpPr>
        <p:spPr>
          <a:xfrm>
            <a:off x="9296280" y="2286000"/>
            <a:ext cx="2431800" cy="3501720"/>
          </a:xfrm>
          <a:prstGeom prst="rect">
            <a:avLst/>
          </a:prstGeom>
        </p:spPr>
        <p:txBody>
          <a:bodyPr anchor="b"/>
          <a:p>
            <a:pPr>
              <a:buSzPct val="45000"/>
              <a:buFont typeface="StarSymbol"/>
              <a:buChar char=""/>
            </a:pPr>
            <a:r>
              <a:rPr lang="es-AR" sz="1400">
                <a:solidFill>
                  <a:srgbClr val="404040"/>
                </a:solidFill>
                <a:latin typeface="Garamond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1400">
                <a:solidFill>
                  <a:srgbClr val="404040"/>
                </a:solidFill>
                <a:latin typeface="Garamond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1400">
                <a:solidFill>
                  <a:srgbClr val="404040"/>
                </a:solidFill>
                <a:latin typeface="Garamond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1400">
                <a:solidFill>
                  <a:srgbClr val="404040"/>
                </a:solidFill>
                <a:latin typeface="Garamond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1400">
                <a:solidFill>
                  <a:srgbClr val="404040"/>
                </a:solidFill>
                <a:latin typeface="Garamond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1400">
                <a:solidFill>
                  <a:srgbClr val="404040"/>
                </a:solidFill>
                <a:latin typeface="Garamond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s-AR" sz="1400">
                <a:solidFill>
                  <a:srgbClr val="404040"/>
                </a:solidFill>
                <a:latin typeface="Garamond"/>
              </a:rPr>
              <a:t>Seventh Outline LevelHaga clic para modificar el estilo de texto del patrón</a:t>
            </a:r>
            <a:endParaRPr/>
          </a:p>
        </p:txBody>
      </p:sp>
      <p:sp>
        <p:nvSpPr>
          <p:cNvPr id="54" name="PlaceHolder 7"/>
          <p:cNvSpPr>
            <a:spLocks noGrp="1"/>
          </p:cNvSpPr>
          <p:nvPr>
            <p:ph type="dt"/>
          </p:nvPr>
        </p:nvSpPr>
        <p:spPr>
          <a:xfrm>
            <a:off x="389520" y="6214680"/>
            <a:ext cx="2742840" cy="255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1000">
                <a:solidFill>
                  <a:srgbClr val="ffffff"/>
                </a:solidFill>
                <a:latin typeface="Garamond"/>
              </a:rPr>
              <a:t>25/10/2019</a:t>
            </a:r>
            <a:endParaRPr/>
          </a:p>
        </p:txBody>
      </p:sp>
      <p:sp>
        <p:nvSpPr>
          <p:cNvPr id="55" name="PlaceHolder 8"/>
          <p:cNvSpPr>
            <a:spLocks noGrp="1"/>
          </p:cNvSpPr>
          <p:nvPr>
            <p:ph type="ftr"/>
          </p:nvPr>
        </p:nvSpPr>
        <p:spPr>
          <a:xfrm>
            <a:off x="3489840" y="6214680"/>
            <a:ext cx="5211720" cy="255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56" name="PlaceHolder 9"/>
          <p:cNvSpPr>
            <a:spLocks noGrp="1"/>
          </p:cNvSpPr>
          <p:nvPr>
            <p:ph type="sldNum"/>
          </p:nvPr>
        </p:nvSpPr>
        <p:spPr>
          <a:xfrm>
            <a:off x="10396800" y="6226920"/>
            <a:ext cx="1462680" cy="25560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A3F806C-3712-4B98-8A2D-DEF6869ECBD3}" type="slidenum">
              <a:rPr lang="fr-FR" sz="1000">
                <a:solidFill>
                  <a:srgbClr val="404040"/>
                </a:solidFill>
                <a:latin typeface="Garamond"/>
              </a:rPr>
              <a:t>&lt;number&gt;</a:t>
            </a:fld>
            <a:endParaRPr/>
          </a:p>
        </p:txBody>
      </p:sp>
      <p:sp>
        <p:nvSpPr>
          <p:cNvPr id="57" name="CustomShape 10"/>
          <p:cNvSpPr/>
          <p:nvPr/>
        </p:nvSpPr>
        <p:spPr>
          <a:xfrm>
            <a:off x="9157680" y="374760"/>
            <a:ext cx="2651400" cy="6107760"/>
          </a:xfrm>
          <a:prstGeom prst="rect">
            <a:avLst/>
          </a:prstGeom>
          <a:noFill/>
          <a:ln w="6480">
            <a:solidFill>
              <a:srgbClr val="404040"/>
            </a:solidFill>
            <a:miter/>
          </a:ln>
        </p:spPr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234720" y="237600"/>
            <a:ext cx="11722320" cy="6382080"/>
          </a:xfrm>
          <a:prstGeom prst="rect">
            <a:avLst/>
          </a:prstGeom>
          <a:solidFill>
            <a:srgbClr val="eae5eb"/>
          </a:solidFill>
          <a:ln w="6480">
            <a:noFill/>
          </a:ln>
        </p:spPr>
      </p:sp>
      <p:sp>
        <p:nvSpPr>
          <p:cNvPr id="93" name="CustomShape 2"/>
          <p:cNvSpPr/>
          <p:nvPr/>
        </p:nvSpPr>
        <p:spPr>
          <a:xfrm>
            <a:off x="371880" y="374760"/>
            <a:ext cx="11448000" cy="6107760"/>
          </a:xfrm>
          <a:prstGeom prst="rect">
            <a:avLst/>
          </a:prstGeom>
          <a:noFill/>
          <a:ln w="6480">
            <a:solidFill>
              <a:srgbClr val="404040"/>
            </a:solidFill>
            <a:miter/>
          </a:ln>
        </p:spPr>
      </p:sp>
      <p:sp>
        <p:nvSpPr>
          <p:cNvPr id="94" name="PlaceHolder 3"/>
          <p:cNvSpPr>
            <a:spLocks noGrp="1"/>
          </p:cNvSpPr>
          <p:nvPr>
            <p:ph type="dt"/>
          </p:nvPr>
        </p:nvSpPr>
        <p:spPr>
          <a:xfrm>
            <a:off x="389520" y="6214680"/>
            <a:ext cx="2742840" cy="255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1000">
                <a:solidFill>
                  <a:srgbClr val="404040"/>
                </a:solidFill>
                <a:latin typeface="Garamond"/>
              </a:rPr>
              <a:t>25/10/2019</a:t>
            </a:r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ftr"/>
          </p:nvPr>
        </p:nvSpPr>
        <p:spPr>
          <a:xfrm>
            <a:off x="3489840" y="6214680"/>
            <a:ext cx="5211720" cy="255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96" name="PlaceHolder 5"/>
          <p:cNvSpPr>
            <a:spLocks noGrp="1"/>
          </p:cNvSpPr>
          <p:nvPr>
            <p:ph type="sldNum"/>
          </p:nvPr>
        </p:nvSpPr>
        <p:spPr>
          <a:xfrm>
            <a:off x="10348560" y="6214680"/>
            <a:ext cx="1462680" cy="25560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F16623BA-31E9-4339-8ECE-701DF851CF22}" type="slidenum">
              <a:rPr lang="fr-FR" sz="1000">
                <a:solidFill>
                  <a:srgbClr val="404040"/>
                </a:solidFill>
                <a:latin typeface="Garamond"/>
              </a:rPr>
              <a:t>&lt;number&gt;</a:t>
            </a:fld>
            <a:endParaRPr/>
          </a:p>
        </p:txBody>
      </p:sp>
      <p:sp>
        <p:nvSpPr>
          <p:cNvPr id="9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es-AR">
                <a:latin typeface="Garamond"/>
              </a:rPr>
              <a:t>Click to edit the title text format</a:t>
            </a:r>
            <a:endParaRPr/>
          </a:p>
        </p:txBody>
      </p:sp>
      <p:sp>
        <p:nvSpPr>
          <p:cNvPr id="9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>
                <a:latin typeface="Garamond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1400">
                <a:latin typeface="Garamond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1400">
                <a:latin typeface="Garamond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1400">
                <a:latin typeface="Garamond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234720" y="237600"/>
            <a:ext cx="11722320" cy="6382080"/>
          </a:xfrm>
          <a:prstGeom prst="rect">
            <a:avLst/>
          </a:prstGeom>
          <a:solidFill>
            <a:srgbClr val="eae5eb"/>
          </a:solidFill>
          <a:ln w="6480">
            <a:noFill/>
          </a:ln>
        </p:spPr>
      </p:sp>
      <p:sp>
        <p:nvSpPr>
          <p:cNvPr id="134" name="CustomShape 2"/>
          <p:cNvSpPr/>
          <p:nvPr/>
        </p:nvSpPr>
        <p:spPr>
          <a:xfrm>
            <a:off x="371880" y="374760"/>
            <a:ext cx="11448000" cy="6107760"/>
          </a:xfrm>
          <a:prstGeom prst="rect">
            <a:avLst/>
          </a:prstGeom>
          <a:noFill/>
          <a:ln w="6480">
            <a:solidFill>
              <a:srgbClr val="404040"/>
            </a:solidFill>
            <a:miter/>
          </a:ln>
        </p:spPr>
      </p:sp>
      <p:sp>
        <p:nvSpPr>
          <p:cNvPr id="135" name="PlaceHolder 3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800">
                <a:solidFill>
                  <a:srgbClr val="262626"/>
                </a:solidFill>
                <a:latin typeface="Garamond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136" name="PlaceHolder 4"/>
          <p:cNvSpPr>
            <a:spLocks noGrp="1"/>
          </p:cNvSpPr>
          <p:nvPr>
            <p:ph type="dt"/>
          </p:nvPr>
        </p:nvSpPr>
        <p:spPr>
          <a:xfrm>
            <a:off x="389520" y="6214680"/>
            <a:ext cx="2742840" cy="255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1000">
                <a:solidFill>
                  <a:srgbClr val="404040"/>
                </a:solidFill>
                <a:latin typeface="Garamond"/>
              </a:rPr>
              <a:t>25/10/2019</a:t>
            </a:r>
            <a:endParaRPr/>
          </a:p>
        </p:txBody>
      </p:sp>
      <p:sp>
        <p:nvSpPr>
          <p:cNvPr id="137" name="PlaceHolder 5"/>
          <p:cNvSpPr>
            <a:spLocks noGrp="1"/>
          </p:cNvSpPr>
          <p:nvPr>
            <p:ph type="ftr"/>
          </p:nvPr>
        </p:nvSpPr>
        <p:spPr>
          <a:xfrm>
            <a:off x="3489840" y="6214680"/>
            <a:ext cx="5211720" cy="255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38" name="PlaceHolder 6"/>
          <p:cNvSpPr>
            <a:spLocks noGrp="1"/>
          </p:cNvSpPr>
          <p:nvPr>
            <p:ph type="sldNum"/>
          </p:nvPr>
        </p:nvSpPr>
        <p:spPr>
          <a:xfrm>
            <a:off x="10348560" y="6214680"/>
            <a:ext cx="1462680" cy="25560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CC65F02-729A-4334-9BBD-98FD812D1AD6}" type="slidenum">
              <a:rPr lang="fr-FR" sz="1000">
                <a:solidFill>
                  <a:srgbClr val="404040"/>
                </a:solidFill>
                <a:latin typeface="Garamond"/>
              </a:rPr>
              <a:t>&lt;number&gt;</a:t>
            </a:fld>
            <a:endParaRPr/>
          </a:p>
        </p:txBody>
      </p:sp>
      <p:sp>
        <p:nvSpPr>
          <p:cNvPr id="139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>
                <a:latin typeface="Garamond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1400">
                <a:latin typeface="Garamond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1400">
                <a:latin typeface="Garamond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1400">
                <a:latin typeface="Garamond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Garamond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234720" y="237600"/>
            <a:ext cx="11722320" cy="6382080"/>
          </a:xfrm>
          <a:prstGeom prst="rect">
            <a:avLst/>
          </a:prstGeom>
          <a:solidFill>
            <a:srgbClr val="eae5eb"/>
          </a:solidFill>
          <a:ln w="6480">
            <a:noFill/>
          </a:ln>
        </p:spPr>
      </p:sp>
      <p:sp>
        <p:nvSpPr>
          <p:cNvPr id="175" name="CustomShape 2"/>
          <p:cNvSpPr/>
          <p:nvPr/>
        </p:nvSpPr>
        <p:spPr>
          <a:xfrm>
            <a:off x="371880" y="374760"/>
            <a:ext cx="11448000" cy="6107760"/>
          </a:xfrm>
          <a:prstGeom prst="rect">
            <a:avLst/>
          </a:prstGeom>
          <a:noFill/>
          <a:ln w="6480">
            <a:solidFill>
              <a:srgbClr val="404040"/>
            </a:solidFill>
            <a:miter/>
          </a:ln>
        </p:spPr>
      </p:sp>
      <p:sp>
        <p:nvSpPr>
          <p:cNvPr id="176" name="PlaceHolder 3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800">
                <a:solidFill>
                  <a:srgbClr val="262626"/>
                </a:solidFill>
                <a:latin typeface="Garamond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s-AR">
                <a:solidFill>
                  <a:srgbClr val="000000"/>
                </a:solidFill>
                <a:latin typeface="Garamond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>
                <a:solidFill>
                  <a:srgbClr val="000000"/>
                </a:solidFill>
                <a:latin typeface="Garamond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>
                <a:solidFill>
                  <a:srgbClr val="000000"/>
                </a:solidFill>
                <a:latin typeface="Garamond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>
                <a:solidFill>
                  <a:srgbClr val="000000"/>
                </a:solidFill>
                <a:latin typeface="Garamond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>
                <a:solidFill>
                  <a:srgbClr val="000000"/>
                </a:solidFill>
                <a:latin typeface="Garamond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>
                <a:solidFill>
                  <a:srgbClr val="000000"/>
                </a:solidFill>
                <a:latin typeface="Garamond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>
                <a:solidFill>
                  <a:srgbClr val="000000"/>
                </a:solidFill>
                <a:latin typeface="Garamond"/>
              </a:rPr>
              <a:t>Seventh Outline LevelHaga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Garamond"/>
              <a:buChar char="◦"/>
            </a:pPr>
            <a:r>
              <a:rPr lang="es-AR" sz="1600">
                <a:solidFill>
                  <a:srgbClr val="000000"/>
                </a:solidFill>
                <a:latin typeface="Garamond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Font typeface="Garamond"/>
              <a:buChar char="◦"/>
            </a:pPr>
            <a:r>
              <a:rPr lang="es-AR" sz="1400">
                <a:solidFill>
                  <a:srgbClr val="000000"/>
                </a:solidFill>
                <a:latin typeface="Garamond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Font typeface="Garamond"/>
              <a:buChar char="◦"/>
            </a:pPr>
            <a:r>
              <a:rPr lang="es-AR" sz="1400">
                <a:solidFill>
                  <a:srgbClr val="000000"/>
                </a:solidFill>
                <a:latin typeface="Garamond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Font typeface="Garamond"/>
              <a:buChar char="◦"/>
            </a:pPr>
            <a:r>
              <a:rPr lang="es-AR" sz="1400">
                <a:solidFill>
                  <a:srgbClr val="000000"/>
                </a:solidFill>
                <a:latin typeface="Garamond"/>
              </a:rPr>
              <a:t>Quinto nivel</a:t>
            </a:r>
            <a:endParaRPr/>
          </a:p>
        </p:txBody>
      </p:sp>
      <p:sp>
        <p:nvSpPr>
          <p:cNvPr id="178" name="PlaceHolder 5"/>
          <p:cNvSpPr>
            <a:spLocks noGrp="1"/>
          </p:cNvSpPr>
          <p:nvPr>
            <p:ph type="dt"/>
          </p:nvPr>
        </p:nvSpPr>
        <p:spPr>
          <a:xfrm>
            <a:off x="389520" y="6214680"/>
            <a:ext cx="2742840" cy="255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1000">
                <a:solidFill>
                  <a:srgbClr val="404040"/>
                </a:solidFill>
                <a:latin typeface="Garamond"/>
              </a:rPr>
              <a:t>25/10/2019</a:t>
            </a:r>
            <a:endParaRPr/>
          </a:p>
        </p:txBody>
      </p:sp>
      <p:sp>
        <p:nvSpPr>
          <p:cNvPr id="179" name="PlaceHolder 6"/>
          <p:cNvSpPr>
            <a:spLocks noGrp="1"/>
          </p:cNvSpPr>
          <p:nvPr>
            <p:ph type="ftr"/>
          </p:nvPr>
        </p:nvSpPr>
        <p:spPr>
          <a:xfrm>
            <a:off x="3489840" y="6214680"/>
            <a:ext cx="5211720" cy="25560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80" name="PlaceHolder 7"/>
          <p:cNvSpPr>
            <a:spLocks noGrp="1"/>
          </p:cNvSpPr>
          <p:nvPr>
            <p:ph type="sldNum"/>
          </p:nvPr>
        </p:nvSpPr>
        <p:spPr>
          <a:xfrm>
            <a:off x="10348560" y="6214680"/>
            <a:ext cx="1462680" cy="25560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2060DD08-F285-4676-9F07-0836238F2D69}" type="slidenum">
              <a:rPr lang="fr-FR" sz="1000">
                <a:solidFill>
                  <a:srgbClr val="404040"/>
                </a:solidFill>
                <a:latin typeface="Garamond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omments" Target="../comments/commen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1561680" y="2091240"/>
            <a:ext cx="9068400" cy="25905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83000"/>
              </a:lnSpc>
            </a:pPr>
            <a:r>
              <a:rPr lang="es-AR" sz="7200">
                <a:solidFill>
                  <a:srgbClr val="262626"/>
                </a:solidFill>
                <a:latin typeface="Garamond"/>
              </a:rPr>
              <a:t>La interpretación comunitaria </a:t>
            </a:r>
            <a:endParaRPr/>
          </a:p>
        </p:txBody>
      </p:sp>
      <p:sp>
        <p:nvSpPr>
          <p:cNvPr id="216" name="TextShape 2"/>
          <p:cNvSpPr txBox="1"/>
          <p:nvPr/>
        </p:nvSpPr>
        <p:spPr>
          <a:xfrm>
            <a:off x="1562040" y="4682160"/>
            <a:ext cx="9070560" cy="68112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fr-FR" sz="2000">
                <a:solidFill>
                  <a:srgbClr val="4a2249"/>
                </a:solidFill>
                <a:latin typeface="Garamond"/>
              </a:rPr>
              <a:t>2.3. TRATAR A PACIENTES MEDIANTE INTÉRPRETES </a:t>
            </a:r>
            <a:endParaRPr/>
          </a:p>
        </p:txBody>
      </p:sp>
    </p:spTree>
  </p:cSld>
  <p:transition spd="slow">
    <p:push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1561680" y="2091240"/>
            <a:ext cx="9068400" cy="25905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83000"/>
              </a:lnSpc>
            </a:pPr>
            <a:r>
              <a:rPr lang="es-AR" sz="4000">
                <a:solidFill>
                  <a:srgbClr val="262626"/>
                </a:solidFill>
                <a:latin typeface="Garamond"/>
              </a:rPr>
              <a:t>« el empleo de intérpretes sin formación a menudo crea más problemas de los que soluciona »</a:t>
            </a:r>
            <a:endParaRPr/>
          </a:p>
        </p:txBody>
      </p:sp>
      <p:sp>
        <p:nvSpPr>
          <p:cNvPr id="243" name="TextShape 2"/>
          <p:cNvSpPr txBox="1"/>
          <p:nvPr/>
        </p:nvSpPr>
        <p:spPr>
          <a:xfrm>
            <a:off x="1561680" y="4682160"/>
            <a:ext cx="9070560" cy="45684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fr-FR">
                <a:solidFill>
                  <a:srgbClr val="4a2249"/>
                </a:solidFill>
                <a:latin typeface="Garamond"/>
              </a:rPr>
              <a:t>Erasmus (2000)</a:t>
            </a:r>
            <a:endParaRPr/>
          </a:p>
        </p:txBody>
      </p:sp>
    </p:spTree>
  </p:cSld>
  <p:transition spd="slow">
    <p:push dir="d"/>
  </p:transition>
  <p:timing>
    <p:tnLst>
      <p:par>
        <p:cTn id="24" dur="indefinite" restart="never" nodeType="tmRoot">
          <p:childTnLst>
            <p:seq>
              <p:cTn id="2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9296280" y="603360"/>
            <a:ext cx="2431800" cy="16455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AR" sz="2800">
                <a:solidFill>
                  <a:srgbClr val="000000"/>
                </a:solidFill>
                <a:latin typeface="Garamond"/>
              </a:rPr>
              <a:t>Tratar a pacientes mediante intérpretes </a:t>
            </a:r>
            <a:endParaRPr/>
          </a:p>
        </p:txBody>
      </p:sp>
      <p:pic>
        <p:nvPicPr>
          <p:cNvPr id="218" name="Marcador de posición de imagen 6" descr=""/>
          <p:cNvPicPr/>
          <p:nvPr/>
        </p:nvPicPr>
        <p:blipFill>
          <a:blip r:embed="rId1"/>
          <a:srcRect l="0" t="333333" r="0" b="333333"/>
          <a:stretch>
            <a:fillRect/>
          </a:stretch>
        </p:blipFill>
        <p:spPr>
          <a:xfrm>
            <a:off x="1392120" y="930240"/>
            <a:ext cx="6837120" cy="5114880"/>
          </a:xfrm>
          <a:prstGeom prst="rect">
            <a:avLst/>
          </a:prstGeom>
          <a:ln>
            <a:noFill/>
          </a:ln>
        </p:spPr>
      </p:pic>
      <p:sp>
        <p:nvSpPr>
          <p:cNvPr id="219" name="TextShape 2"/>
          <p:cNvSpPr txBox="1"/>
          <p:nvPr/>
        </p:nvSpPr>
        <p:spPr>
          <a:xfrm>
            <a:off x="9296280" y="3275640"/>
            <a:ext cx="2431800" cy="2512440"/>
          </a:xfrm>
          <a:prstGeom prst="rect">
            <a:avLst/>
          </a:prstGeom>
        </p:spPr>
        <p:txBody>
          <a:bodyPr anchor="b"/>
          <a:p>
            <a:pPr>
              <a:lnSpc>
                <a:spcPct val="110000"/>
              </a:lnSpc>
            </a:pPr>
            <a:r>
              <a:rPr lang="es-AR" sz="2000">
                <a:solidFill>
                  <a:srgbClr val="404040"/>
                </a:solidFill>
                <a:latin typeface="Garamond"/>
              </a:rPr>
              <a:t>La disparidad de formación de intérpretes confunden a los pacientes y al personal sanitario con respecto a su papel. </a:t>
            </a:r>
            <a:endParaRPr/>
          </a:p>
        </p:txBody>
      </p:sp>
    </p:spTree>
  </p:cSld>
  <p:transition spd="slow">
    <p:push dir="d"/>
  </p:transition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3254040" y="722160"/>
            <a:ext cx="2706480" cy="1623600"/>
          </a:xfrm>
          <a:prstGeom prst="rect">
            <a:avLst/>
          </a:prstGeom>
          <a:solidFill>
            <a:srgbClr val="92278f"/>
          </a:solidFill>
          <a:ln w="12600">
            <a:solidFill>
              <a:srgbClr val="ffffff"/>
            </a:solidFill>
            <a:round/>
          </a:ln>
        </p:spPr>
        <p:txBody>
          <a:bodyPr lIns="68760" rIns="68760" tIns="68760" bIns="68760" anchor="ctr"/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Ámbito sanitario</a:t>
            </a:r>
            <a:endParaRPr/>
          </a:p>
        </p:txBody>
      </p:sp>
      <p:sp>
        <p:nvSpPr>
          <p:cNvPr id="221" name="CustomShape 2"/>
          <p:cNvSpPr/>
          <p:nvPr/>
        </p:nvSpPr>
        <p:spPr>
          <a:xfrm>
            <a:off x="6231240" y="722160"/>
            <a:ext cx="2706480" cy="1623600"/>
          </a:xfrm>
          <a:prstGeom prst="rect">
            <a:avLst/>
          </a:prstGeom>
          <a:solidFill>
            <a:srgbClr val="92278f"/>
          </a:solidFill>
          <a:ln w="12600">
            <a:solidFill>
              <a:srgbClr val="ffffff"/>
            </a:solidFill>
            <a:round/>
          </a:ln>
        </p:spPr>
        <p:txBody>
          <a:bodyPr lIns="68760" rIns="68760" tIns="68760" bIns="68760" anchor="ctr"/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Ámbito jurídico</a:t>
            </a:r>
            <a:endParaRPr/>
          </a:p>
        </p:txBody>
      </p:sp>
      <p:sp>
        <p:nvSpPr>
          <p:cNvPr id="222" name="CustomShape 3"/>
          <p:cNvSpPr/>
          <p:nvPr/>
        </p:nvSpPr>
        <p:spPr>
          <a:xfrm>
            <a:off x="3254040" y="2616840"/>
            <a:ext cx="2706480" cy="1623600"/>
          </a:xfrm>
          <a:prstGeom prst="rect">
            <a:avLst/>
          </a:prstGeom>
          <a:solidFill>
            <a:srgbClr val="92278f"/>
          </a:solidFill>
          <a:ln w="12600">
            <a:solidFill>
              <a:srgbClr val="ffffff"/>
            </a:solidFill>
            <a:round/>
          </a:ln>
        </p:spPr>
        <p:txBody>
          <a:bodyPr lIns="68760" rIns="68760" tIns="68760" bIns="68760" anchor="ctr"/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Privado</a:t>
            </a:r>
            <a:endParaRPr/>
          </a:p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Informal </a:t>
            </a:r>
            <a:endParaRPr/>
          </a:p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No imparcialidad </a:t>
            </a:r>
            <a:endParaRPr/>
          </a:p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Ayudar al paciente de la mejor forma posible</a:t>
            </a:r>
            <a:endParaRPr/>
          </a:p>
        </p:txBody>
      </p:sp>
      <p:sp>
        <p:nvSpPr>
          <p:cNvPr id="223" name="CustomShape 4"/>
          <p:cNvSpPr/>
          <p:nvPr/>
        </p:nvSpPr>
        <p:spPr>
          <a:xfrm>
            <a:off x="6231240" y="2616840"/>
            <a:ext cx="2706480" cy="1623600"/>
          </a:xfrm>
          <a:prstGeom prst="rect">
            <a:avLst/>
          </a:prstGeom>
          <a:solidFill>
            <a:srgbClr val="92278f"/>
          </a:solidFill>
          <a:ln w="12600">
            <a:solidFill>
              <a:srgbClr val="ffffff"/>
            </a:solidFill>
            <a:round/>
          </a:ln>
        </p:spPr>
        <p:txBody>
          <a:bodyPr lIns="68760" rIns="68760" tIns="68760" bIns="68760" anchor="ctr"/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Público</a:t>
            </a:r>
            <a:endParaRPr/>
          </a:p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Normado </a:t>
            </a:r>
            <a:endParaRPr/>
          </a:p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Confrontación para apoyar o no la versión de los hechos</a:t>
            </a:r>
            <a:endParaRPr/>
          </a:p>
        </p:txBody>
      </p:sp>
      <p:sp>
        <p:nvSpPr>
          <p:cNvPr id="224" name="CustomShape 5"/>
          <p:cNvSpPr/>
          <p:nvPr/>
        </p:nvSpPr>
        <p:spPr>
          <a:xfrm>
            <a:off x="4728960" y="4443480"/>
            <a:ext cx="2706480" cy="1623600"/>
          </a:xfrm>
          <a:prstGeom prst="rect">
            <a:avLst/>
          </a:prstGeom>
          <a:solidFill>
            <a:srgbClr val="92278f"/>
          </a:solidFill>
          <a:ln w="12600">
            <a:solidFill>
              <a:srgbClr val="ffffff"/>
            </a:solidFill>
            <a:round/>
          </a:ln>
        </p:spPr>
        <p:txBody>
          <a:bodyPr lIns="68760" rIns="68760" tIns="68760" bIns="68760" anchor="ctr"/>
          <a:p>
            <a:pPr algn="ctr">
              <a:lnSpc>
                <a:spcPct val="90000"/>
              </a:lnSpc>
            </a:pPr>
            <a:r>
              <a:rPr lang="fr-FR">
                <a:solidFill>
                  <a:srgbClr val="ffffff"/>
                </a:solidFill>
                <a:latin typeface="Garamond"/>
              </a:rPr>
              <a:t>La importancia del lenguaje en la interacción </a:t>
            </a:r>
            <a:endParaRPr/>
          </a:p>
        </p:txBody>
      </p:sp>
    </p:spTree>
  </p:cSld>
  <p:transition spd="slow">
    <p:push dir="d"/>
  </p:transition>
  <p:timing>
    <p:tnLst>
      <p:par>
        <p:cTn id="10" dur="indefinite" restart="never" nodeType="tmRoot">
          <p:childTnLst>
            <p:seq>
              <p:cTn id="11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1312560" y="2553120"/>
            <a:ext cx="10058040" cy="137124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5400">
                <a:solidFill>
                  <a:srgbClr val="262626"/>
                </a:solidFill>
                <a:latin typeface="Garamond"/>
              </a:rPr>
              <a:t>Controversia con respecto al papel del intérprete en el ámbito sanitario </a:t>
            </a:r>
            <a:endParaRPr/>
          </a:p>
        </p:txBody>
      </p:sp>
    </p:spTree>
  </p:cSld>
  <p:transition spd="slow">
    <p:push dir="d"/>
  </p:transition>
  <p:timing>
    <p:tnLst>
      <p:par>
        <p:cTn id="12" dur="indefinite" restart="never" nodeType="tmRoot">
          <p:childTnLst>
            <p:seq>
              <p:cTn id="13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1066680" y="642600"/>
            <a:ext cx="10058040" cy="184104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000">
                <a:solidFill>
                  <a:srgbClr val="262626"/>
                </a:solidFill>
                <a:latin typeface="Garamond"/>
              </a:rPr>
              <a:t>Enfoque imparcial frente al enfoque mediador </a:t>
            </a:r>
            <a:endParaRPr/>
          </a:p>
        </p:txBody>
      </p:sp>
      <p:sp>
        <p:nvSpPr>
          <p:cNvPr id="227" name="TextShape 2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 sz="2400">
                <a:solidFill>
                  <a:srgbClr val="000000"/>
                </a:solidFill>
                <a:latin typeface="Garamond"/>
              </a:rPr>
              <a:t>Los términos « invisible », « máquina », « implicado » no alcanzan para describir la labor del intérprete.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 sz="2400">
                <a:solidFill>
                  <a:srgbClr val="000000"/>
                </a:solidFill>
                <a:latin typeface="Garamond"/>
              </a:rPr>
              <a:t>El intérprete no es máquina porque es humano, no es invisible y no puede no implicarse ya que se encuentra en una interacción entre tres personas. 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 sz="2400">
                <a:solidFill>
                  <a:srgbClr val="000000"/>
                </a:solidFill>
                <a:latin typeface="Garamond"/>
              </a:rPr>
              <a:t>Bolden (2001) habla de “interacción mediada” e “interacción imparcial”.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 sz="2400">
                <a:solidFill>
                  <a:srgbClr val="000000"/>
                </a:solidFill>
                <a:latin typeface="Garamond"/>
              </a:rPr>
              <a:t>Interacción imparcial: Se interpreta cada intervención, el médico y el paciente se comunican a través del intérprete. Puede elegir qué transmitir.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 sz="2400">
                <a:solidFill>
                  <a:srgbClr val="000000"/>
                </a:solidFill>
                <a:latin typeface="Garamond"/>
              </a:rPr>
              <a:t>Interacción mediada: Hay dos conversaciones entrecruzadas, entre médico-intérprete y paciente-intérprete  </a:t>
            </a:r>
            <a:endParaRPr/>
          </a:p>
        </p:txBody>
      </p:sp>
    </p:spTree>
  </p:cSld>
  <p:transition spd="slow">
    <p:push dir="d"/>
  </p:transition>
  <p:timing>
    <p:tnLst>
      <p:par>
        <p:cTn id="14" dur="indefinite" restart="never" nodeType="tmRoot">
          <p:childTnLst>
            <p:seq>
              <p:cTn id="1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5400">
                <a:solidFill>
                  <a:srgbClr val="262626"/>
                </a:solidFill>
                <a:latin typeface="Garamond"/>
              </a:rPr>
              <a:t>¿Qué enfoque beneficiaría más a la profesión médica y a sus pacientes?</a:t>
            </a:r>
            <a:endParaRPr/>
          </a:p>
        </p:txBody>
      </p:sp>
      <p:sp>
        <p:nvSpPr>
          <p:cNvPr id="229" name="TextShape 2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Garamond"/>
              <a:buChar char="-"/>
            </a:pPr>
            <a:r>
              <a:rPr lang="es-AR" sz="2000">
                <a:solidFill>
                  <a:srgbClr val="000000"/>
                </a:solidFill>
                <a:latin typeface="Garamond"/>
              </a:rPr>
              <a:t>El enfoque imparcial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 El intérprete reproduce con fidelidad cada enunciado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 Los médicos mantienen la responsabilidad de dirigir la consulta, hace preguntas adecuadas, recopilan información del paciente que podría parecer irrelevante e intentan entablar una relación de comunicación con él.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Los pacientes conservan su derecho a decidir qué decir y cómo.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 El intérprete puede tener una entrevista con el médico antes y utilizar la primera y segunda persona del singular para enunciar.</a:t>
            </a:r>
            <a:endParaRPr/>
          </a:p>
          <a:p>
            <a:pPr>
              <a:lnSpc>
                <a:spcPct val="100000"/>
              </a:lnSpc>
              <a:buFont typeface="Garamond"/>
              <a:buChar char="-"/>
            </a:pPr>
            <a:r>
              <a:rPr lang="es-AR" sz="2000">
                <a:solidFill>
                  <a:srgbClr val="000000"/>
                </a:solidFill>
                <a:latin typeface="Garamond"/>
              </a:rPr>
              <a:t>El enfoque mediador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 Una interacción bilingüe no debe creerse monolingüe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 El intérprete como pseudo-profesional sanitariom resume los enunciados originales en la lengua de llegada, decide qué es y no pertinente para los interlocutores y puede añadir información que cree que falta.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 El médico ahorra tiempo gracias a la omisión de los enunciados </a:t>
            </a:r>
            <a:r>
              <a:rPr lang="es-AR" sz="2000">
                <a:solidFill>
                  <a:srgbClr val="000000"/>
                </a:solidFill>
                <a:latin typeface="Wingdings"/>
              </a:rPr>
              <a:t></a:t>
            </a:r>
            <a:r>
              <a:rPr lang="es-AR" sz="2000">
                <a:solidFill>
                  <a:srgbClr val="000000"/>
                </a:solidFill>
                <a:latin typeface="Garamond"/>
              </a:rPr>
              <a:t> Se proporciona información valiosa a los pacientes cuando los médicos la olvidan.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 spd="slow">
    <p:push dir="d"/>
  </p:transition>
  <p:timing>
    <p:tnLst>
      <p:par>
        <p:cTn id="16" dur="indefinite" restart="never" nodeType="tmRoot">
          <p:childTnLst>
            <p:seq>
              <p:cTn id="17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6600">
                <a:solidFill>
                  <a:srgbClr val="262626"/>
                </a:solidFill>
                <a:latin typeface="Garamond"/>
              </a:rPr>
              <a:t>Conclusiones de estudios sobre estas interacciones </a:t>
            </a:r>
            <a:endParaRPr/>
          </a:p>
        </p:txBody>
      </p:sp>
      <p:sp>
        <p:nvSpPr>
          <p:cNvPr id="231" name="CustomShape 2"/>
          <p:cNvSpPr/>
          <p:nvPr/>
        </p:nvSpPr>
        <p:spPr>
          <a:xfrm>
            <a:off x="-3378600" y="1421640"/>
            <a:ext cx="5295240" cy="5295240"/>
          </a:xfrm>
          <a:prstGeom prst="blockArc">
            <a:avLst>
              <a:gd name="adj1" fmla="val 18900000"/>
              <a:gd name="adj2" fmla="val 2700000"/>
              <a:gd name="adj3" fmla="val 408"/>
            </a:avLst>
          </a:prstGeom>
          <a:noFill/>
          <a:ln w="12600">
            <a:solidFill>
              <a:srgbClr val="741f72"/>
            </a:solidFill>
            <a:round/>
          </a:ln>
        </p:spPr>
      </p:sp>
      <p:sp>
        <p:nvSpPr>
          <p:cNvPr id="232" name="CustomShape 3"/>
          <p:cNvSpPr/>
          <p:nvPr/>
        </p:nvSpPr>
        <p:spPr>
          <a:xfrm>
            <a:off x="1613880" y="2496600"/>
            <a:ext cx="9457920" cy="786240"/>
          </a:xfrm>
          <a:prstGeom prst="rect">
            <a:avLst/>
          </a:prstGeom>
          <a:gradFill>
            <a:gsLst>
              <a:gs pos="0">
                <a:srgbClr val="92278f"/>
              </a:gs>
              <a:gs pos="100000">
                <a:srgbClr val="942391"/>
              </a:gs>
            </a:gsLst>
            <a:lin ang="5400000"/>
          </a:gradFill>
          <a:ln>
            <a:noFill/>
          </a:ln>
        </p:spPr>
        <p:txBody>
          <a:bodyPr lIns="624240" rIns="58320" tIns="58320" bIns="58320" anchor="ctr"/>
          <a:p>
            <a:pPr>
              <a:lnSpc>
                <a:spcPct val="90000"/>
              </a:lnSpc>
            </a:pPr>
            <a:r>
              <a:rPr lang="fr-FR" sz="2300">
                <a:solidFill>
                  <a:srgbClr val="ffffff"/>
                </a:solidFill>
                <a:latin typeface="Garamond"/>
              </a:rPr>
              <a:t>La mayoría no cuenta con formación en interpretación, ni discurso médico y su educación en general es escasa. </a:t>
            </a:r>
            <a:endParaRPr/>
          </a:p>
        </p:txBody>
      </p:sp>
      <p:sp>
        <p:nvSpPr>
          <p:cNvPr id="233" name="CustomShape 4"/>
          <p:cNvSpPr/>
          <p:nvPr/>
        </p:nvSpPr>
        <p:spPr>
          <a:xfrm>
            <a:off x="1122120" y="2398320"/>
            <a:ext cx="982800" cy="982800"/>
          </a:xfrm>
          <a:prstGeom prst="ellipse">
            <a:avLst/>
          </a:prstGeom>
          <a:solidFill>
            <a:srgbClr val="ffffff"/>
          </a:solidFill>
          <a:ln w="6480">
            <a:solidFill>
              <a:srgbClr val="92278f"/>
            </a:solidFill>
            <a:round/>
          </a:ln>
        </p:spPr>
      </p:sp>
      <p:sp>
        <p:nvSpPr>
          <p:cNvPr id="234" name="CustomShape 5"/>
          <p:cNvSpPr/>
          <p:nvPr/>
        </p:nvSpPr>
        <p:spPr>
          <a:xfrm>
            <a:off x="1899720" y="3676320"/>
            <a:ext cx="9172080" cy="786240"/>
          </a:xfrm>
          <a:prstGeom prst="rect">
            <a:avLst/>
          </a:prstGeom>
          <a:gradFill>
            <a:gsLst>
              <a:gs pos="0">
                <a:srgbClr val="92278f"/>
              </a:gs>
              <a:gs pos="100000">
                <a:srgbClr val="942391"/>
              </a:gs>
            </a:gsLst>
            <a:lin ang="5400000"/>
          </a:gradFill>
          <a:ln>
            <a:noFill/>
          </a:ln>
        </p:spPr>
        <p:txBody>
          <a:bodyPr lIns="624240" rIns="58320" tIns="58320" bIns="58320" anchor="ctr"/>
          <a:p>
            <a:pPr>
              <a:lnSpc>
                <a:spcPct val="90000"/>
              </a:lnSpc>
            </a:pPr>
            <a:r>
              <a:rPr lang="fr-FR" sz="2300">
                <a:solidFill>
                  <a:srgbClr val="ffffff"/>
                </a:solidFill>
                <a:latin typeface="Garamond"/>
              </a:rPr>
              <a:t>Son voluntarios no reconocidos por el sistema ni conocen cuál es su función. </a:t>
            </a:r>
            <a:endParaRPr/>
          </a:p>
        </p:txBody>
      </p:sp>
      <p:sp>
        <p:nvSpPr>
          <p:cNvPr id="235" name="CustomShape 6"/>
          <p:cNvSpPr/>
          <p:nvPr/>
        </p:nvSpPr>
        <p:spPr>
          <a:xfrm>
            <a:off x="1407960" y="3578040"/>
            <a:ext cx="982800" cy="982800"/>
          </a:xfrm>
          <a:prstGeom prst="ellipse">
            <a:avLst/>
          </a:prstGeom>
          <a:solidFill>
            <a:srgbClr val="ffffff"/>
          </a:solidFill>
          <a:ln w="6480">
            <a:solidFill>
              <a:srgbClr val="92278f"/>
            </a:solidFill>
            <a:round/>
          </a:ln>
        </p:spPr>
      </p:sp>
      <p:sp>
        <p:nvSpPr>
          <p:cNvPr id="236" name="CustomShape 7"/>
          <p:cNvSpPr/>
          <p:nvPr/>
        </p:nvSpPr>
        <p:spPr>
          <a:xfrm>
            <a:off x="1666800" y="4798800"/>
            <a:ext cx="9457920" cy="786240"/>
          </a:xfrm>
          <a:prstGeom prst="rect">
            <a:avLst/>
          </a:prstGeom>
          <a:gradFill>
            <a:gsLst>
              <a:gs pos="0">
                <a:srgbClr val="92278f"/>
              </a:gs>
              <a:gs pos="100000">
                <a:srgbClr val="942391"/>
              </a:gs>
            </a:gsLst>
            <a:lin ang="5400000"/>
          </a:gradFill>
          <a:ln>
            <a:noFill/>
          </a:ln>
        </p:spPr>
        <p:txBody>
          <a:bodyPr lIns="624240" rIns="58320" tIns="58320" bIns="58320" anchor="ctr"/>
          <a:p>
            <a:pPr>
              <a:lnSpc>
                <a:spcPct val="90000"/>
              </a:lnSpc>
            </a:pPr>
            <a:r>
              <a:rPr lang="fr-FR" sz="2300">
                <a:solidFill>
                  <a:srgbClr val="ffffff"/>
                </a:solidFill>
                <a:latin typeface="Garamond"/>
              </a:rPr>
              <a:t>Adoptan el enfoque mediador decidiendo qué interpretar o no y qué añadir. Utilizan la 3era persona en lugar de la 1era. No respetan los códigos éticos.</a:t>
            </a:r>
            <a:endParaRPr/>
          </a:p>
        </p:txBody>
      </p:sp>
      <p:sp>
        <p:nvSpPr>
          <p:cNvPr id="237" name="CustomShape 8"/>
          <p:cNvSpPr/>
          <p:nvPr/>
        </p:nvSpPr>
        <p:spPr>
          <a:xfrm>
            <a:off x="1122120" y="4757760"/>
            <a:ext cx="982800" cy="982800"/>
          </a:xfrm>
          <a:prstGeom prst="ellipse">
            <a:avLst/>
          </a:prstGeom>
          <a:solidFill>
            <a:srgbClr val="ffffff"/>
          </a:solidFill>
          <a:ln w="6480">
            <a:solidFill>
              <a:srgbClr val="92278f"/>
            </a:solidFill>
            <a:round/>
          </a:ln>
        </p:spPr>
      </p:sp>
    </p:spTree>
  </p:cSld>
  <p:transition spd="slow">
    <p:push dir="d"/>
  </p:transition>
  <p:timing>
    <p:tnLst>
      <p:par>
        <p:cTn id="18" dur="indefinite" restart="never" nodeType="tmRoot">
          <p:childTnLst>
            <p:seq>
              <p:cTn id="19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1066680" y="642600"/>
            <a:ext cx="10419840" cy="17715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3200">
                <a:solidFill>
                  <a:srgbClr val="262626"/>
                </a:solidFill>
                <a:latin typeface="Garamond"/>
              </a:rPr>
              <a:t>El intérprete como especialista cultural, mediador y abogado… ¿Es posible o aconsejable que el intérprete desempeñe funciones contradictorias?</a:t>
            </a:r>
            <a:endParaRPr/>
          </a:p>
        </p:txBody>
      </p:sp>
      <p:sp>
        <p:nvSpPr>
          <p:cNvPr id="239" name="TextShape 2"/>
          <p:cNvSpPr txBox="1"/>
          <p:nvPr/>
        </p:nvSpPr>
        <p:spPr>
          <a:xfrm>
            <a:off x="1247760" y="2414520"/>
            <a:ext cx="10058040" cy="3931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>
                <a:solidFill>
                  <a:srgbClr val="000000"/>
                </a:solidFill>
                <a:latin typeface="Garamond"/>
              </a:rPr>
              <a:t>Algunos autores están a favor de la neutralidad en el ámbito sanitario mientras que otros sostienen que la imparcialidad es innecesaria y desaconsejable. 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>
                <a:solidFill>
                  <a:srgbClr val="000000"/>
                </a:solidFill>
                <a:latin typeface="Garamond"/>
              </a:rPr>
              <a:t>La naturaleza privada, informal y relajada de la consulta médica favorece el pedido de repeticiones e intervenciones cuando se piensa que produjo un malentendido. Favorece que el objetivo del médico es ser claro y comprendido por el paciente.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>
                <a:solidFill>
                  <a:srgbClr val="000000"/>
                </a:solidFill>
                <a:latin typeface="Garamond"/>
              </a:rPr>
              <a:t>El intérprete implicado, según Bot, se posiciona de un lado u otro excluyendo a una de las partes. Al utilizar la tercera persona y excluir al paciente, el intérprete contribuye a la falta de seguimiento del tratamiento por parte del paciente.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>
                <a:solidFill>
                  <a:srgbClr val="000000"/>
                </a:solidFill>
                <a:latin typeface="Garamond"/>
              </a:rPr>
              <a:t>En general los médicos muestran descontento con los servicios de interpretación. </a:t>
            </a:r>
            <a:endParaRPr/>
          </a:p>
          <a:p>
            <a:pPr>
              <a:lnSpc>
                <a:spcPct val="100000"/>
              </a:lnSpc>
              <a:buFont typeface="Garamond"/>
              <a:buChar char="◦"/>
            </a:pPr>
            <a:r>
              <a:rPr lang="es-AR">
                <a:solidFill>
                  <a:srgbClr val="000000"/>
                </a:solidFill>
                <a:latin typeface="Garamond"/>
              </a:rPr>
              <a:t>En USA les atribuyen las dificultades para diagnosticar a los pacientes, establecer una relación médica o proporcionar un cuidado adecuado (el intérprete se coloca en papel de « abogado » del paciente).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 spd="slow">
    <p:push dir="d"/>
  </p:transition>
  <p:timing>
    <p:tnLst>
      <p:par>
        <p:cTn id="20" dur="indefinite" restart="never" nodeType="tmRoot">
          <p:childTnLst>
            <p:seq>
              <p:cTn id="21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s-AR" sz="4800">
                <a:solidFill>
                  <a:srgbClr val="262626"/>
                </a:solidFill>
                <a:latin typeface="Garamond"/>
              </a:rPr>
              <a:t>5 errores básicos de intérpretes sin formación (Vásques y Javier : 1991)</a:t>
            </a:r>
            <a:endParaRPr/>
          </a:p>
        </p:txBody>
      </p:sp>
      <p:sp>
        <p:nvSpPr>
          <p:cNvPr id="241" name="TextShape 2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/>
          <a:p>
            <a:pPr lvl="2">
              <a:lnSpc>
                <a:spcPct val="100000"/>
              </a:lnSpc>
              <a:buFont typeface="Garamond"/>
              <a:buChar char="◦"/>
            </a:pPr>
            <a:r>
              <a:rPr lang="es-AR" sz="4000">
                <a:solidFill>
                  <a:srgbClr val="000000"/>
                </a:solidFill>
                <a:latin typeface="Garamond"/>
              </a:rPr>
              <a:t>Omisión</a:t>
            </a:r>
            <a:endParaRPr/>
          </a:p>
          <a:p>
            <a:pPr lvl="2">
              <a:lnSpc>
                <a:spcPct val="100000"/>
              </a:lnSpc>
              <a:buFont typeface="Garamond"/>
              <a:buChar char="◦"/>
            </a:pPr>
            <a:r>
              <a:rPr lang="es-AR" sz="4000">
                <a:solidFill>
                  <a:srgbClr val="000000"/>
                </a:solidFill>
                <a:latin typeface="Garamond"/>
              </a:rPr>
              <a:t>Adición </a:t>
            </a:r>
            <a:endParaRPr/>
          </a:p>
          <a:p>
            <a:pPr lvl="2">
              <a:lnSpc>
                <a:spcPct val="100000"/>
              </a:lnSpc>
              <a:buFont typeface="Garamond"/>
              <a:buChar char="◦"/>
            </a:pPr>
            <a:r>
              <a:rPr lang="es-AR" sz="4000">
                <a:solidFill>
                  <a:srgbClr val="000000"/>
                </a:solidFill>
                <a:latin typeface="Garamond"/>
              </a:rPr>
              <a:t>Simplificación </a:t>
            </a:r>
            <a:endParaRPr/>
          </a:p>
          <a:p>
            <a:pPr lvl="2">
              <a:lnSpc>
                <a:spcPct val="100000"/>
              </a:lnSpc>
              <a:buFont typeface="Garamond"/>
              <a:buChar char="◦"/>
            </a:pPr>
            <a:r>
              <a:rPr lang="es-AR" sz="4000">
                <a:solidFill>
                  <a:srgbClr val="000000"/>
                </a:solidFill>
                <a:latin typeface="Garamond"/>
              </a:rPr>
              <a:t>Substitución </a:t>
            </a:r>
            <a:endParaRPr/>
          </a:p>
          <a:p>
            <a:pPr lvl="2">
              <a:lnSpc>
                <a:spcPct val="100000"/>
              </a:lnSpc>
              <a:buFont typeface="Garamond"/>
              <a:buChar char="◦"/>
            </a:pPr>
            <a:r>
              <a:rPr lang="es-AR" sz="4000">
                <a:solidFill>
                  <a:srgbClr val="000000"/>
                </a:solidFill>
                <a:latin typeface="Garamond"/>
              </a:rPr>
              <a:t>Intercambio de papeles </a:t>
            </a:r>
            <a:endParaRPr/>
          </a:p>
        </p:txBody>
      </p:sp>
    </p:spTree>
  </p:cSld>
  <p:transition spd="slow">
    <p:push dir="d"/>
  </p:transition>
  <p:timing>
    <p:tnLst>
      <p:par>
        <p:cTn id="22" dur="indefinite" restart="never" nodeType="tmRoot">
          <p:childTnLst>
            <p:seq>
              <p:cTn id="23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