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97902BB6-4AFF-4FC6-9AF5-F4DE1F437B23}" type="datetimeFigureOut">
              <a:rPr lang="es-AR" smtClean="0"/>
              <a:t>22/02/2018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5D48D5-E7D4-4F92-A089-A936789B986F}" type="slidenum">
              <a:rPr lang="es-AR" smtClean="0"/>
              <a:t>‹Nº›</a:t>
            </a:fld>
            <a:endParaRPr lang="es-AR"/>
          </a:p>
        </p:txBody>
      </p:sp>
    </p:spTree>
    <p:extLst>
      <p:ext uri="{BB962C8B-B14F-4D97-AF65-F5344CB8AC3E}">
        <p14:creationId xmlns:p14="http://schemas.microsoft.com/office/powerpoint/2010/main" val="7796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7902BB6-4AFF-4FC6-9AF5-F4DE1F437B23}" type="datetimeFigureOut">
              <a:rPr lang="es-AR" smtClean="0"/>
              <a:t>22/02/2018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5D48D5-E7D4-4F92-A089-A936789B986F}" type="slidenum">
              <a:rPr lang="es-AR" smtClean="0"/>
              <a:t>‹Nº›</a:t>
            </a:fld>
            <a:endParaRPr lang="es-AR"/>
          </a:p>
        </p:txBody>
      </p:sp>
    </p:spTree>
    <p:extLst>
      <p:ext uri="{BB962C8B-B14F-4D97-AF65-F5344CB8AC3E}">
        <p14:creationId xmlns:p14="http://schemas.microsoft.com/office/powerpoint/2010/main" val="288907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7902BB6-4AFF-4FC6-9AF5-F4DE1F437B23}" type="datetimeFigureOut">
              <a:rPr lang="es-AR" smtClean="0"/>
              <a:t>22/02/2018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5D48D5-E7D4-4F92-A089-A936789B986F}" type="slidenum">
              <a:rPr lang="es-AR" smtClean="0"/>
              <a:t>‹Nº›</a:t>
            </a:fld>
            <a:endParaRPr lang="es-AR"/>
          </a:p>
        </p:txBody>
      </p:sp>
    </p:spTree>
    <p:extLst>
      <p:ext uri="{BB962C8B-B14F-4D97-AF65-F5344CB8AC3E}">
        <p14:creationId xmlns:p14="http://schemas.microsoft.com/office/powerpoint/2010/main" val="49717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7902BB6-4AFF-4FC6-9AF5-F4DE1F437B23}" type="datetimeFigureOut">
              <a:rPr lang="es-AR" smtClean="0"/>
              <a:t>22/02/2018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5D48D5-E7D4-4F92-A089-A936789B986F}" type="slidenum">
              <a:rPr lang="es-AR" smtClean="0"/>
              <a:t>‹Nº›</a:t>
            </a:fld>
            <a:endParaRPr lang="es-AR"/>
          </a:p>
        </p:txBody>
      </p:sp>
    </p:spTree>
    <p:extLst>
      <p:ext uri="{BB962C8B-B14F-4D97-AF65-F5344CB8AC3E}">
        <p14:creationId xmlns:p14="http://schemas.microsoft.com/office/powerpoint/2010/main" val="386220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902BB6-4AFF-4FC6-9AF5-F4DE1F437B23}" type="datetimeFigureOut">
              <a:rPr lang="es-AR" smtClean="0"/>
              <a:t>22/02/2018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D5D48D5-E7D4-4F92-A089-A936789B986F}" type="slidenum">
              <a:rPr lang="es-AR" smtClean="0"/>
              <a:t>‹Nº›</a:t>
            </a:fld>
            <a:endParaRPr lang="es-AR"/>
          </a:p>
        </p:txBody>
      </p:sp>
    </p:spTree>
    <p:extLst>
      <p:ext uri="{BB962C8B-B14F-4D97-AF65-F5344CB8AC3E}">
        <p14:creationId xmlns:p14="http://schemas.microsoft.com/office/powerpoint/2010/main" val="334461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97902BB6-4AFF-4FC6-9AF5-F4DE1F437B23}" type="datetimeFigureOut">
              <a:rPr lang="es-AR" smtClean="0"/>
              <a:t>22/02/2018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5D48D5-E7D4-4F92-A089-A936789B986F}" type="slidenum">
              <a:rPr lang="es-AR" smtClean="0"/>
              <a:t>‹Nº›</a:t>
            </a:fld>
            <a:endParaRPr lang="es-AR"/>
          </a:p>
        </p:txBody>
      </p:sp>
    </p:spTree>
    <p:extLst>
      <p:ext uri="{BB962C8B-B14F-4D97-AF65-F5344CB8AC3E}">
        <p14:creationId xmlns:p14="http://schemas.microsoft.com/office/powerpoint/2010/main" val="85090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97902BB6-4AFF-4FC6-9AF5-F4DE1F437B23}" type="datetimeFigureOut">
              <a:rPr lang="es-AR" smtClean="0"/>
              <a:t>22/02/2018</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D5D48D5-E7D4-4F92-A089-A936789B986F}" type="slidenum">
              <a:rPr lang="es-AR" smtClean="0"/>
              <a:t>‹Nº›</a:t>
            </a:fld>
            <a:endParaRPr lang="es-AR"/>
          </a:p>
        </p:txBody>
      </p:sp>
    </p:spTree>
    <p:extLst>
      <p:ext uri="{BB962C8B-B14F-4D97-AF65-F5344CB8AC3E}">
        <p14:creationId xmlns:p14="http://schemas.microsoft.com/office/powerpoint/2010/main" val="318719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97902BB6-4AFF-4FC6-9AF5-F4DE1F437B23}" type="datetimeFigureOut">
              <a:rPr lang="es-AR" smtClean="0"/>
              <a:t>22/02/2018</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D5D48D5-E7D4-4F92-A089-A936789B986F}" type="slidenum">
              <a:rPr lang="es-AR" smtClean="0"/>
              <a:t>‹Nº›</a:t>
            </a:fld>
            <a:endParaRPr lang="es-AR"/>
          </a:p>
        </p:txBody>
      </p:sp>
    </p:spTree>
    <p:extLst>
      <p:ext uri="{BB962C8B-B14F-4D97-AF65-F5344CB8AC3E}">
        <p14:creationId xmlns:p14="http://schemas.microsoft.com/office/powerpoint/2010/main" val="62314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902BB6-4AFF-4FC6-9AF5-F4DE1F437B23}" type="datetimeFigureOut">
              <a:rPr lang="es-AR" smtClean="0"/>
              <a:t>22/02/2018</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D5D48D5-E7D4-4F92-A089-A936789B986F}" type="slidenum">
              <a:rPr lang="es-AR" smtClean="0"/>
              <a:t>‹Nº›</a:t>
            </a:fld>
            <a:endParaRPr lang="es-AR"/>
          </a:p>
        </p:txBody>
      </p:sp>
    </p:spTree>
    <p:extLst>
      <p:ext uri="{BB962C8B-B14F-4D97-AF65-F5344CB8AC3E}">
        <p14:creationId xmlns:p14="http://schemas.microsoft.com/office/powerpoint/2010/main" val="109182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902BB6-4AFF-4FC6-9AF5-F4DE1F437B23}" type="datetimeFigureOut">
              <a:rPr lang="es-AR" smtClean="0"/>
              <a:t>22/02/2018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5D48D5-E7D4-4F92-A089-A936789B986F}" type="slidenum">
              <a:rPr lang="es-AR" smtClean="0"/>
              <a:t>‹Nº›</a:t>
            </a:fld>
            <a:endParaRPr lang="es-AR"/>
          </a:p>
        </p:txBody>
      </p:sp>
    </p:spTree>
    <p:extLst>
      <p:ext uri="{BB962C8B-B14F-4D97-AF65-F5344CB8AC3E}">
        <p14:creationId xmlns:p14="http://schemas.microsoft.com/office/powerpoint/2010/main" val="190392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902BB6-4AFF-4FC6-9AF5-F4DE1F437B23}" type="datetimeFigureOut">
              <a:rPr lang="es-AR" smtClean="0"/>
              <a:t>22/02/2018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D5D48D5-E7D4-4F92-A089-A936789B986F}" type="slidenum">
              <a:rPr lang="es-AR" smtClean="0"/>
              <a:t>‹Nº›</a:t>
            </a:fld>
            <a:endParaRPr lang="es-AR"/>
          </a:p>
        </p:txBody>
      </p:sp>
    </p:spTree>
    <p:extLst>
      <p:ext uri="{BB962C8B-B14F-4D97-AF65-F5344CB8AC3E}">
        <p14:creationId xmlns:p14="http://schemas.microsoft.com/office/powerpoint/2010/main" val="174619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02BB6-4AFF-4FC6-9AF5-F4DE1F437B23}" type="datetimeFigureOut">
              <a:rPr lang="es-AR" smtClean="0"/>
              <a:t>22/02/2018</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D48D5-E7D4-4F92-A089-A936789B986F}" type="slidenum">
              <a:rPr lang="es-AR" smtClean="0"/>
              <a:t>‹Nº›</a:t>
            </a:fld>
            <a:endParaRPr lang="es-AR"/>
          </a:p>
        </p:txBody>
      </p:sp>
    </p:spTree>
    <p:extLst>
      <p:ext uri="{BB962C8B-B14F-4D97-AF65-F5344CB8AC3E}">
        <p14:creationId xmlns:p14="http://schemas.microsoft.com/office/powerpoint/2010/main" val="302053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76872"/>
            <a:ext cx="7776864" cy="1800200"/>
          </a:xfrm>
        </p:spPr>
        <p:style>
          <a:lnRef idx="2">
            <a:schemeClr val="accent6">
              <a:shade val="50000"/>
            </a:schemeClr>
          </a:lnRef>
          <a:fillRef idx="1">
            <a:schemeClr val="accent6"/>
          </a:fillRef>
          <a:effectRef idx="0">
            <a:schemeClr val="accent6"/>
          </a:effectRef>
          <a:fontRef idx="minor">
            <a:schemeClr val="lt1"/>
          </a:fontRef>
        </p:style>
        <p:txBody>
          <a:bodyPr/>
          <a:lstStyle/>
          <a:p>
            <a:r>
              <a:rPr lang="es-AR" b="1" dirty="0" smtClean="0">
                <a:effectLst>
                  <a:outerShdw blurRad="38100" dist="38100" dir="2700000" algn="tl">
                    <a:srgbClr val="000000">
                      <a:alpha val="43137"/>
                    </a:srgbClr>
                  </a:outerShdw>
                </a:effectLst>
              </a:rPr>
              <a:t>LA FRANCOPHONIE</a:t>
            </a:r>
            <a:endParaRPr lang="es-A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863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341784"/>
            <a:ext cx="82296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fr-FR" b="1" dirty="0" smtClean="0">
                <a:effectLst>
                  <a:outerShdw blurRad="38100" dist="38100" dir="2700000" algn="tl">
                    <a:srgbClr val="000000">
                      <a:alpha val="43137"/>
                    </a:srgbClr>
                  </a:outerShdw>
                </a:effectLst>
              </a:rPr>
              <a:t>Définition</a:t>
            </a:r>
            <a:endParaRPr lang="fr-FR"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539552" y="2060848"/>
            <a:ext cx="8229600" cy="4525963"/>
          </a:xfrm>
        </p:spPr>
        <p:txBody>
          <a:bodyPr>
            <a:normAutofit/>
          </a:bodyPr>
          <a:lstStyle/>
          <a:p>
            <a:pPr marL="0" indent="0" algn="ctr">
              <a:buNone/>
            </a:pPr>
            <a:r>
              <a:rPr lang="fr-FR" sz="3600" b="1" dirty="0">
                <a:solidFill>
                  <a:schemeClr val="bg1"/>
                </a:solidFill>
                <a:effectLst>
                  <a:outerShdw blurRad="38100" dist="38100" dir="2700000" algn="tl">
                    <a:srgbClr val="000000">
                      <a:alpha val="43137"/>
                    </a:srgbClr>
                  </a:outerShdw>
                </a:effectLst>
              </a:rPr>
              <a:t>En 1880, le géographe français Onésime Reclus inventait le terme "francophonie" pour désigner les espaces géographiques où la langue française était parlée. Près d'un siècle plus tard, la francophonie est aussi culturelle, historique et géopolitique.</a:t>
            </a:r>
          </a:p>
        </p:txBody>
      </p:sp>
    </p:spTree>
    <p:extLst>
      <p:ext uri="{BB962C8B-B14F-4D97-AF65-F5344CB8AC3E}">
        <p14:creationId xmlns:p14="http://schemas.microsoft.com/office/powerpoint/2010/main" val="302616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0"/>
            <a:ext cx="74168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91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0"/>
            <a:ext cx="7205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51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064" y="0"/>
            <a:ext cx="7729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33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354162"/>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fr-FR" b="1" dirty="0" smtClean="0">
                <a:effectLst>
                  <a:outerShdw blurRad="38100" dist="38100" dir="2700000" algn="tl">
                    <a:srgbClr val="000000">
                      <a:alpha val="43137"/>
                    </a:srgbClr>
                  </a:outerShdw>
                </a:effectLst>
              </a:rPr>
              <a:t>L’organisation mondiale de la francophonie</a:t>
            </a:r>
            <a:endParaRPr lang="fr-FR"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16262121"/>
              </p:ext>
            </p:extLst>
          </p:nvPr>
        </p:nvGraphicFramePr>
        <p:xfrm>
          <a:off x="467544" y="1844824"/>
          <a:ext cx="8229600" cy="4770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l"/>
                      <a:r>
                        <a:rPr lang="fr-FR" b="1" i="0" cap="all" noProof="0" dirty="0" smtClean="0">
                          <a:solidFill>
                            <a:srgbClr val="FFFFFF"/>
                          </a:solidFill>
                          <a:effectLst/>
                        </a:rPr>
                        <a:t>Objectifs</a:t>
                      </a:r>
                      <a:endParaRPr lang="fr-FR" b="1" i="0" cap="all" noProof="0" dirty="0">
                        <a:solidFill>
                          <a:srgbClr val="FFFFFF"/>
                        </a:solidFill>
                        <a:effectLst/>
                      </a:endParaRPr>
                    </a:p>
                  </a:txBody>
                  <a:tcPr marL="209550" marR="209550" marT="95250" marB="95250" anchor="ctr">
                    <a:solidFill>
                      <a:schemeClr val="accent6">
                        <a:lumMod val="60000"/>
                        <a:lumOff val="40000"/>
                      </a:schemeClr>
                    </a:solidFill>
                  </a:tcPr>
                </a:tc>
                <a:tc>
                  <a:txBody>
                    <a:bodyPr/>
                    <a:lstStyle/>
                    <a:p>
                      <a:pPr algn="l"/>
                      <a:r>
                        <a:rPr lang="es-AR" b="1" i="0" cap="all" dirty="0">
                          <a:solidFill>
                            <a:srgbClr val="FFFFFF"/>
                          </a:solidFill>
                          <a:effectLst/>
                        </a:rPr>
                        <a:t>MISSIONS</a:t>
                      </a:r>
                    </a:p>
                  </a:txBody>
                  <a:tcPr marL="209550" marR="209550" marT="95250" marB="95250" anchor="ctr">
                    <a:solidFill>
                      <a:schemeClr val="accent6">
                        <a:lumMod val="60000"/>
                        <a:lumOff val="40000"/>
                      </a:schemeClr>
                    </a:solidFill>
                  </a:tcPr>
                </a:tc>
              </a:tr>
              <a:tr h="370840">
                <a:tc>
                  <a:txBody>
                    <a:bodyPr/>
                    <a:lstStyle/>
                    <a:p>
                      <a:r>
                        <a:rPr lang="fr-FR" dirty="0">
                          <a:effectLst/>
                        </a:rPr>
                        <a:t>• instauration et développement de la démocratie </a:t>
                      </a:r>
                      <a:br>
                        <a:rPr lang="fr-FR" dirty="0">
                          <a:effectLst/>
                        </a:rPr>
                      </a:br>
                      <a:r>
                        <a:rPr lang="fr-FR" dirty="0">
                          <a:effectLst/>
                        </a:rPr>
                        <a:t>• prévention, gestion et règlement des conflits, et soutien à l’État de droit et aux droits de l’Homme </a:t>
                      </a:r>
                      <a:br>
                        <a:rPr lang="fr-FR" dirty="0">
                          <a:effectLst/>
                        </a:rPr>
                      </a:br>
                      <a:r>
                        <a:rPr lang="fr-FR" dirty="0">
                          <a:effectLst/>
                        </a:rPr>
                        <a:t>• intensification du dialogue des cultures et des civilisations </a:t>
                      </a:r>
                      <a:br>
                        <a:rPr lang="fr-FR" dirty="0">
                          <a:effectLst/>
                        </a:rPr>
                      </a:br>
                      <a:r>
                        <a:rPr lang="fr-FR" dirty="0">
                          <a:effectLst/>
                        </a:rPr>
                        <a:t>• rapprochement des peuples par leur connaissance mutuelle </a:t>
                      </a:r>
                      <a:br>
                        <a:rPr lang="fr-FR" dirty="0">
                          <a:effectLst/>
                        </a:rPr>
                      </a:br>
                      <a:r>
                        <a:rPr lang="fr-FR" dirty="0">
                          <a:effectLst/>
                        </a:rPr>
                        <a:t>• renforcement de leur solidarité par des actions de coopération multilatérale en vue de favoriser l’essor de leurs économies </a:t>
                      </a:r>
                      <a:br>
                        <a:rPr lang="fr-FR" dirty="0">
                          <a:effectLst/>
                        </a:rPr>
                      </a:br>
                      <a:r>
                        <a:rPr lang="fr-FR" dirty="0">
                          <a:effectLst/>
                        </a:rPr>
                        <a:t>• promotion de l’éducation et de la formation.</a:t>
                      </a:r>
                    </a:p>
                  </a:txBody>
                  <a:tcPr marL="209550" marR="209550" marT="95250" marB="95250" anchor="ctr">
                    <a:solidFill>
                      <a:schemeClr val="accent6">
                        <a:lumMod val="20000"/>
                        <a:lumOff val="80000"/>
                      </a:schemeClr>
                    </a:solidFill>
                  </a:tcPr>
                </a:tc>
                <a:tc>
                  <a:txBody>
                    <a:bodyPr/>
                    <a:lstStyle/>
                    <a:p>
                      <a:r>
                        <a:rPr lang="fr-FR" dirty="0">
                          <a:effectLst/>
                        </a:rPr>
                        <a:t>• Promouvoir la langue française et la diversité culturelle et linguistique </a:t>
                      </a:r>
                      <a:br>
                        <a:rPr lang="fr-FR" dirty="0">
                          <a:effectLst/>
                        </a:rPr>
                      </a:br>
                      <a:r>
                        <a:rPr lang="fr-FR" dirty="0">
                          <a:effectLst/>
                        </a:rPr>
                        <a:t>• Promouvoir la paix, la démocratie et les droits de l’Homme</a:t>
                      </a:r>
                      <a:br>
                        <a:rPr lang="fr-FR" dirty="0">
                          <a:effectLst/>
                        </a:rPr>
                      </a:br>
                      <a:r>
                        <a:rPr lang="fr-FR" dirty="0">
                          <a:effectLst/>
                        </a:rPr>
                        <a:t>• Appuyer l’éducation, la formation, l’enseignement supérieur et la recherche </a:t>
                      </a:r>
                      <a:br>
                        <a:rPr lang="fr-FR" dirty="0">
                          <a:effectLst/>
                        </a:rPr>
                      </a:br>
                      <a:r>
                        <a:rPr lang="fr-FR" dirty="0">
                          <a:effectLst/>
                        </a:rPr>
                        <a:t>• Développer la coopération au service du développement durable</a:t>
                      </a:r>
                      <a:br>
                        <a:rPr lang="fr-FR" dirty="0">
                          <a:effectLst/>
                        </a:rPr>
                      </a:br>
                      <a:r>
                        <a:rPr lang="fr-FR" dirty="0">
                          <a:effectLst/>
                        </a:rPr>
                        <a:t/>
                      </a:r>
                      <a:br>
                        <a:rPr lang="fr-FR" dirty="0">
                          <a:effectLst/>
                        </a:rPr>
                      </a:br>
                      <a:r>
                        <a:rPr lang="fr-FR" dirty="0">
                          <a:effectLst/>
                        </a:rPr>
                        <a:t>Une attention particulière est accordée aux jeunes et aux femmes, ainsi qu’à l’accès aux TIC.</a:t>
                      </a:r>
                    </a:p>
                  </a:txBody>
                  <a:tcPr marL="209550" marR="209550" marT="95250" marB="9525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115104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28215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fr-FR" b="1" dirty="0" smtClean="0">
                <a:effectLst>
                  <a:outerShdw blurRad="38100" dist="38100" dir="2700000" algn="tl">
                    <a:srgbClr val="000000">
                      <a:alpha val="43137"/>
                    </a:srgbClr>
                  </a:outerShdw>
                </a:effectLst>
              </a:rPr>
              <a:t>L’expansion du français dans le monde</a:t>
            </a:r>
            <a:endParaRPr lang="fr-FR"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1772816"/>
            <a:ext cx="8229600" cy="4525963"/>
          </a:xfrm>
        </p:spPr>
        <p:txBody>
          <a:bodyPr>
            <a:normAutofit lnSpcReduction="10000"/>
          </a:bodyPr>
          <a:lstStyle/>
          <a:p>
            <a:r>
              <a:rPr lang="fr-FR" sz="3600" b="1" dirty="0" smtClean="0">
                <a:solidFill>
                  <a:schemeClr val="bg1"/>
                </a:solidFill>
                <a:effectLst>
                  <a:outerShdw blurRad="38100" dist="38100" dir="2700000" algn="tl">
                    <a:srgbClr val="000000">
                      <a:alpha val="43137"/>
                    </a:srgbClr>
                  </a:outerShdw>
                </a:effectLst>
              </a:rPr>
              <a:t>Révolution française, idéologie monolingue.</a:t>
            </a:r>
          </a:p>
          <a:p>
            <a:r>
              <a:rPr lang="fr-FR" sz="3600" b="1" dirty="0" smtClean="0">
                <a:solidFill>
                  <a:schemeClr val="bg1"/>
                </a:solidFill>
                <a:effectLst>
                  <a:outerShdw blurRad="38100" dist="38100" dir="2700000" algn="tl">
                    <a:srgbClr val="000000">
                      <a:alpha val="43137"/>
                    </a:srgbClr>
                  </a:outerShdw>
                </a:effectLst>
              </a:rPr>
              <a:t>Expansionnisme colonial.</a:t>
            </a:r>
          </a:p>
          <a:p>
            <a:r>
              <a:rPr lang="fr-FR" sz="3600" b="1" dirty="0" smtClean="0">
                <a:solidFill>
                  <a:schemeClr val="bg1"/>
                </a:solidFill>
                <a:effectLst>
                  <a:outerShdw blurRad="38100" dist="38100" dir="2700000" algn="tl">
                    <a:srgbClr val="000000">
                      <a:alpha val="43137"/>
                    </a:srgbClr>
                  </a:outerShdw>
                </a:effectLst>
              </a:rPr>
              <a:t>Les élites locales ont pris la tête des mouvements de libération. </a:t>
            </a:r>
          </a:p>
          <a:p>
            <a:r>
              <a:rPr lang="fr-FR" sz="3600" b="1" dirty="0" smtClean="0">
                <a:solidFill>
                  <a:schemeClr val="bg1"/>
                </a:solidFill>
                <a:effectLst>
                  <a:outerShdw blurRad="38100" dist="38100" dir="2700000" algn="tl">
                    <a:srgbClr val="000000">
                      <a:alpha val="43137"/>
                    </a:srgbClr>
                  </a:outerShdw>
                </a:effectLst>
              </a:rPr>
              <a:t>Néocolonialisme. Le français est la langue officielle et d’enseignement dans un contexte plurilingue.</a:t>
            </a:r>
            <a:endParaRPr lang="fr-FR"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89493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TotalTime>
  <Words>74</Words>
  <Application>Microsoft Office PowerPoint</Application>
  <PresentationFormat>Presentación en pantalla (4:3)</PresentationFormat>
  <Paragraphs>13</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LA FRANCOPHONIE</vt:lpstr>
      <vt:lpstr>Définition</vt:lpstr>
      <vt:lpstr>Presentación de PowerPoint</vt:lpstr>
      <vt:lpstr>Presentación de PowerPoint</vt:lpstr>
      <vt:lpstr>Presentación de PowerPoint</vt:lpstr>
      <vt:lpstr>L’organisation mondiale de la francophonie</vt:lpstr>
      <vt:lpstr>L’expansion du français dans le monde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FRANCOPHONIE</dc:title>
  <dc:creator>user</dc:creator>
  <cp:lastModifiedBy>user</cp:lastModifiedBy>
  <cp:revision>5</cp:revision>
  <dcterms:created xsi:type="dcterms:W3CDTF">2018-02-22T23:57:05Z</dcterms:created>
  <dcterms:modified xsi:type="dcterms:W3CDTF">2018-02-23T01:04:17Z</dcterms:modified>
</cp:coreProperties>
</file>