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7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14.png" ContentType="image/png"/>
  <Override PartName="/ppt/media/image11.png" ContentType="image/png"/>
  <Override PartName="/ppt/media/image4.png" ContentType="image/png"/>
  <Override PartName="/ppt/media/image12.png" ContentType="image/png"/>
  <Override PartName="/ppt/media/image6.jpeg" ContentType="image/jpeg"/>
  <Override PartName="/ppt/media/image3.jpeg" ContentType="image/jpeg"/>
  <Override PartName="/ppt/media/image1.png" ContentType="image/png"/>
  <Override PartName="/ppt/media/image8.jpeg" ContentType="image/jpeg"/>
  <Override PartName="/ppt/media/image5.png" ContentType="image/png"/>
  <Override PartName="/ppt/media/image2.png" ContentType="image/png"/>
  <Override PartName="/ppt/media/image7.jpeg" ContentType="image/jpeg"/>
  <Override PartName="/ppt/media/image13.jpeg" ContentType="image/jpeg"/>
  <Override PartName="/ppt/media/image10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9E4BA3A-0ECA-4E57-AB67-475D135A232D}" type="slidenum"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Did you do the quiz about presidents? World organizations?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 marL="457200"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*Interpreter vs. translator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 marL="457200"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*Interpreter vs. translator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1E4D4C9B-CB81-476B-B916-AF9179EB8559}" type="slidenum">
              <a:rPr b="0" lang="es-A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campus.fahce.unlp.edu.ar/pluginfile.php/656588/mod_page/content/147/1-5-%20Illiescu-%20Diferencias%20entre%20traducci%C3%B3n%20e%20interpretaci%C3%B3n.pdf" TargetMode="External"/><Relationship Id="rId2" Type="http://schemas.openxmlformats.org/officeDocument/2006/relationships/hyperlink" Target="https://campus.fahce.unlp.edu.ar/pluginfile.php/656588/mod_page/content/147/1-5-%20Illiescu-%20Diferencias%20entre%20traducci%C3%B3n%20e%20interpretaci%C3%B3n.pdf" TargetMode="External"/><Relationship Id="rId3" Type="http://schemas.openxmlformats.org/officeDocument/2006/relationships/hyperlink" Target="https://campus.fahce.unlp.edu.ar/pluginfile.php/656588/mod_page/content/147/1-5-%20Illiescu-%20Diferencias%20entre%20traducci%C3%B3n%20e%20interpretaci%C3%B3n.pdf" TargetMode="External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www.juegos-geograficos.com/juegos-geografia-Capitales-del-Mundo-_pageid102.html" TargetMode="Externa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s://quizlet.com/_8auugr?x=1qqt&amp;i=2169ej" TargetMode="External"/><Relationship Id="rId2" Type="http://schemas.openxmlformats.org/officeDocument/2006/relationships/hyperlink" Target="https://quizlet.com/es/386821860/false-friends-flash-cards/" TargetMode="External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www.allacronyms.com/technology/abbreviations" TargetMode="External"/><Relationship Id="rId2" Type="http://schemas.openxmlformats.org/officeDocument/2006/relationships/hyperlink" Target="https://www.allacronyms.com/computing/abbreviations" TargetMode="External"/><Relationship Id="rId3" Type="http://schemas.openxmlformats.org/officeDocument/2006/relationships/hyperlink" Target="https://www.allacronyms.com/technical/abbreviations" TargetMode="External"/><Relationship Id="rId4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twitter.com/i/status/1595872292973969408" TargetMode="External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Articulación con el teórico 1 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Traducción vs. Interpretación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15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1"/>
              </a:rPr>
              <a:t>Iliescu Gheorghiu, C. (2001). Diferencias: traducción frente a interpretación. En </a:t>
            </a:r>
            <a:r>
              <a:rPr b="0" i="1" lang="es-AR" sz="115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2"/>
              </a:rPr>
              <a:t>Introducción a la interpretación. La modalidad consecutiva </a:t>
            </a:r>
            <a:r>
              <a:rPr b="0" lang="es-AR" sz="115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  <a:hlinkClick r:id="rId3"/>
              </a:rPr>
              <a:t>(pp. 22-27). San Vicente del Raspeig: Universidad de Alicante.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 a bit of research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19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Winema Riddle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9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Malinche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9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Lydia Callis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9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Valentin Berezhkov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9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Thamsanqa Jantjie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First things first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First sight </a:t>
            </a:r>
            <a:r>
              <a:rPr b="0" lang="es-A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s-AR" sz="1050" spc="-1" strike="noStrike">
                <a:solidFill>
                  <a:srgbClr val="bcc0c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</a:t>
            </a:r>
            <a:r>
              <a:rPr b="1" lang="es-AR" sz="1050" spc="-1" strike="noStrike">
                <a:solidFill>
                  <a:srgbClr val="bcc0c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hybrid” why?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AR" sz="1050" spc="-1" strike="noStrike">
                <a:solidFill>
                  <a:srgbClr val="bcc0c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</a:t>
            </a:r>
            <a:r>
              <a:rPr b="1" lang="es-AR" sz="1050" spc="-1" strike="noStrike">
                <a:solidFill>
                  <a:srgbClr val="bcc0c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important” why?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AR" sz="1050" spc="-1" strike="noStrike">
                <a:solidFill>
                  <a:srgbClr val="bcc0c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contexts?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AR" sz="1050" spc="-1" strike="noStrike">
                <a:solidFill>
                  <a:srgbClr val="bcc0c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</a:t>
            </a:r>
            <a:r>
              <a:rPr b="1" lang="es-AR" sz="1050" spc="-1" strike="noStrike">
                <a:solidFill>
                  <a:srgbClr val="bcc0c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Easy” why? “difficult” why?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AR" sz="1050" spc="-1" strike="noStrike">
                <a:solidFill>
                  <a:srgbClr val="bcc0c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How do we practise?  Can we be ready for any text?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Why is this so exhausting, teacher? Because it is! Plus, it shouldn’t show </a:t>
            </a: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(don’t sigh, curse or otherwise show your exhaustion :)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Google Shape;139;p25" descr=""/>
          <p:cNvPicPr/>
          <p:nvPr/>
        </p:nvPicPr>
        <p:blipFill>
          <a:blip r:embed="rId1"/>
          <a:stretch/>
        </p:blipFill>
        <p:spPr>
          <a:xfrm>
            <a:off x="3227760" y="1655640"/>
            <a:ext cx="1904760" cy="240948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Google Shape;146;p26" descr=""/>
          <p:cNvPicPr/>
          <p:nvPr/>
        </p:nvPicPr>
        <p:blipFill>
          <a:blip r:embed="rId1"/>
          <a:stretch/>
        </p:blipFill>
        <p:spPr>
          <a:xfrm>
            <a:off x="0" y="1310760"/>
            <a:ext cx="9143640" cy="25214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wonder… You do all of this at once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36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public speaking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36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reading ahead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36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analysis of the source text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36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parsing and chunking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36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sentence completion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36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paraphrasing skills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36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ability to expand and condense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36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register manipulation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36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producing the target language version quickly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36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domain knowledge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36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AR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understanding of cultural nuances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Google Shape;159;p28" descr=""/>
          <p:cNvPicPr/>
          <p:nvPr/>
        </p:nvPicPr>
        <p:blipFill>
          <a:blip r:embed="rId1"/>
          <a:srcRect l="0" t="19769" r="27840" b="19877"/>
          <a:stretch/>
        </p:blipFill>
        <p:spPr>
          <a:xfrm>
            <a:off x="1360080" y="1020600"/>
            <a:ext cx="6597360" cy="310212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595959"/>
              </a:buClr>
              <a:buFont typeface="Calibri"/>
              <a:buChar char="●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Get ready! Feel ready! Glossaries (contribute to our Glossary!) and keep working on your general </a:t>
            </a:r>
            <a:r>
              <a:rPr b="0" lang="es-AR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"/>
              </a:rPr>
              <a:t>knowledge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(this week capitals of the world!)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Stretch your eye span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Avoid false friends. Ex: firm… firma? always?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Beware of fancy adjectives... Ex: long-term, large-scale, fast-track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oralization of texts and acronyms and abbreviations. Ex: Hay una foto, etc.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Beware of false friends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Let’s avoid false friends!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Play around with these quizlets: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going into </a:t>
            </a:r>
            <a:r>
              <a:rPr b="0" lang="es-AR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English 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 going into </a:t>
            </a:r>
            <a:r>
              <a:rPr b="0" lang="es-AR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Spanish</a:t>
            </a: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!: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Keep your own false friends dictionary so you identify traps  and avoid them.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 should interpreters strive for?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Beware of acronyms!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Empecemos a pensarlos…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Sí o sí los tengo que reconocer. Si “no me sale” en la otra lengua es otro tema pero tengo que tener una vaga idea al menos para poder decidir qué hacer.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Ex: las PASO.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 saber que son elecciones seguramente alcanza!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1"/>
          <p:cNvGraphicFramePr/>
          <p:nvPr/>
        </p:nvGraphicFramePr>
        <p:xfrm>
          <a:off x="925920" y="94320"/>
          <a:ext cx="7665840" cy="2571480"/>
        </p:xfrm>
        <a:graphic>
          <a:graphicData uri="http://schemas.openxmlformats.org/drawingml/2006/table">
            <a:tbl>
              <a:tblPr/>
              <a:tblGrid>
                <a:gridCol w="1016640"/>
                <a:gridCol w="3099960"/>
                <a:gridCol w="1116000"/>
                <a:gridCol w="2433240"/>
              </a:tblGrid>
              <a:tr h="345600"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Spell it out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In Spanish?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¿Qué significa?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EU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European Union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5493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UNHCR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United Nations High commissioner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UN refugee agency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ACNUR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Alto comisionado…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GDP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Gross Domestic Product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GNP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Gross national product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IDB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International Development Bank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IMF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International Monetary Fund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LGBT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Lesbian, Gay, Bisexual, and Transgender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NGO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Non-Governmental Organization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Table 1"/>
          <p:cNvGraphicFramePr/>
          <p:nvPr/>
        </p:nvGraphicFramePr>
        <p:xfrm>
          <a:off x="925920" y="94320"/>
          <a:ext cx="7665840" cy="2571480"/>
        </p:xfrm>
        <a:graphic>
          <a:graphicData uri="http://schemas.openxmlformats.org/drawingml/2006/table">
            <a:tbl>
              <a:tblPr/>
              <a:tblGrid>
                <a:gridCol w="1016640"/>
                <a:gridCol w="3099960"/>
                <a:gridCol w="1116000"/>
                <a:gridCol w="2433240"/>
              </a:tblGrid>
              <a:tr h="345600"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Spell it out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In Spanish?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¿Qué significa?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EU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European Union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UE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Unión Europea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G.I.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Ground infantry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no*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soldado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GDP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Gross Domestic Product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PBI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Producto Bruto Interno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GNP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Gross national product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PNB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Producto Nacional Bruto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5493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IDB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International Development Bank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BID 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Banco Internacional de Desarrollo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IMF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International Monetary Fund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FMI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Fondo Monetario Internacional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LGBTQAI+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Lesbian, Gay, Bisexual, and Transgender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LGBT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Colectivo LGBT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316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MP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Member of Parliament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no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Miembro del parlamento inglés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1"/>
          <p:cNvGraphicFramePr/>
          <p:nvPr/>
        </p:nvGraphicFramePr>
        <p:xfrm>
          <a:off x="500400" y="134280"/>
          <a:ext cx="8142840" cy="3734640"/>
        </p:xfrm>
        <a:graphic>
          <a:graphicData uri="http://schemas.openxmlformats.org/drawingml/2006/table">
            <a:tbl>
              <a:tblPr/>
              <a:tblGrid>
                <a:gridCol w="954360"/>
                <a:gridCol w="1595520"/>
                <a:gridCol w="1499400"/>
                <a:gridCol w="4093560"/>
              </a:tblGrid>
              <a:tr h="345600">
                <a:tc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Spell it out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In Spanish?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222222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¿Qué significa?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51660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NGO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Non governmental organization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ONG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Organización no gubernamental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51660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PIGS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Portugal, Italy, Greece and Spain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calco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Portugal, Italia, Grecia y España,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3804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PM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Prime Minister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no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Primer ministro-Primera ministra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51660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SMEs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Small and medioun enterprises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PyMEs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Pequeñas y medianas empresas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3804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UN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United nations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ONU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Organización de las Naciones Unidas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51660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USA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United States of Amercia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EEUU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Estados Unidos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51660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USSR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United Socialist Soviet Republics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URSS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Unión de Repúblicas Socialistas Soviéticas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516600">
                <a:tc>
                  <a:txBody>
                    <a:bodyPr lIns="72720" rIns="72720" tIns="91080" bIns="91080"/>
                    <a:p>
                      <a:pPr>
                        <a:lnSpc>
                          <a:spcPct val="129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WHO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World Health Organization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OMS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720" rIns="72720" tIns="91080" bIns="9108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Organización Mundial de la Salud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720" marR="727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1" name="Table 3"/>
          <p:cNvGraphicFramePr/>
          <p:nvPr/>
        </p:nvGraphicFramePr>
        <p:xfrm>
          <a:off x="152280" y="152280"/>
          <a:ext cx="7810200" cy="5314680"/>
        </p:xfrm>
        <a:graphic>
          <a:graphicData uri="http://schemas.openxmlformats.org/drawingml/2006/table">
            <a:tbl>
              <a:tblPr/>
              <a:tblGrid>
                <a:gridCol w="742680"/>
                <a:gridCol w="2895480"/>
                <a:gridCol w="4172040"/>
              </a:tblGrid>
              <a:tr h="457200"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Abbr.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Meaning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91080" marR="91080">
                    <a:solidFill>
                      <a:srgbClr val="729fcf"/>
                    </a:solidFill>
                  </a:tcPr>
                </a:tc>
              </a:tr>
              <a:tr h="4856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 u="sng">
                          <a:solidFill>
                            <a:srgbClr val="0097a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  <a:hlinkClick r:id="rId1"/>
                        </a:rPr>
                        <a:t>Technology</a:t>
                      </a: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,</a:t>
                      </a:r>
                      <a:r>
                        <a:rPr b="0" lang="es-AR" sz="1200" spc="-1" strike="noStrike" u="sng">
                          <a:solidFill>
                            <a:srgbClr val="0097a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  <a:hlinkClick r:id="rId2"/>
                        </a:rPr>
                        <a:t>Computing</a:t>
                      </a: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,</a:t>
                      </a:r>
                      <a:r>
                        <a:rPr b="0" lang="es-AR" sz="1200" spc="-1" strike="noStrike" u="sng">
                          <a:solidFill>
                            <a:srgbClr val="0097a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  <a:hlinkClick r:id="rId3"/>
                        </a:rPr>
                        <a:t>Technical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</a:tr>
              <a:tr h="4856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856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856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856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856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856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856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856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8672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4" name="Table 3"/>
          <p:cNvGraphicFramePr/>
          <p:nvPr/>
        </p:nvGraphicFramePr>
        <p:xfrm>
          <a:off x="152280" y="152280"/>
          <a:ext cx="7810200" cy="5314680"/>
        </p:xfrm>
        <a:graphic>
          <a:graphicData uri="http://schemas.openxmlformats.org/drawingml/2006/table">
            <a:tbl>
              <a:tblPr/>
              <a:tblGrid>
                <a:gridCol w="742680"/>
                <a:gridCol w="2895480"/>
                <a:gridCol w="4172040"/>
              </a:tblGrid>
              <a:tr h="456120"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Abbr.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Meaning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91080" marR="91080">
                    <a:solidFill>
                      <a:srgbClr val="729fcf"/>
                    </a:solidFill>
                  </a:tcPr>
                </a:tc>
              </a:tr>
              <a:tr h="4640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Central Processing Unit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640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Internet Protocol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640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Information Technology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640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Internet Service Provider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6692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Application Programming Interface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640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Graphical User Interface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640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Portable Document Format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640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Local Area Network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640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Binary Control Protocol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  <a:tr h="464040">
                <a:tc>
                  <a:tcPr marL="142560" marR="142560">
                    <a:solidFill>
                      <a:srgbClr val="729fcf"/>
                    </a:solidFill>
                  </a:tcPr>
                </a:tc>
                <a:tc>
                  <a:txBody>
                    <a:bodyPr lIns="142560" rIns="142560" tIns="142560" bIns="14256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AR" sz="12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"/>
                          <a:ea typeface="Roboto"/>
                        </a:rPr>
                        <a:t>Pixels Per Inch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42560" marR="142560">
                    <a:solidFill>
                      <a:srgbClr val="729fcf"/>
                    </a:solidFill>
                  </a:tcPr>
                </a:tc>
                <a:tc>
                  <a:tcPr marL="142560" marR="14256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05" name="CustomShape 4"/>
          <p:cNvSpPr/>
          <p:nvPr/>
        </p:nvSpPr>
        <p:spPr>
          <a:xfrm>
            <a:off x="304920" y="304920"/>
            <a:ext cx="2999520" cy="29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s-AR" sz="11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API application programmiong interface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s-AR" sz="11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OPI open prepress interface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s-AR" sz="11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FaasS platform as a service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 are you going to do next?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Practice, practice, practice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Communicative equity is a right too!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Interpreting takes different shapes…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Google Shape;74;p16" descr=""/>
          <p:cNvPicPr/>
          <p:nvPr/>
        </p:nvPicPr>
        <p:blipFill>
          <a:blip r:embed="rId1"/>
          <a:stretch/>
        </p:blipFill>
        <p:spPr>
          <a:xfrm>
            <a:off x="2971800" y="195120"/>
            <a:ext cx="3200040" cy="475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Google Shape;81;p17" descr=""/>
          <p:cNvPicPr/>
          <p:nvPr/>
        </p:nvPicPr>
        <p:blipFill>
          <a:blip r:embed="rId1"/>
          <a:stretch/>
        </p:blipFill>
        <p:spPr>
          <a:xfrm>
            <a:off x="565200" y="1152360"/>
            <a:ext cx="2857320" cy="1599840"/>
          </a:xfrm>
          <a:prstGeom prst="rect">
            <a:avLst/>
          </a:prstGeom>
          <a:ln>
            <a:noFill/>
          </a:ln>
        </p:spPr>
      </p:pic>
      <p:pic>
        <p:nvPicPr>
          <p:cNvPr id="54" name="Google Shape;82;p17" descr=""/>
          <p:cNvPicPr/>
          <p:nvPr/>
        </p:nvPicPr>
        <p:blipFill>
          <a:blip r:embed="rId2"/>
          <a:stretch/>
        </p:blipFill>
        <p:spPr>
          <a:xfrm>
            <a:off x="569880" y="2968560"/>
            <a:ext cx="2847600" cy="1599840"/>
          </a:xfrm>
          <a:prstGeom prst="rect">
            <a:avLst/>
          </a:prstGeom>
          <a:ln>
            <a:noFill/>
          </a:ln>
        </p:spPr>
      </p:pic>
      <p:pic>
        <p:nvPicPr>
          <p:cNvPr id="55" name="Google Shape;83;p17" descr=""/>
          <p:cNvPicPr/>
          <p:nvPr/>
        </p:nvPicPr>
        <p:blipFill>
          <a:blip r:embed=""/>
          <a:stretch/>
        </p:blipFill>
        <p:spPr>
          <a:xfrm>
            <a:off x="3826800" y="1152360"/>
            <a:ext cx="2121480" cy="1599840"/>
          </a:xfrm>
          <a:prstGeom prst="rect">
            <a:avLst/>
          </a:prstGeom>
          <a:ln>
            <a:noFill/>
          </a:ln>
        </p:spPr>
      </p:pic>
      <p:pic>
        <p:nvPicPr>
          <p:cNvPr id="56" name="Google Shape;84;p17" descr=""/>
          <p:cNvPicPr/>
          <p:nvPr/>
        </p:nvPicPr>
        <p:blipFill>
          <a:blip r:embed="rId3"/>
          <a:stretch/>
        </p:blipFill>
        <p:spPr>
          <a:xfrm>
            <a:off x="3931920" y="2968560"/>
            <a:ext cx="2415600" cy="1599840"/>
          </a:xfrm>
          <a:prstGeom prst="rect">
            <a:avLst/>
          </a:prstGeom>
          <a:ln>
            <a:noFill/>
          </a:ln>
        </p:spPr>
      </p:pic>
      <p:pic>
        <p:nvPicPr>
          <p:cNvPr id="57" name="Google Shape;85;p17" descr=""/>
          <p:cNvPicPr/>
          <p:nvPr/>
        </p:nvPicPr>
        <p:blipFill>
          <a:blip r:embed="rId4"/>
          <a:stretch/>
        </p:blipFill>
        <p:spPr>
          <a:xfrm>
            <a:off x="6582960" y="1206360"/>
            <a:ext cx="2010600" cy="1599840"/>
          </a:xfrm>
          <a:prstGeom prst="rect">
            <a:avLst/>
          </a:prstGeom>
          <a:ln>
            <a:noFill/>
          </a:ln>
        </p:spPr>
      </p:pic>
      <p:pic>
        <p:nvPicPr>
          <p:cNvPr id="58" name="Google Shape;86;p17" descr=""/>
          <p:cNvPicPr/>
          <p:nvPr/>
        </p:nvPicPr>
        <p:blipFill>
          <a:blip r:embed="rId5"/>
          <a:stretch/>
        </p:blipFill>
        <p:spPr>
          <a:xfrm>
            <a:off x="6645600" y="2958120"/>
            <a:ext cx="2415600" cy="161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Google Shape;93;p18" descr=""/>
          <p:cNvPicPr/>
          <p:nvPr/>
        </p:nvPicPr>
        <p:blipFill>
          <a:blip r:embed="rId1"/>
          <a:srcRect l="17208" t="33869" r="21929" b="6814"/>
          <a:stretch/>
        </p:blipFill>
        <p:spPr>
          <a:xfrm>
            <a:off x="1573920" y="1908720"/>
            <a:ext cx="5564520" cy="244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Google Shape;100;p19" descr=""/>
          <p:cNvPicPr/>
          <p:nvPr/>
        </p:nvPicPr>
        <p:blipFill>
          <a:blip r:embed="rId1"/>
          <a:srcRect l="2441" t="19713" r="34121" b="0"/>
          <a:stretch/>
        </p:blipFill>
        <p:spPr>
          <a:xfrm>
            <a:off x="223200" y="1326240"/>
            <a:ext cx="5799960" cy="33044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Google Shape;107;p20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3676320" cy="2228400"/>
          </a:xfrm>
          <a:prstGeom prst="rect">
            <a:avLst/>
          </a:prstGeom>
          <a:ln>
            <a:noFill/>
          </a:ln>
        </p:spPr>
      </p:pic>
      <p:sp>
        <p:nvSpPr>
          <p:cNvPr id="68" name="CustomShape 3"/>
          <p:cNvSpPr/>
          <p:nvPr/>
        </p:nvSpPr>
        <p:spPr>
          <a:xfrm>
            <a:off x="1660680" y="2974680"/>
            <a:ext cx="560196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Typical setting? Always sitting down?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AR" sz="2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Watch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es-AR</dc:language>
  <cp:lastModifiedBy/>
  <cp:revision>0</cp:revision>
  <dc:subject/>
  <dc:title/>
</cp:coreProperties>
</file>