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14"/>
  </p:notesMasterIdLst>
  <p:sldIdLst>
    <p:sldId id="256" r:id="rId2"/>
    <p:sldId id="296" r:id="rId3"/>
    <p:sldId id="294" r:id="rId4"/>
    <p:sldId id="295" r:id="rId5"/>
    <p:sldId id="287" r:id="rId6"/>
    <p:sldId id="297" r:id="rId7"/>
    <p:sldId id="284" r:id="rId8"/>
    <p:sldId id="283" r:id="rId9"/>
    <p:sldId id="289" r:id="rId10"/>
    <p:sldId id="288" r:id="rId11"/>
    <p:sldId id="290" r:id="rId12"/>
    <p:sldId id="29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3383" autoAdjust="0"/>
  </p:normalViewPr>
  <p:slideViewPr>
    <p:cSldViewPr>
      <p:cViewPr>
        <p:scale>
          <a:sx n="85" d="100"/>
          <a:sy n="85" d="100"/>
        </p:scale>
        <p:origin x="2400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7A036-2C6D-4D25-8B10-4A7B6E67BF5E}" type="datetimeFigureOut">
              <a:rPr lang="es-ES" smtClean="0"/>
              <a:t>14/2/24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B45F7-D067-4D74-B628-53905B9435E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5978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B45F7-D067-4D74-B628-53905B9435E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5878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B45F7-D067-4D74-B628-53905B9435E0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547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2B45F7-D067-4D74-B628-53905B9435E0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734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Why do we bother to study the speech mechanism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2B45F7-D067-4D74-B628-53905B9435E0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9563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2B45F7-D067-4D74-B628-53905B9435E0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816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9767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29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660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5394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298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778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17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68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24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323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698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831B9A68-5A34-4B5A-B0F3-06C7EB542F27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689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3F52203-6F22-81CD-0C54-8BC2E4222FCF}"/>
              </a:ext>
            </a:extLst>
          </p:cNvPr>
          <p:cNvSpPr txBox="1"/>
          <p:nvPr/>
        </p:nvSpPr>
        <p:spPr>
          <a:xfrm>
            <a:off x="1187624" y="1124744"/>
            <a:ext cx="2770365" cy="20982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9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cap="all" spc="150" dirty="0">
                <a:solidFill>
                  <a:schemeClr val="tx2"/>
                </a:solidFill>
                <a:effectLst/>
                <a:latin typeface="Impact" panose="020B0806030902050204" pitchFamily="34" charset="0"/>
                <a:ea typeface="+mj-ea"/>
                <a:cs typeface="+mj-cs"/>
              </a:rPr>
              <a:t>Summer Course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BE993-B86E-0FAE-5387-C9CAFAE5D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640" y="3435515"/>
            <a:ext cx="2952328" cy="1086237"/>
          </a:xfrm>
        </p:spPr>
        <p:txBody>
          <a:bodyPr vert="horz" lIns="91440" tIns="45720" rIns="91440" bIns="45720" rtlCol="0">
            <a:noAutofit/>
          </a:bodyPr>
          <a:lstStyle/>
          <a:p>
            <a:pPr marR="164465" defTabSz="914400">
              <a:spcAft>
                <a:spcPts val="600"/>
              </a:spcAft>
            </a:pPr>
            <a:r>
              <a:rPr lang="en-US" sz="2400" dirty="0">
                <a:effectLst/>
                <a:latin typeface="Impact" panose="020B0806030902050204" pitchFamily="34" charset="0"/>
              </a:rPr>
              <a:t>Phonetics &amp; English Phonology 1</a:t>
            </a:r>
          </a:p>
        </p:txBody>
      </p:sp>
      <p:pic>
        <p:nvPicPr>
          <p:cNvPr id="11" name="Picture 10" descr="A red symbol with palm trees and a beach&#10;&#10;Description automatically generated">
            <a:extLst>
              <a:ext uri="{FF2B5EF4-FFF2-40B4-BE49-F238E27FC236}">
                <a16:creationId xmlns:a16="http://schemas.microsoft.com/office/drawing/2014/main" id="{4BC61730-0381-E406-0584-66024324594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7" r="27291" b="1"/>
          <a:stretch/>
        </p:blipFill>
        <p:spPr>
          <a:xfrm>
            <a:off x="4572000" y="10"/>
            <a:ext cx="4569617" cy="685799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CEDE79F-727F-C1C2-3278-2683512295EE}"/>
              </a:ext>
            </a:extLst>
          </p:cNvPr>
          <p:cNvSpPr txBox="1"/>
          <p:nvPr/>
        </p:nvSpPr>
        <p:spPr>
          <a:xfrm>
            <a:off x="1547664" y="4941168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Impact" panose="020B0806030902050204" pitchFamily="34" charset="0"/>
              </a:rPr>
              <a:t>Encounter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2400" dirty="0" err="1"/>
              <a:t>phoneme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 err="1"/>
              <a:t>allophone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 err="1"/>
              <a:t>syllable</a:t>
            </a:r>
            <a:r>
              <a:rPr lang="es-AR" sz="2400" dirty="0"/>
              <a:t> </a:t>
            </a:r>
            <a:r>
              <a:rPr lang="es-AR" sz="2400" dirty="0" err="1"/>
              <a:t>nucleous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/>
              <a:t>coda </a:t>
            </a:r>
          </a:p>
          <a:p>
            <a:pPr marL="0" indent="0" algn="ctr">
              <a:buNone/>
            </a:pPr>
            <a:r>
              <a:rPr lang="es-AR" sz="2400" dirty="0" err="1"/>
              <a:t>syllable</a:t>
            </a:r>
            <a:r>
              <a:rPr lang="es-AR" sz="2400" dirty="0"/>
              <a:t> </a:t>
            </a:r>
            <a:r>
              <a:rPr lang="es-AR" sz="2400" dirty="0" err="1"/>
              <a:t>onset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/>
              <a:t>stress </a:t>
            </a:r>
          </a:p>
          <a:p>
            <a:pPr marL="0" indent="0" algn="ctr">
              <a:buNone/>
            </a:pPr>
            <a:r>
              <a:rPr lang="es-AR" sz="2400" dirty="0" err="1"/>
              <a:t>minimal</a:t>
            </a:r>
            <a:r>
              <a:rPr lang="es-AR" sz="2400" dirty="0"/>
              <a:t> </a:t>
            </a:r>
            <a:r>
              <a:rPr lang="es-AR" sz="2400" dirty="0" err="1"/>
              <a:t>pair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 err="1"/>
              <a:t>complementary</a:t>
            </a:r>
            <a:r>
              <a:rPr lang="es-AR" sz="2400" dirty="0"/>
              <a:t> </a:t>
            </a:r>
            <a:r>
              <a:rPr lang="es-AR" sz="2400" dirty="0" err="1"/>
              <a:t>distrubution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 err="1"/>
              <a:t>rhythm</a:t>
            </a:r>
            <a:endParaRPr lang="es-AR" sz="2400" dirty="0"/>
          </a:p>
          <a:p>
            <a:pPr marL="0" indent="0" algn="ctr">
              <a:buNone/>
            </a:pPr>
            <a:r>
              <a:rPr lang="es-AR" sz="2400" dirty="0" err="1"/>
              <a:t>connected</a:t>
            </a:r>
            <a:r>
              <a:rPr lang="es-AR" sz="2400" dirty="0"/>
              <a:t> </a:t>
            </a:r>
            <a:r>
              <a:rPr lang="es-AR" sz="2400" dirty="0" err="1"/>
              <a:t>speech</a:t>
            </a:r>
            <a:r>
              <a:rPr lang="es-AR" sz="2400" dirty="0"/>
              <a:t> </a:t>
            </a:r>
            <a:r>
              <a:rPr lang="es-AR" sz="2400" dirty="0" err="1"/>
              <a:t>forms</a:t>
            </a:r>
            <a:endParaRPr lang="es-AR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2EBF34-F3E4-D409-AC54-E43E8774B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528" y="2060848"/>
            <a:ext cx="3528392" cy="4464496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AR" sz="2400" dirty="0" err="1"/>
              <a:t>How</a:t>
            </a:r>
            <a:r>
              <a:rPr lang="es-AR" sz="2400" dirty="0"/>
              <a:t> do </a:t>
            </a:r>
            <a:r>
              <a:rPr lang="es-AR" sz="2400" dirty="0" err="1"/>
              <a:t>languages</a:t>
            </a:r>
            <a:r>
              <a:rPr lang="es-AR" sz="2400" dirty="0"/>
              <a:t> </a:t>
            </a:r>
            <a:r>
              <a:rPr lang="es-AR" sz="2400" dirty="0" err="1"/>
              <a:t>organize</a:t>
            </a:r>
            <a:r>
              <a:rPr lang="es-AR" sz="2400" dirty="0"/>
              <a:t> </a:t>
            </a:r>
            <a:r>
              <a:rPr lang="es-AR" sz="2400" dirty="0" err="1"/>
              <a:t>sounds</a:t>
            </a:r>
            <a:r>
              <a:rPr lang="es-AR" sz="2400" dirty="0"/>
              <a:t> </a:t>
            </a:r>
            <a:r>
              <a:rPr lang="es-AR" sz="2400" dirty="0" err="1"/>
              <a:t>to</a:t>
            </a:r>
            <a:r>
              <a:rPr lang="es-AR" sz="2400" dirty="0"/>
              <a:t> </a:t>
            </a:r>
            <a:r>
              <a:rPr lang="es-AR" sz="2400" dirty="0" err="1"/>
              <a:t>distinguish</a:t>
            </a:r>
            <a:r>
              <a:rPr lang="es-AR" sz="2400" dirty="0"/>
              <a:t> </a:t>
            </a:r>
            <a:r>
              <a:rPr lang="es-AR" sz="2400" dirty="0" err="1"/>
              <a:t>different</a:t>
            </a:r>
            <a:r>
              <a:rPr lang="es-AR" sz="2400" dirty="0"/>
              <a:t> </a:t>
            </a:r>
            <a:r>
              <a:rPr lang="es-AR" sz="2400" dirty="0" err="1"/>
              <a:t>words</a:t>
            </a:r>
            <a:r>
              <a:rPr lang="es-AR" sz="2400" dirty="0"/>
              <a:t>?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AR" sz="2400" dirty="0" err="1"/>
              <a:t>How</a:t>
            </a:r>
            <a:r>
              <a:rPr lang="es-AR" sz="2400" dirty="0"/>
              <a:t> do </a:t>
            </a:r>
            <a:r>
              <a:rPr lang="es-AR" sz="2400" dirty="0" err="1"/>
              <a:t>languages</a:t>
            </a:r>
            <a:r>
              <a:rPr lang="es-AR" sz="2400" dirty="0"/>
              <a:t> </a:t>
            </a:r>
            <a:r>
              <a:rPr lang="es-AR" sz="2400" dirty="0" err="1"/>
              <a:t>restict</a:t>
            </a:r>
            <a:r>
              <a:rPr lang="es-AR" sz="2400" dirty="0"/>
              <a:t>, </a:t>
            </a:r>
            <a:r>
              <a:rPr lang="es-AR" sz="2400" dirty="0" err="1"/>
              <a:t>or</a:t>
            </a:r>
            <a:r>
              <a:rPr lang="es-AR" sz="2400" dirty="0"/>
              <a:t> </a:t>
            </a:r>
            <a:r>
              <a:rPr lang="es-AR" sz="2400" dirty="0" err="1"/>
              <a:t>constrain</a:t>
            </a:r>
            <a:r>
              <a:rPr lang="es-AR" sz="2400" dirty="0"/>
              <a:t>, </a:t>
            </a:r>
            <a:r>
              <a:rPr lang="es-AR" sz="2400" dirty="0" err="1"/>
              <a:t>sequences</a:t>
            </a:r>
            <a:r>
              <a:rPr lang="es-AR" sz="2400" dirty="0"/>
              <a:t> </a:t>
            </a:r>
            <a:r>
              <a:rPr lang="es-AR" sz="2400" dirty="0" err="1"/>
              <a:t>of</a:t>
            </a:r>
            <a:r>
              <a:rPr lang="es-AR" sz="2400" dirty="0"/>
              <a:t> </a:t>
            </a:r>
            <a:r>
              <a:rPr lang="es-AR" sz="2400" dirty="0" err="1"/>
              <a:t>sounds</a:t>
            </a:r>
            <a:r>
              <a:rPr lang="es-AR" sz="2400" dirty="0"/>
              <a:t>?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AR" sz="2400" dirty="0" err="1"/>
              <a:t>How</a:t>
            </a:r>
            <a:r>
              <a:rPr lang="es-AR" sz="2400" dirty="0"/>
              <a:t> are </a:t>
            </a:r>
            <a:r>
              <a:rPr lang="es-AR" sz="2400" dirty="0" err="1"/>
              <a:t>sounds</a:t>
            </a:r>
            <a:r>
              <a:rPr lang="es-AR" sz="2400" dirty="0"/>
              <a:t> </a:t>
            </a:r>
            <a:r>
              <a:rPr lang="es-AR" sz="2400" dirty="0" err="1"/>
              <a:t>organized</a:t>
            </a:r>
            <a:r>
              <a:rPr lang="es-AR" sz="2400" dirty="0"/>
              <a:t> </a:t>
            </a:r>
            <a:r>
              <a:rPr lang="es-AR" sz="2400" dirty="0" err="1"/>
              <a:t>into</a:t>
            </a:r>
            <a:r>
              <a:rPr lang="es-AR" sz="2400" dirty="0"/>
              <a:t> </a:t>
            </a:r>
            <a:r>
              <a:rPr lang="es-AR" sz="2400" dirty="0" err="1"/>
              <a:t>larger</a:t>
            </a:r>
            <a:r>
              <a:rPr lang="es-AR" sz="2400" dirty="0"/>
              <a:t> </a:t>
            </a:r>
            <a:r>
              <a:rPr lang="es-AR" sz="2400" dirty="0" err="1"/>
              <a:t>constituents</a:t>
            </a:r>
            <a:r>
              <a:rPr lang="es-AR" sz="2400" dirty="0"/>
              <a:t> (</a:t>
            </a:r>
            <a:r>
              <a:rPr lang="es-AR" sz="2400" dirty="0" err="1"/>
              <a:t>syllables</a:t>
            </a:r>
            <a:r>
              <a:rPr lang="es-AR" sz="2400" dirty="0"/>
              <a:t>, </a:t>
            </a:r>
            <a:r>
              <a:rPr lang="es-AR" sz="2400" dirty="0" err="1"/>
              <a:t>words</a:t>
            </a:r>
            <a:r>
              <a:rPr lang="es-AR" sz="2400" dirty="0"/>
              <a:t>, </a:t>
            </a:r>
            <a:r>
              <a:rPr lang="es-AR" sz="2400" dirty="0" err="1"/>
              <a:t>phrases</a:t>
            </a:r>
            <a:r>
              <a:rPr lang="es-AR" sz="2400" dirty="0"/>
              <a:t>)?</a:t>
            </a:r>
            <a:endParaRPr lang="es-ES" sz="2400" dirty="0"/>
          </a:p>
        </p:txBody>
      </p:sp>
      <p:pic>
        <p:nvPicPr>
          <p:cNvPr id="3" name="Picture 2" descr="A group of people with colorful speech bubbles&#10;&#10;Description automatically generated">
            <a:extLst>
              <a:ext uri="{FF2B5EF4-FFF2-40B4-BE49-F238E27FC236}">
                <a16:creationId xmlns:a16="http://schemas.microsoft.com/office/drawing/2014/main" id="{91A1F574-B5A6-3432-98E5-E275E04342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48680"/>
            <a:ext cx="15875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84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Phonemes</a:t>
            </a:r>
            <a:r>
              <a:rPr lang="es-ES" dirty="0"/>
              <a:t> and </a:t>
            </a:r>
            <a:r>
              <a:rPr lang="es-ES" dirty="0" err="1"/>
              <a:t>allophones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When two sounds in a language form </a:t>
            </a:r>
            <a:r>
              <a:rPr lang="en-US" sz="2800" b="1" dirty="0"/>
              <a:t>minimal pairs </a:t>
            </a:r>
            <a:r>
              <a:rPr lang="en-US" sz="2800" dirty="0"/>
              <a:t>(that is, if their distribution is unpredictable and contrastive), those two sounds represent different </a:t>
            </a:r>
            <a:r>
              <a:rPr lang="en-US" sz="2800" b="1" dirty="0"/>
              <a:t>phonemes</a:t>
            </a:r>
            <a:r>
              <a:rPr lang="en-US" sz="2800" dirty="0"/>
              <a:t>. </a:t>
            </a:r>
          </a:p>
          <a:p>
            <a:r>
              <a:rPr lang="en-US" sz="2800" dirty="0"/>
              <a:t>When two sounds in a language are in </a:t>
            </a:r>
            <a:r>
              <a:rPr lang="en-US" sz="2800" b="1" dirty="0"/>
              <a:t>complementary distribution </a:t>
            </a:r>
            <a:r>
              <a:rPr lang="en-US" sz="2800" dirty="0"/>
              <a:t>(that is, their distribution is predictable and </a:t>
            </a:r>
            <a:r>
              <a:rPr lang="en-US" sz="2800" dirty="0" err="1"/>
              <a:t>noncontrastive</a:t>
            </a:r>
            <a:r>
              <a:rPr lang="en-US" sz="2800" dirty="0"/>
              <a:t>), the two sounds are </a:t>
            </a:r>
            <a:r>
              <a:rPr lang="en-US" sz="2800" b="1" dirty="0"/>
              <a:t>allophones</a:t>
            </a:r>
            <a:r>
              <a:rPr lang="en-US" sz="2800" dirty="0"/>
              <a:t> of the same phoneme. </a:t>
            </a:r>
          </a:p>
          <a:p>
            <a:pPr marL="0" indent="0"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224374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643" y="744469"/>
            <a:ext cx="8005589" cy="5349671"/>
            <a:chOff x="752858" y="744469"/>
            <a:chExt cx="10674117" cy="534967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Subtitle 4">
            <a:extLst>
              <a:ext uri="{FF2B5EF4-FFF2-40B4-BE49-F238E27FC236}">
                <a16:creationId xmlns:a16="http://schemas.microsoft.com/office/drawing/2014/main" id="{E27FA438-02DD-2D70-C2E1-42380E479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001" y="4804850"/>
            <a:ext cx="4467936" cy="1086237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latin typeface="Impact" panose="020B0806030902050204" pitchFamily="34" charset="0"/>
              </a:rPr>
              <a:t>Thank you</a:t>
            </a:r>
            <a:endParaRPr lang="en-US" sz="4000" dirty="0">
              <a:solidFill>
                <a:schemeClr val="tx2"/>
              </a:solidFill>
              <a:latin typeface="Impact" panose="020B0806030902050204" pitchFamily="34" charset="0"/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16F6E56A-7F7E-C460-1AA9-78E65E44F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9" y="1476685"/>
            <a:ext cx="4905754" cy="325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46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81885ED-AF4E-6E99-D9BF-2E8509053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634673-B181-EC57-5023-E8FAA1041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sz="2400" dirty="0"/>
              <a:t>Can </a:t>
            </a:r>
            <a:r>
              <a:rPr lang="es-ES" sz="2400" dirty="0" err="1"/>
              <a:t>communication</a:t>
            </a:r>
            <a:r>
              <a:rPr lang="es-ES" sz="2400" dirty="0"/>
              <a:t> </a:t>
            </a:r>
            <a:r>
              <a:rPr lang="es-ES" sz="2400" dirty="0" err="1"/>
              <a:t>take</a:t>
            </a:r>
            <a:r>
              <a:rPr lang="es-ES" sz="2400" dirty="0"/>
              <a:t> place </a:t>
            </a:r>
            <a:r>
              <a:rPr lang="es-ES" sz="2400" dirty="0" err="1"/>
              <a:t>without</a:t>
            </a:r>
            <a:r>
              <a:rPr lang="es-ES" sz="2400" dirty="0"/>
              <a:t> </a:t>
            </a:r>
            <a:r>
              <a:rPr lang="es-ES" sz="2400" dirty="0" err="1"/>
              <a:t>sound</a:t>
            </a:r>
            <a:r>
              <a:rPr lang="es-ES" sz="2400" dirty="0"/>
              <a:t>?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ES" sz="2400" dirty="0"/>
              <a:t>Can </a:t>
            </a:r>
            <a:r>
              <a:rPr lang="es-ES" sz="2400" dirty="0" err="1"/>
              <a:t>there</a:t>
            </a:r>
            <a:r>
              <a:rPr lang="es-ES" sz="2400" dirty="0"/>
              <a:t> be </a:t>
            </a:r>
            <a:r>
              <a:rPr lang="es-ES" sz="2400" dirty="0" err="1"/>
              <a:t>language</a:t>
            </a:r>
            <a:r>
              <a:rPr lang="es-ES" sz="2400" dirty="0"/>
              <a:t> </a:t>
            </a:r>
            <a:r>
              <a:rPr lang="es-ES" sz="2400" dirty="0" err="1"/>
              <a:t>without</a:t>
            </a:r>
            <a:r>
              <a:rPr lang="es-ES" sz="2400" dirty="0"/>
              <a:t> </a:t>
            </a:r>
            <a:r>
              <a:rPr lang="es-ES" sz="2400" dirty="0" err="1"/>
              <a:t>sound</a:t>
            </a:r>
            <a:r>
              <a:rPr lang="es-ES" sz="2400" dirty="0"/>
              <a:t>?</a:t>
            </a:r>
          </a:p>
          <a:p>
            <a:endParaRPr lang="es-ES" sz="2400" dirty="0"/>
          </a:p>
          <a:p>
            <a:pPr marL="0" indent="0" algn="ctr">
              <a:buNone/>
            </a:pPr>
            <a:r>
              <a:rPr lang="en-US" sz="2400" dirty="0"/>
              <a:t>getting our message across involves encoding it in sounds</a:t>
            </a:r>
            <a:endParaRPr lang="es-ES" sz="2400" dirty="0"/>
          </a:p>
        </p:txBody>
      </p:sp>
      <p:pic>
        <p:nvPicPr>
          <p:cNvPr id="8" name="Picture 7" descr="A group of people with colorful speech bubbles&#10;&#10;Description automatically generated">
            <a:extLst>
              <a:ext uri="{FF2B5EF4-FFF2-40B4-BE49-F238E27FC236}">
                <a16:creationId xmlns:a16="http://schemas.microsoft.com/office/drawing/2014/main" id="{E8C4870E-7D1A-8686-7BC7-3CCF2BD899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8334" r="6061" b="8332"/>
          <a:stretch/>
        </p:blipFill>
        <p:spPr>
          <a:xfrm>
            <a:off x="6625362" y="840501"/>
            <a:ext cx="1497360" cy="1176497"/>
          </a:xfrm>
          <a:prstGeom prst="rect">
            <a:avLst/>
          </a:prstGeom>
          <a:solidFill>
            <a:srgbClr val="FFC000">
              <a:alpha val="0"/>
            </a:srgbClr>
          </a:solidFill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7894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with colorful speech bubbles&#10;&#10;Description automatically generated">
            <a:extLst>
              <a:ext uri="{FF2B5EF4-FFF2-40B4-BE49-F238E27FC236}">
                <a16:creationId xmlns:a16="http://schemas.microsoft.com/office/drawing/2014/main" id="{D277BF5A-7F38-9851-67BD-A303833134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8334" r="6061" b="8332"/>
          <a:stretch/>
        </p:blipFill>
        <p:spPr>
          <a:xfrm>
            <a:off x="683568" y="1916832"/>
            <a:ext cx="2578393" cy="2027927"/>
          </a:xfrm>
          <a:prstGeom prst="rect">
            <a:avLst/>
          </a:prstGeom>
          <a:solidFill>
            <a:srgbClr val="FFC000">
              <a:alpha val="0"/>
            </a:srgbClr>
          </a:solidFill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pPr>
              <a:buClr>
                <a:srgbClr val="00B050"/>
              </a:buClr>
            </a:pPr>
            <a:r>
              <a:rPr lang="es-ES" sz="2400" dirty="0" err="1"/>
              <a:t>Phonetics</a:t>
            </a:r>
            <a:endParaRPr lang="es-ES" sz="2400" dirty="0"/>
          </a:p>
          <a:p>
            <a:pPr>
              <a:buClr>
                <a:srgbClr val="00B050"/>
              </a:buClr>
            </a:pPr>
            <a:r>
              <a:rPr lang="es-ES" sz="2400" dirty="0" err="1"/>
              <a:t>Phonology</a:t>
            </a:r>
            <a:endParaRPr lang="es-ES" sz="2400" dirty="0"/>
          </a:p>
          <a:p>
            <a:pPr>
              <a:buClr>
                <a:srgbClr val="00B050"/>
              </a:buClr>
            </a:pPr>
            <a:r>
              <a:rPr lang="en-US" sz="2400" dirty="0"/>
              <a:t>Study of the selection and patterns of sounds in a single language</a:t>
            </a:r>
          </a:p>
          <a:p>
            <a:pPr>
              <a:buClr>
                <a:srgbClr val="00B050"/>
              </a:buClr>
            </a:pPr>
            <a:r>
              <a:rPr lang="en-US" sz="2400" dirty="0"/>
              <a:t>Study of sound in human language</a:t>
            </a:r>
          </a:p>
          <a:p>
            <a:pPr>
              <a:buClr>
                <a:srgbClr val="00B050"/>
              </a:buClr>
            </a:pPr>
            <a:r>
              <a:rPr lang="en-US" sz="2400" dirty="0"/>
              <a:t>Stages in the transmission of speech signal from a speaker to a listener</a:t>
            </a:r>
          </a:p>
          <a:p>
            <a:pPr>
              <a:buClr>
                <a:srgbClr val="00B050"/>
              </a:buClr>
            </a:pPr>
            <a:r>
              <a:rPr lang="en-US" sz="2400" dirty="0"/>
              <a:t>How languages pick and pattern sounds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8494858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28700" y="548680"/>
            <a:ext cx="7647756" cy="5904656"/>
          </a:xfrm>
        </p:spPr>
        <p:txBody>
          <a:bodyPr anchor="ctr">
            <a:normAutofit fontScale="85000" lnSpcReduction="20000"/>
          </a:bodyPr>
          <a:lstStyle/>
          <a:p>
            <a:pPr>
              <a:buClr>
                <a:srgbClr val="00B050"/>
              </a:buClr>
            </a:pPr>
            <a:r>
              <a:rPr lang="es-ES" sz="2800" b="1" dirty="0" err="1"/>
              <a:t>Phonetics</a:t>
            </a:r>
            <a:endParaRPr lang="es-ES" sz="2800" b="1" dirty="0"/>
          </a:p>
          <a:p>
            <a:pPr marL="0" indent="0">
              <a:buClr>
                <a:srgbClr val="00B050"/>
              </a:buClr>
              <a:buNone/>
            </a:pPr>
            <a:r>
              <a:rPr lang="en-US" sz="2800" dirty="0"/>
              <a:t>Study of sound in human language</a:t>
            </a:r>
          </a:p>
          <a:p>
            <a:pPr marL="0" indent="0">
              <a:buClr>
                <a:srgbClr val="00B050"/>
              </a:buClr>
              <a:buNone/>
            </a:pPr>
            <a:r>
              <a:rPr lang="en-US" sz="2800" dirty="0"/>
              <a:t>Stages in the transmission of speech signal from a speaker to a listener</a:t>
            </a:r>
          </a:p>
          <a:p>
            <a:pPr lvl="2">
              <a:buClr>
                <a:srgbClr val="00B050"/>
              </a:buClr>
              <a:buFont typeface="Arial" pitchFamily="34" charset="0"/>
              <a:buChar char="•"/>
            </a:pPr>
            <a:r>
              <a:rPr lang="en-US" sz="2800" b="1" dirty="0"/>
              <a:t>Articulatory phonetics</a:t>
            </a:r>
            <a:r>
              <a:rPr lang="en-US" sz="2800" dirty="0"/>
              <a:t>: movement of speech organs</a:t>
            </a:r>
          </a:p>
          <a:p>
            <a:pPr lvl="2">
              <a:buClr>
                <a:srgbClr val="00B050"/>
              </a:buClr>
              <a:buFont typeface="Arial" pitchFamily="34" charset="0"/>
              <a:buChar char="•"/>
            </a:pPr>
            <a:r>
              <a:rPr lang="en-US" sz="2800" b="1" dirty="0" err="1"/>
              <a:t>Acustic</a:t>
            </a:r>
            <a:r>
              <a:rPr lang="en-US" sz="2800" b="1" dirty="0"/>
              <a:t> phonetics</a:t>
            </a:r>
            <a:r>
              <a:rPr lang="en-US" sz="2800" dirty="0"/>
              <a:t>: the physical nature of speech signal</a:t>
            </a:r>
          </a:p>
          <a:p>
            <a:pPr lvl="2">
              <a:buClr>
                <a:srgbClr val="00B050"/>
              </a:buClr>
              <a:buFont typeface="Arial" pitchFamily="34" charset="0"/>
              <a:buChar char="•"/>
            </a:pPr>
            <a:r>
              <a:rPr lang="en-US" sz="2800" b="1" dirty="0"/>
              <a:t>Auditory phonetics</a:t>
            </a:r>
            <a:r>
              <a:rPr lang="en-US" sz="2800" dirty="0"/>
              <a:t>: how the ear receives the speech signal</a:t>
            </a:r>
          </a:p>
          <a:p>
            <a:pPr marL="0" indent="0">
              <a:buClr>
                <a:srgbClr val="00B050"/>
              </a:buClr>
              <a:buNone/>
            </a:pPr>
            <a:endParaRPr lang="en-US" sz="2800" dirty="0"/>
          </a:p>
          <a:p>
            <a:pPr>
              <a:buClr>
                <a:srgbClr val="00B050"/>
              </a:buClr>
            </a:pPr>
            <a:r>
              <a:rPr lang="es-ES" sz="2800" b="1" dirty="0" err="1"/>
              <a:t>Phonology</a:t>
            </a:r>
            <a:endParaRPr lang="es-ES" sz="2800" b="1" dirty="0"/>
          </a:p>
          <a:p>
            <a:pPr marL="0" indent="0">
              <a:buClr>
                <a:srgbClr val="00B050"/>
              </a:buClr>
              <a:buNone/>
            </a:pPr>
            <a:r>
              <a:rPr lang="en-US" sz="2800" dirty="0"/>
              <a:t>Study of the selection and patterns of sounds in a single language</a:t>
            </a:r>
          </a:p>
          <a:p>
            <a:pPr marL="0" indent="0">
              <a:buClr>
                <a:srgbClr val="00B050"/>
              </a:buClr>
              <a:buNone/>
            </a:pPr>
            <a:r>
              <a:rPr lang="en-US" sz="2800" dirty="0"/>
              <a:t>How languages pick and pattern sounds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469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sounds</a:t>
            </a:r>
            <a:r>
              <a:rPr lang="es-AR" dirty="0"/>
              <a:t> of </a:t>
            </a:r>
            <a:r>
              <a:rPr lang="es-AR" dirty="0" err="1"/>
              <a:t>language</a:t>
            </a:r>
            <a:endParaRPr lang="es-E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09609" y="2081190"/>
            <a:ext cx="7575748" cy="4516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study</a:t>
            </a:r>
            <a:r>
              <a:rPr lang="es-ES" sz="2400" dirty="0"/>
              <a:t> of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sounds</a:t>
            </a:r>
            <a:r>
              <a:rPr lang="es-ES" sz="2400" dirty="0"/>
              <a:t> of </a:t>
            </a:r>
            <a:r>
              <a:rPr lang="es-ES" sz="2400" dirty="0" err="1"/>
              <a:t>speech</a:t>
            </a:r>
            <a:r>
              <a:rPr lang="es-ES" sz="2400" dirty="0"/>
              <a:t> can be </a:t>
            </a:r>
            <a:r>
              <a:rPr lang="es-ES" sz="2400" dirty="0" err="1"/>
              <a:t>divided</a:t>
            </a:r>
            <a:r>
              <a:rPr lang="es-ES" sz="2400" dirty="0"/>
              <a:t> </a:t>
            </a:r>
            <a:r>
              <a:rPr lang="es-ES" sz="2400" dirty="0" err="1"/>
              <a:t>into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disciplines of </a:t>
            </a:r>
            <a:r>
              <a:rPr lang="es-ES" sz="2400" b="1" dirty="0" err="1"/>
              <a:t>phonetics</a:t>
            </a:r>
            <a:r>
              <a:rPr lang="es-ES" sz="2400" dirty="0"/>
              <a:t> and </a:t>
            </a:r>
            <a:r>
              <a:rPr lang="es-ES" sz="2400" b="1" dirty="0" err="1"/>
              <a:t>phonology</a:t>
            </a:r>
            <a:r>
              <a:rPr lang="es-ES" sz="2400" dirty="0"/>
              <a:t>.</a:t>
            </a:r>
            <a:endParaRPr lang="es-ES" sz="2400" b="1" dirty="0"/>
          </a:p>
          <a:p>
            <a:pPr marL="0" indent="0">
              <a:buNone/>
            </a:pPr>
            <a:r>
              <a:rPr lang="es-ES" sz="2400" b="1" dirty="0" err="1"/>
              <a:t>Phonetics</a:t>
            </a:r>
            <a:r>
              <a:rPr lang="es-ES" sz="2400" dirty="0"/>
              <a:t> </a:t>
            </a:r>
            <a:r>
              <a:rPr lang="es-ES" sz="2400" dirty="0" err="1"/>
              <a:t>studies</a:t>
            </a:r>
            <a:r>
              <a:rPr lang="es-ES" sz="2400" dirty="0"/>
              <a:t> </a:t>
            </a:r>
            <a:r>
              <a:rPr lang="es-ES" sz="2400" dirty="0" err="1"/>
              <a:t>speech</a:t>
            </a:r>
            <a:r>
              <a:rPr lang="es-ES" sz="2400" dirty="0"/>
              <a:t> </a:t>
            </a:r>
            <a:r>
              <a:rPr lang="es-ES" sz="2400" dirty="0" err="1"/>
              <a:t>sounds</a:t>
            </a:r>
            <a:r>
              <a:rPr lang="es-ES" sz="2400" dirty="0"/>
              <a:t> as </a:t>
            </a:r>
            <a:r>
              <a:rPr lang="es-ES" sz="2400" b="1" dirty="0" err="1"/>
              <a:t>physical</a:t>
            </a:r>
            <a:r>
              <a:rPr lang="es-ES" sz="2400" b="1" dirty="0"/>
              <a:t> </a:t>
            </a:r>
            <a:r>
              <a:rPr lang="es-ES" sz="2400" b="1" dirty="0" err="1"/>
              <a:t>objects</a:t>
            </a:r>
            <a:r>
              <a:rPr lang="es-ES" sz="2400" dirty="0"/>
              <a:t>. </a:t>
            </a:r>
            <a:r>
              <a:rPr lang="es-ES" sz="2400" dirty="0" err="1"/>
              <a:t>Phoneticians</a:t>
            </a:r>
            <a:r>
              <a:rPr lang="es-ES" sz="2400" dirty="0"/>
              <a:t> </a:t>
            </a:r>
            <a:r>
              <a:rPr lang="es-ES" sz="2400" dirty="0" err="1"/>
              <a:t>ask</a:t>
            </a:r>
            <a:r>
              <a:rPr lang="es-ES" sz="2400" dirty="0"/>
              <a:t> </a:t>
            </a:r>
            <a:r>
              <a:rPr lang="es-ES" sz="2400" dirty="0" err="1"/>
              <a:t>questions</a:t>
            </a:r>
            <a:r>
              <a:rPr lang="es-ES" sz="2400" dirty="0"/>
              <a:t> </a:t>
            </a:r>
            <a:r>
              <a:rPr lang="es-ES" sz="2400" dirty="0" err="1"/>
              <a:t>such</a:t>
            </a:r>
            <a:r>
              <a:rPr lang="es-ES" sz="2400" dirty="0"/>
              <a:t> as:</a:t>
            </a:r>
          </a:p>
          <a:p>
            <a:pPr marL="0" indent="0">
              <a:buNone/>
            </a:pPr>
            <a:endParaRPr lang="es-ES" sz="2400" dirty="0"/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ES" sz="2400" dirty="0" err="1"/>
              <a:t>How</a:t>
            </a:r>
            <a:r>
              <a:rPr lang="es-ES" sz="2400" dirty="0"/>
              <a:t> are </a:t>
            </a:r>
            <a:r>
              <a:rPr lang="es-ES" sz="2400" dirty="0" err="1"/>
              <a:t>speech</a:t>
            </a:r>
            <a:r>
              <a:rPr lang="es-ES" sz="2400" dirty="0"/>
              <a:t> </a:t>
            </a:r>
            <a:r>
              <a:rPr lang="es-ES" sz="2400" dirty="0" err="1"/>
              <a:t>sounds</a:t>
            </a:r>
            <a:r>
              <a:rPr lang="es-ES" sz="2400" dirty="0"/>
              <a:t> </a:t>
            </a:r>
            <a:r>
              <a:rPr lang="es-ES" sz="2400" dirty="0" err="1"/>
              <a:t>made</a:t>
            </a:r>
            <a:r>
              <a:rPr lang="es-ES" sz="2400" dirty="0"/>
              <a:t>?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ES" sz="2400" dirty="0" err="1"/>
              <a:t>How</a:t>
            </a:r>
            <a:r>
              <a:rPr lang="es-ES" sz="2400" dirty="0"/>
              <a:t> </a:t>
            </a:r>
            <a:r>
              <a:rPr lang="es-ES" sz="2400" dirty="0" err="1"/>
              <a:t>does</a:t>
            </a:r>
            <a:r>
              <a:rPr lang="es-ES" sz="2400" dirty="0"/>
              <a:t> </a:t>
            </a:r>
            <a:r>
              <a:rPr lang="es-ES" sz="2400" dirty="0" err="1"/>
              <a:t>sound</a:t>
            </a:r>
            <a:r>
              <a:rPr lang="es-ES" sz="2400" dirty="0"/>
              <a:t> </a:t>
            </a:r>
            <a:r>
              <a:rPr lang="es-ES" sz="2400" dirty="0" err="1"/>
              <a:t>travel</a:t>
            </a:r>
            <a:r>
              <a:rPr lang="es-ES" sz="2400" dirty="0"/>
              <a:t> </a:t>
            </a:r>
            <a:r>
              <a:rPr lang="es-ES" sz="2400" dirty="0" err="1"/>
              <a:t>through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air?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ES" sz="2400" dirty="0" err="1"/>
              <a:t>How</a:t>
            </a:r>
            <a:r>
              <a:rPr lang="es-ES" sz="2400" dirty="0"/>
              <a:t> </a:t>
            </a:r>
            <a:r>
              <a:rPr lang="es-ES" sz="2400" dirty="0" err="1"/>
              <a:t>is</a:t>
            </a:r>
            <a:r>
              <a:rPr lang="es-ES" sz="2400" dirty="0"/>
              <a:t> </a:t>
            </a:r>
            <a:r>
              <a:rPr lang="es-ES" sz="2400" dirty="0" err="1"/>
              <a:t>it</a:t>
            </a:r>
            <a:r>
              <a:rPr lang="es-ES" sz="2400" dirty="0"/>
              <a:t> </a:t>
            </a:r>
            <a:r>
              <a:rPr lang="es-ES" sz="2400" dirty="0" err="1"/>
              <a:t>registered</a:t>
            </a:r>
            <a:r>
              <a:rPr lang="es-ES" sz="2400" dirty="0"/>
              <a:t> </a:t>
            </a:r>
            <a:r>
              <a:rPr lang="es-ES" sz="2400" dirty="0" err="1"/>
              <a:t>by</a:t>
            </a:r>
            <a:r>
              <a:rPr lang="es-ES" sz="2400" dirty="0"/>
              <a:t>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ear</a:t>
            </a:r>
            <a:r>
              <a:rPr lang="es-ES" sz="2400" dirty="0"/>
              <a:t>?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 err="1"/>
              <a:t>Zsiga</a:t>
            </a:r>
            <a:r>
              <a:rPr lang="en-US" sz="1000" dirty="0"/>
              <a:t>, E. 2013. ‘The sounds of language’. En </a:t>
            </a:r>
            <a:r>
              <a:rPr lang="en-US" sz="1000" dirty="0" err="1"/>
              <a:t>Fasold</a:t>
            </a:r>
            <a:r>
              <a:rPr lang="en-US" sz="1000" dirty="0"/>
              <a:t>, R y J. Connor- Linton (Eds.). An Introduction to Language and Linguistics (6th ed.), </a:t>
            </a:r>
            <a:r>
              <a:rPr lang="en-US" sz="1000" dirty="0" err="1"/>
              <a:t>págs</a:t>
            </a:r>
            <a:r>
              <a:rPr lang="en-US" sz="1000" dirty="0"/>
              <a:t>. 13-49. Cambridge: Cambridge University Press.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627820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sounds</a:t>
            </a:r>
            <a:r>
              <a:rPr lang="es-AR" dirty="0"/>
              <a:t> of </a:t>
            </a:r>
            <a:r>
              <a:rPr lang="es-AR" dirty="0" err="1"/>
              <a:t>language</a:t>
            </a:r>
            <a:endParaRPr lang="es-E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28700" y="2286000"/>
            <a:ext cx="7647756" cy="4167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b="1" dirty="0" err="1"/>
              <a:t>Phonology</a:t>
            </a:r>
            <a:r>
              <a:rPr lang="es-AR" sz="2400" dirty="0"/>
              <a:t> </a:t>
            </a:r>
            <a:r>
              <a:rPr lang="es-AR" sz="2400" dirty="0" err="1"/>
              <a:t>studies</a:t>
            </a:r>
            <a:r>
              <a:rPr lang="es-AR" sz="2400" dirty="0"/>
              <a:t> </a:t>
            </a:r>
            <a:r>
              <a:rPr lang="es-AR" sz="2400" dirty="0" err="1"/>
              <a:t>how</a:t>
            </a:r>
            <a:r>
              <a:rPr lang="es-AR" sz="2400" dirty="0"/>
              <a:t> </a:t>
            </a:r>
            <a:r>
              <a:rPr lang="es-AR" sz="2400" dirty="0" err="1"/>
              <a:t>languages</a:t>
            </a:r>
            <a:r>
              <a:rPr lang="es-AR" sz="2400" dirty="0"/>
              <a:t> </a:t>
            </a:r>
            <a:r>
              <a:rPr lang="es-AR" sz="2400" b="1" dirty="0" err="1"/>
              <a:t>organize</a:t>
            </a:r>
            <a:r>
              <a:rPr lang="es-AR" sz="2400" b="1" dirty="0"/>
              <a:t> </a:t>
            </a:r>
            <a:r>
              <a:rPr lang="es-AR" sz="2400" b="1" dirty="0" err="1"/>
              <a:t>sounds</a:t>
            </a:r>
            <a:r>
              <a:rPr lang="es-AR" sz="2400" b="1" dirty="0"/>
              <a:t> </a:t>
            </a:r>
            <a:r>
              <a:rPr lang="es-AR" sz="2400" dirty="0" err="1"/>
              <a:t>into</a:t>
            </a:r>
            <a:r>
              <a:rPr lang="es-AR" sz="2400" dirty="0"/>
              <a:t> </a:t>
            </a:r>
            <a:r>
              <a:rPr lang="es-AR" sz="2400" dirty="0" err="1"/>
              <a:t>different</a:t>
            </a:r>
            <a:r>
              <a:rPr lang="es-AR" sz="2400" dirty="0"/>
              <a:t> </a:t>
            </a:r>
            <a:r>
              <a:rPr lang="es-AR" sz="2400" dirty="0" err="1"/>
              <a:t>patterns</a:t>
            </a:r>
            <a:r>
              <a:rPr lang="es-AR" sz="2400" dirty="0"/>
              <a:t>. </a:t>
            </a:r>
            <a:r>
              <a:rPr lang="es-AR" sz="2400" dirty="0" err="1"/>
              <a:t>Phonologists</a:t>
            </a:r>
            <a:r>
              <a:rPr lang="es-AR" sz="2400" dirty="0"/>
              <a:t> </a:t>
            </a:r>
            <a:r>
              <a:rPr lang="es-AR" sz="2400" dirty="0" err="1"/>
              <a:t>ask</a:t>
            </a:r>
            <a:r>
              <a:rPr lang="es-AR" sz="2400" dirty="0"/>
              <a:t> </a:t>
            </a:r>
            <a:r>
              <a:rPr lang="es-AR" sz="2400" dirty="0" err="1"/>
              <a:t>questions</a:t>
            </a:r>
            <a:r>
              <a:rPr lang="es-AR" sz="2400" dirty="0"/>
              <a:t> </a:t>
            </a:r>
            <a:r>
              <a:rPr lang="es-AR" sz="2400" dirty="0" err="1"/>
              <a:t>such</a:t>
            </a:r>
            <a:r>
              <a:rPr lang="es-AR" sz="2400" dirty="0"/>
              <a:t> as:</a:t>
            </a:r>
          </a:p>
          <a:p>
            <a:pPr marL="0" indent="0">
              <a:buNone/>
            </a:pPr>
            <a:r>
              <a:rPr lang="es-AR" sz="2400" dirty="0"/>
              <a:t> 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AR" sz="2400" dirty="0" err="1"/>
              <a:t>How</a:t>
            </a:r>
            <a:r>
              <a:rPr lang="es-AR" sz="2400" dirty="0"/>
              <a:t> do </a:t>
            </a:r>
            <a:r>
              <a:rPr lang="es-AR" sz="2400" dirty="0" err="1"/>
              <a:t>languages</a:t>
            </a:r>
            <a:r>
              <a:rPr lang="es-AR" sz="2400" dirty="0"/>
              <a:t> </a:t>
            </a:r>
            <a:r>
              <a:rPr lang="es-AR" sz="2400" dirty="0" err="1"/>
              <a:t>organize</a:t>
            </a:r>
            <a:r>
              <a:rPr lang="es-AR" sz="2400" dirty="0"/>
              <a:t> </a:t>
            </a:r>
            <a:r>
              <a:rPr lang="es-AR" sz="2400" dirty="0" err="1"/>
              <a:t>sounds</a:t>
            </a:r>
            <a:r>
              <a:rPr lang="es-AR" sz="2400" dirty="0"/>
              <a:t> </a:t>
            </a:r>
            <a:r>
              <a:rPr lang="es-AR" sz="2400" dirty="0" err="1"/>
              <a:t>to</a:t>
            </a:r>
            <a:r>
              <a:rPr lang="es-AR" sz="2400" dirty="0"/>
              <a:t> </a:t>
            </a:r>
            <a:r>
              <a:rPr lang="es-AR" sz="2400" dirty="0" err="1"/>
              <a:t>distinguish</a:t>
            </a:r>
            <a:r>
              <a:rPr lang="es-AR" sz="2400" dirty="0"/>
              <a:t> </a:t>
            </a:r>
            <a:r>
              <a:rPr lang="es-AR" sz="2400" dirty="0" err="1"/>
              <a:t>different</a:t>
            </a:r>
            <a:r>
              <a:rPr lang="es-AR" sz="2400" dirty="0"/>
              <a:t> </a:t>
            </a:r>
            <a:r>
              <a:rPr lang="es-AR" sz="2400" dirty="0" err="1"/>
              <a:t>words</a:t>
            </a:r>
            <a:r>
              <a:rPr lang="es-AR" sz="2400" dirty="0"/>
              <a:t>?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AR" sz="2400" dirty="0" err="1"/>
              <a:t>How</a:t>
            </a:r>
            <a:r>
              <a:rPr lang="es-AR" sz="2400" dirty="0"/>
              <a:t> do </a:t>
            </a:r>
            <a:r>
              <a:rPr lang="es-AR" sz="2400" dirty="0" err="1"/>
              <a:t>languages</a:t>
            </a:r>
            <a:r>
              <a:rPr lang="es-AR" sz="2400" dirty="0"/>
              <a:t> </a:t>
            </a:r>
            <a:r>
              <a:rPr lang="es-AR" sz="2400" dirty="0" err="1"/>
              <a:t>restict</a:t>
            </a:r>
            <a:r>
              <a:rPr lang="es-AR" sz="2400" dirty="0"/>
              <a:t>, </a:t>
            </a:r>
            <a:r>
              <a:rPr lang="es-AR" sz="2400" dirty="0" err="1"/>
              <a:t>or</a:t>
            </a:r>
            <a:r>
              <a:rPr lang="es-AR" sz="2400" dirty="0"/>
              <a:t> </a:t>
            </a:r>
            <a:r>
              <a:rPr lang="es-AR" sz="2400" dirty="0" err="1"/>
              <a:t>constrain</a:t>
            </a:r>
            <a:r>
              <a:rPr lang="es-AR" sz="2400" dirty="0"/>
              <a:t>, </a:t>
            </a:r>
            <a:r>
              <a:rPr lang="es-AR" sz="2400" dirty="0" err="1"/>
              <a:t>sequences</a:t>
            </a:r>
            <a:r>
              <a:rPr lang="es-AR" sz="2400" dirty="0"/>
              <a:t> of </a:t>
            </a:r>
            <a:r>
              <a:rPr lang="es-AR" sz="2400" dirty="0" err="1"/>
              <a:t>sounds</a:t>
            </a:r>
            <a:r>
              <a:rPr lang="es-AR" sz="2400" dirty="0"/>
              <a:t>?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s-AR" sz="2400" dirty="0" err="1"/>
              <a:t>How</a:t>
            </a:r>
            <a:r>
              <a:rPr lang="es-AR" sz="2400" dirty="0"/>
              <a:t> are </a:t>
            </a:r>
            <a:r>
              <a:rPr lang="es-AR" sz="2400" dirty="0" err="1"/>
              <a:t>sounds</a:t>
            </a:r>
            <a:r>
              <a:rPr lang="es-AR" sz="2400" dirty="0"/>
              <a:t> </a:t>
            </a:r>
            <a:r>
              <a:rPr lang="es-AR" sz="2400" dirty="0" err="1"/>
              <a:t>organized</a:t>
            </a:r>
            <a:r>
              <a:rPr lang="es-AR" sz="2400" dirty="0"/>
              <a:t> </a:t>
            </a:r>
            <a:r>
              <a:rPr lang="es-AR" sz="2400" dirty="0" err="1"/>
              <a:t>into</a:t>
            </a:r>
            <a:r>
              <a:rPr lang="es-AR" sz="2400" dirty="0"/>
              <a:t> </a:t>
            </a:r>
            <a:r>
              <a:rPr lang="es-AR" sz="2400" dirty="0" err="1"/>
              <a:t>larger</a:t>
            </a:r>
            <a:r>
              <a:rPr lang="es-AR" sz="2400" dirty="0"/>
              <a:t> </a:t>
            </a:r>
            <a:r>
              <a:rPr lang="es-AR" sz="2400" dirty="0" err="1"/>
              <a:t>constituents</a:t>
            </a:r>
            <a:r>
              <a:rPr lang="es-AR" sz="2400" dirty="0"/>
              <a:t> (</a:t>
            </a:r>
            <a:r>
              <a:rPr lang="es-AR" sz="2400" dirty="0" err="1"/>
              <a:t>syllables</a:t>
            </a:r>
            <a:r>
              <a:rPr lang="es-AR" sz="2400" dirty="0"/>
              <a:t>, </a:t>
            </a:r>
            <a:r>
              <a:rPr lang="es-AR" sz="2400" dirty="0" err="1"/>
              <a:t>words</a:t>
            </a:r>
            <a:r>
              <a:rPr lang="es-AR" sz="2400" dirty="0"/>
              <a:t>, </a:t>
            </a:r>
            <a:r>
              <a:rPr lang="es-AR" sz="2400" dirty="0" err="1"/>
              <a:t>phrases</a:t>
            </a:r>
            <a:r>
              <a:rPr lang="es-AR" sz="2400" dirty="0"/>
              <a:t>)?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803445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Vocal </a:t>
            </a:r>
            <a:r>
              <a:rPr lang="es-ES" dirty="0" err="1"/>
              <a:t>track</a:t>
            </a:r>
            <a:r>
              <a:rPr lang="es-ES" dirty="0"/>
              <a:t> </a:t>
            </a:r>
            <a:r>
              <a:rPr lang="es-ES" dirty="0" err="1"/>
              <a:t>choices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will the speaker get the air moving in the first place</a:t>
            </a:r>
          </a:p>
          <a:p>
            <a:r>
              <a:rPr lang="en-US" dirty="0"/>
              <a:t>what to do with the vocal folds</a:t>
            </a:r>
          </a:p>
          <a:p>
            <a:r>
              <a:rPr lang="en-US" dirty="0"/>
              <a:t>the speaker must decide whether the velum will be open or not</a:t>
            </a:r>
          </a:p>
          <a:p>
            <a:r>
              <a:rPr lang="en-US" dirty="0"/>
              <a:t>which active articulator will be used to make a constriction, where the constriction will be made, and what sort of constriction will be made</a:t>
            </a:r>
          </a:p>
        </p:txBody>
      </p:sp>
      <p:pic>
        <p:nvPicPr>
          <p:cNvPr id="5" name="Picture 4" descr="A yellow question mark in a circle&#10;&#10;Description automatically generated">
            <a:extLst>
              <a:ext uri="{FF2B5EF4-FFF2-40B4-BE49-F238E27FC236}">
                <a16:creationId xmlns:a16="http://schemas.microsoft.com/office/drawing/2014/main" id="{D8292E1C-01DD-5D33-C50A-E7D8C81544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04664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261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speech</a:t>
            </a:r>
            <a:r>
              <a:rPr lang="es-ES" dirty="0"/>
              <a:t> </a:t>
            </a:r>
            <a:r>
              <a:rPr lang="es-ES" dirty="0" err="1"/>
              <a:t>mechanism</a:t>
            </a:r>
            <a:endParaRPr lang="es-ES" dirty="0"/>
          </a:p>
        </p:txBody>
      </p:sp>
      <p:pic>
        <p:nvPicPr>
          <p:cNvPr id="9" name="Content Placeholder 8" descr="Diagram of the human body&#10;&#10;Description automatically generated">
            <a:extLst>
              <a:ext uri="{FF2B5EF4-FFF2-40B4-BE49-F238E27FC236}">
                <a16:creationId xmlns:a16="http://schemas.microsoft.com/office/drawing/2014/main" id="{F9A6E846-2B7D-7BA7-541D-9805F7F67E9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887" y="1844823"/>
            <a:ext cx="3256062" cy="4268549"/>
          </a:xfr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4AD3944-C320-35AB-2006-187D74C57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16" y="1844824"/>
            <a:ext cx="3744416" cy="426854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Articulatory organs</a:t>
            </a:r>
          </a:p>
          <a:p>
            <a:pPr marL="0" indent="0" algn="ctr">
              <a:buNone/>
            </a:pPr>
            <a:r>
              <a:rPr lang="en-US" dirty="0"/>
              <a:t>Oral/nasal cavity</a:t>
            </a:r>
          </a:p>
          <a:p>
            <a:pPr marL="0" indent="0" algn="ctr">
              <a:buNone/>
            </a:pPr>
            <a:r>
              <a:rPr lang="en-US" dirty="0"/>
              <a:t>Alveolar ridge</a:t>
            </a:r>
          </a:p>
          <a:p>
            <a:pPr marL="0" indent="0" algn="ctr">
              <a:buNone/>
            </a:pPr>
            <a:r>
              <a:rPr lang="en-US" dirty="0"/>
              <a:t>Tongue</a:t>
            </a:r>
          </a:p>
          <a:p>
            <a:pPr marL="0" indent="0" algn="ctr">
              <a:buNone/>
            </a:pPr>
            <a:r>
              <a:rPr lang="en-US" dirty="0"/>
              <a:t>Lips </a:t>
            </a:r>
          </a:p>
          <a:p>
            <a:pPr marL="0" indent="0" algn="ctr">
              <a:buNone/>
            </a:pPr>
            <a:r>
              <a:rPr lang="en-US" dirty="0"/>
              <a:t>Jaw</a:t>
            </a:r>
          </a:p>
          <a:p>
            <a:r>
              <a:rPr lang="en-US" b="1" dirty="0"/>
              <a:t>Phonatory organs</a:t>
            </a:r>
          </a:p>
          <a:p>
            <a:pPr marL="0" indent="0" algn="ctr">
              <a:buNone/>
            </a:pPr>
            <a:r>
              <a:rPr lang="en-US" dirty="0"/>
              <a:t>Vocal folds</a:t>
            </a:r>
          </a:p>
          <a:p>
            <a:r>
              <a:rPr lang="en-US" b="1" dirty="0"/>
              <a:t>Respiratory organs</a:t>
            </a:r>
          </a:p>
          <a:p>
            <a:pPr marL="0" indent="0" algn="ctr">
              <a:buNone/>
            </a:pPr>
            <a:r>
              <a:rPr lang="en-US" dirty="0"/>
              <a:t>Ingressive/</a:t>
            </a:r>
            <a:r>
              <a:rPr lang="en-US" dirty="0" err="1"/>
              <a:t>eggressive</a:t>
            </a:r>
            <a:r>
              <a:rPr lang="en-US" dirty="0"/>
              <a:t> airflow</a:t>
            </a:r>
          </a:p>
        </p:txBody>
      </p:sp>
    </p:spTree>
    <p:extLst>
      <p:ext uri="{BB962C8B-B14F-4D97-AF65-F5344CB8AC3E}">
        <p14:creationId xmlns:p14="http://schemas.microsoft.com/office/powerpoint/2010/main" val="3188165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What</a:t>
            </a:r>
            <a:r>
              <a:rPr lang="es-ES" dirty="0"/>
              <a:t> </a:t>
            </a:r>
            <a:r>
              <a:rPr lang="es-ES" dirty="0" err="1"/>
              <a:t>else</a:t>
            </a:r>
            <a:r>
              <a:rPr lang="es-ES" dirty="0"/>
              <a:t> </a:t>
            </a:r>
            <a:r>
              <a:rPr lang="es-ES" dirty="0" err="1"/>
              <a:t>could</a:t>
            </a:r>
            <a:r>
              <a:rPr lang="es-ES" dirty="0"/>
              <a:t> </a:t>
            </a:r>
            <a:r>
              <a:rPr lang="es-ES" dirty="0" err="1"/>
              <a:t>there</a:t>
            </a:r>
            <a:r>
              <a:rPr lang="es-ES" dirty="0"/>
              <a:t> be </a:t>
            </a:r>
            <a:r>
              <a:rPr lang="es-ES" dirty="0" err="1"/>
              <a:t>said</a:t>
            </a:r>
            <a:r>
              <a:rPr lang="es-ES" dirty="0"/>
              <a:t> </a:t>
            </a:r>
            <a:r>
              <a:rPr lang="es-ES" dirty="0" err="1"/>
              <a:t>about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sounds</a:t>
            </a:r>
            <a:r>
              <a:rPr lang="es-ES" dirty="0"/>
              <a:t> of </a:t>
            </a:r>
            <a:r>
              <a:rPr lang="es-ES" dirty="0" err="1"/>
              <a:t>speech</a:t>
            </a:r>
            <a:r>
              <a:rPr lang="es-ES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28700" y="2708921"/>
            <a:ext cx="7200900" cy="1728192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When we turn from analyzing the physical aspects of speech sounds to </a:t>
            </a:r>
            <a:r>
              <a:rPr lang="en-US" sz="2800" b="1" dirty="0"/>
              <a:t>studying their cognitive organization</a:t>
            </a:r>
            <a:r>
              <a:rPr lang="en-US" sz="2800" dirty="0"/>
              <a:t>, we move from phonetics to phonology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8696878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638</TotalTime>
  <Words>544</Words>
  <Application>Microsoft Macintosh PowerPoint</Application>
  <PresentationFormat>On-screen Show (4:3)</PresentationFormat>
  <Paragraphs>82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Impact</vt:lpstr>
      <vt:lpstr>Crop</vt:lpstr>
      <vt:lpstr>PowerPoint Presentation</vt:lpstr>
      <vt:lpstr>PowerPoint Presentation</vt:lpstr>
      <vt:lpstr>PowerPoint Presentation</vt:lpstr>
      <vt:lpstr>PowerPoint Presentation</vt:lpstr>
      <vt:lpstr>The sounds of language</vt:lpstr>
      <vt:lpstr>The sounds of language</vt:lpstr>
      <vt:lpstr>Vocal track choices</vt:lpstr>
      <vt:lpstr>The speech mechanism</vt:lpstr>
      <vt:lpstr>What else could there be said about the sounds of speech?</vt:lpstr>
      <vt:lpstr>PowerPoint Presentation</vt:lpstr>
      <vt:lpstr>Phonemes and allophones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Fonética y fonología  inglesa 1</dc:title>
  <dc:creator>Usuario</dc:creator>
  <cp:lastModifiedBy>Mariana Palmieri</cp:lastModifiedBy>
  <cp:revision>47</cp:revision>
  <dcterms:created xsi:type="dcterms:W3CDTF">2019-03-24T21:42:23Z</dcterms:created>
  <dcterms:modified xsi:type="dcterms:W3CDTF">2024-02-14T14:26:36Z</dcterms:modified>
</cp:coreProperties>
</file>