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Lst>
  <p:notesMasterIdLst>
    <p:notesMasterId r:id="rId15"/>
  </p:notesMasterIdLst>
  <p:sldIdLst>
    <p:sldId id="256" r:id="rId2"/>
    <p:sldId id="296" r:id="rId3"/>
    <p:sldId id="294" r:id="rId4"/>
    <p:sldId id="302" r:id="rId5"/>
    <p:sldId id="299" r:id="rId6"/>
    <p:sldId id="303" r:id="rId7"/>
    <p:sldId id="412" r:id="rId8"/>
    <p:sldId id="410" r:id="rId9"/>
    <p:sldId id="259" r:id="rId10"/>
    <p:sldId id="260" r:id="rId11"/>
    <p:sldId id="301" r:id="rId12"/>
    <p:sldId id="411" r:id="rId13"/>
    <p:sldId id="29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83383" autoAdjust="0"/>
  </p:normalViewPr>
  <p:slideViewPr>
    <p:cSldViewPr>
      <p:cViewPr varScale="1">
        <p:scale>
          <a:sx n="96" d="100"/>
          <a:sy n="96" d="100"/>
        </p:scale>
        <p:origin x="880" y="17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931F65-37A8-482F-B1AB-3F6537C688CF}"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en-US"/>
        </a:p>
      </dgm:t>
    </dgm:pt>
    <dgm:pt modelId="{CF13F122-2CCB-45EA-8DBA-A2CB0D832843}">
      <dgm:prSet/>
      <dgm:spPr/>
      <dgm:t>
        <a:bodyPr/>
        <a:lstStyle/>
        <a:p>
          <a:r>
            <a:rPr lang="es-AR" dirty="0"/>
            <a:t>Open </a:t>
          </a:r>
          <a:r>
            <a:rPr lang="es-AR" dirty="0" err="1"/>
            <a:t>approximation</a:t>
          </a:r>
          <a:endParaRPr lang="en-US" dirty="0"/>
        </a:p>
      </dgm:t>
    </dgm:pt>
    <dgm:pt modelId="{9C652750-54CF-4BB7-B768-1FE6A42264A7}" type="parTrans" cxnId="{90207E88-9AB6-442C-BBFD-1E4BCB299182}">
      <dgm:prSet/>
      <dgm:spPr/>
      <dgm:t>
        <a:bodyPr/>
        <a:lstStyle/>
        <a:p>
          <a:endParaRPr lang="en-US"/>
        </a:p>
      </dgm:t>
    </dgm:pt>
    <dgm:pt modelId="{CBF07442-F900-406F-9D63-4B54063EC81B}" type="sibTrans" cxnId="{90207E88-9AB6-442C-BBFD-1E4BCB299182}">
      <dgm:prSet/>
      <dgm:spPr/>
      <dgm:t>
        <a:bodyPr/>
        <a:lstStyle/>
        <a:p>
          <a:endParaRPr lang="en-US"/>
        </a:p>
      </dgm:t>
    </dgm:pt>
    <dgm:pt modelId="{DAC0F3DF-3F32-4973-9654-A84C92B92F1F}">
      <dgm:prSet custT="1"/>
      <dgm:spPr/>
      <dgm:t>
        <a:bodyPr/>
        <a:lstStyle/>
        <a:p>
          <a:r>
            <a:rPr lang="es-AR" sz="2000" dirty="0"/>
            <a:t>Considerable </a:t>
          </a:r>
          <a:r>
            <a:rPr lang="es-AR" sz="2000" dirty="0" err="1"/>
            <a:t>space</a:t>
          </a:r>
          <a:r>
            <a:rPr lang="es-AR" sz="2000" dirty="0"/>
            <a:t> </a:t>
          </a:r>
          <a:r>
            <a:rPr lang="es-AR" sz="2000" dirty="0" err="1"/>
            <a:t>between</a:t>
          </a:r>
          <a:r>
            <a:rPr lang="es-AR" sz="2000" dirty="0"/>
            <a:t> </a:t>
          </a:r>
          <a:r>
            <a:rPr lang="es-AR" sz="2000" dirty="0" err="1"/>
            <a:t>articulators</a:t>
          </a:r>
          <a:endParaRPr lang="en-US" sz="2000" dirty="0"/>
        </a:p>
      </dgm:t>
    </dgm:pt>
    <dgm:pt modelId="{AC9D0565-5A8C-4E7D-B6B5-EFA2FD26E26B}" type="parTrans" cxnId="{E4DDA55D-FF8E-4F23-A13C-620FDAC034CC}">
      <dgm:prSet/>
      <dgm:spPr/>
      <dgm:t>
        <a:bodyPr/>
        <a:lstStyle/>
        <a:p>
          <a:endParaRPr lang="en-US"/>
        </a:p>
      </dgm:t>
    </dgm:pt>
    <dgm:pt modelId="{1798FC29-AEDB-4FFF-B742-5579819D2E45}" type="sibTrans" cxnId="{E4DDA55D-FF8E-4F23-A13C-620FDAC034CC}">
      <dgm:prSet/>
      <dgm:spPr/>
      <dgm:t>
        <a:bodyPr/>
        <a:lstStyle/>
        <a:p>
          <a:endParaRPr lang="en-US"/>
        </a:p>
      </dgm:t>
    </dgm:pt>
    <dgm:pt modelId="{F37D28EA-9858-4646-AC0D-C4847364EECE}">
      <dgm:prSet custT="1"/>
      <dgm:spPr/>
      <dgm:t>
        <a:bodyPr/>
        <a:lstStyle/>
        <a:p>
          <a:r>
            <a:rPr lang="es-AR" sz="2000" dirty="0"/>
            <a:t>Air </a:t>
          </a:r>
          <a:r>
            <a:rPr lang="es-AR" sz="2000" dirty="0" err="1"/>
            <a:t>flow</a:t>
          </a:r>
          <a:r>
            <a:rPr lang="es-AR" sz="2000" dirty="0"/>
            <a:t> </a:t>
          </a:r>
          <a:r>
            <a:rPr lang="es-AR" sz="2000" dirty="0" err="1"/>
            <a:t>unobstructed</a:t>
          </a:r>
          <a:endParaRPr lang="en-US" sz="2000" dirty="0"/>
        </a:p>
      </dgm:t>
    </dgm:pt>
    <dgm:pt modelId="{F73EF91A-6797-4464-8CC5-4CECC9185206}" type="parTrans" cxnId="{CCC42526-BC35-460A-9189-CFB8D267D29F}">
      <dgm:prSet/>
      <dgm:spPr/>
      <dgm:t>
        <a:bodyPr/>
        <a:lstStyle/>
        <a:p>
          <a:endParaRPr lang="en-US"/>
        </a:p>
      </dgm:t>
    </dgm:pt>
    <dgm:pt modelId="{2C4E49E7-7B0C-424D-A587-ADEDD1EF87C4}" type="sibTrans" cxnId="{CCC42526-BC35-460A-9189-CFB8D267D29F}">
      <dgm:prSet/>
      <dgm:spPr/>
      <dgm:t>
        <a:bodyPr/>
        <a:lstStyle/>
        <a:p>
          <a:endParaRPr lang="en-US"/>
        </a:p>
      </dgm:t>
    </dgm:pt>
    <dgm:pt modelId="{7C756075-F5AB-4B9E-A2B4-44E014EA3FED}">
      <dgm:prSet custT="1"/>
      <dgm:spPr/>
      <dgm:t>
        <a:bodyPr/>
        <a:lstStyle/>
        <a:p>
          <a:r>
            <a:rPr lang="es-AR" sz="2000" dirty="0"/>
            <a:t>No </a:t>
          </a:r>
          <a:r>
            <a:rPr lang="es-AR" sz="2000" dirty="0" err="1"/>
            <a:t>friction</a:t>
          </a:r>
          <a:endParaRPr lang="en-US" sz="2000" dirty="0"/>
        </a:p>
      </dgm:t>
    </dgm:pt>
    <dgm:pt modelId="{20B9688F-02A6-4C9B-84FB-BF39DC26A782}" type="parTrans" cxnId="{53D8F263-A629-4C0B-8FF6-AF8EC13A474B}">
      <dgm:prSet/>
      <dgm:spPr/>
      <dgm:t>
        <a:bodyPr/>
        <a:lstStyle/>
        <a:p>
          <a:endParaRPr lang="en-US"/>
        </a:p>
      </dgm:t>
    </dgm:pt>
    <dgm:pt modelId="{BF7E2F07-F735-49FB-A50C-20B8D1B2BFB9}" type="sibTrans" cxnId="{53D8F263-A629-4C0B-8FF6-AF8EC13A474B}">
      <dgm:prSet/>
      <dgm:spPr/>
      <dgm:t>
        <a:bodyPr/>
        <a:lstStyle/>
        <a:p>
          <a:endParaRPr lang="en-US"/>
        </a:p>
      </dgm:t>
    </dgm:pt>
    <dgm:pt modelId="{D0804DFC-6413-4405-9F4B-9C932F9F3C85}">
      <dgm:prSet/>
      <dgm:spPr/>
      <dgm:t>
        <a:bodyPr/>
        <a:lstStyle/>
        <a:p>
          <a:r>
            <a:rPr lang="es-AR"/>
            <a:t>Voiced</a:t>
          </a:r>
          <a:endParaRPr lang="en-US"/>
        </a:p>
      </dgm:t>
    </dgm:pt>
    <dgm:pt modelId="{6BE4B813-6A8E-4196-8DA6-6FF60442886C}" type="parTrans" cxnId="{4F8E88B3-AA6B-47A3-9464-FD13CC975473}">
      <dgm:prSet/>
      <dgm:spPr/>
      <dgm:t>
        <a:bodyPr/>
        <a:lstStyle/>
        <a:p>
          <a:endParaRPr lang="en-US"/>
        </a:p>
      </dgm:t>
    </dgm:pt>
    <dgm:pt modelId="{0A292124-E680-4245-9BE5-2C5D1D8921AB}" type="sibTrans" cxnId="{4F8E88B3-AA6B-47A3-9464-FD13CC975473}">
      <dgm:prSet/>
      <dgm:spPr/>
      <dgm:t>
        <a:bodyPr/>
        <a:lstStyle/>
        <a:p>
          <a:endParaRPr lang="en-US"/>
        </a:p>
      </dgm:t>
    </dgm:pt>
    <dgm:pt modelId="{E945AE78-0B3D-4C6B-B1F9-739D6D5138E6}">
      <dgm:prSet/>
      <dgm:spPr/>
      <dgm:t>
        <a:bodyPr/>
        <a:lstStyle/>
        <a:p>
          <a:r>
            <a:rPr lang="es-AR"/>
            <a:t>Continuants</a:t>
          </a:r>
          <a:endParaRPr lang="en-US"/>
        </a:p>
      </dgm:t>
    </dgm:pt>
    <dgm:pt modelId="{587D3221-97B5-4A3C-BADB-E7C81589B8C4}" type="parTrans" cxnId="{965B11AC-C01F-42E7-BD55-3DE5A8AC9C4A}">
      <dgm:prSet/>
      <dgm:spPr/>
      <dgm:t>
        <a:bodyPr/>
        <a:lstStyle/>
        <a:p>
          <a:endParaRPr lang="en-US"/>
        </a:p>
      </dgm:t>
    </dgm:pt>
    <dgm:pt modelId="{95B01A8B-3059-45B0-BA08-5D5DC42E1AD6}" type="sibTrans" cxnId="{965B11AC-C01F-42E7-BD55-3DE5A8AC9C4A}">
      <dgm:prSet/>
      <dgm:spPr/>
      <dgm:t>
        <a:bodyPr/>
        <a:lstStyle/>
        <a:p>
          <a:endParaRPr lang="en-US"/>
        </a:p>
      </dgm:t>
    </dgm:pt>
    <dgm:pt modelId="{BEA9DCC1-76EC-4D3C-A149-3C18B55C296A}">
      <dgm:prSet/>
      <dgm:spPr/>
      <dgm:t>
        <a:bodyPr/>
        <a:lstStyle/>
        <a:p>
          <a:r>
            <a:rPr lang="es-AR"/>
            <a:t>Classified in terms of</a:t>
          </a:r>
          <a:endParaRPr lang="en-US"/>
        </a:p>
      </dgm:t>
    </dgm:pt>
    <dgm:pt modelId="{F7B197B6-EC67-40AC-92A4-37707EE5FA89}" type="parTrans" cxnId="{245F279B-3150-43B2-A059-9FB6096F8CDC}">
      <dgm:prSet/>
      <dgm:spPr/>
      <dgm:t>
        <a:bodyPr/>
        <a:lstStyle/>
        <a:p>
          <a:endParaRPr lang="en-US"/>
        </a:p>
      </dgm:t>
    </dgm:pt>
    <dgm:pt modelId="{74443347-2F47-4356-8DD2-2E2A6069AD90}" type="sibTrans" cxnId="{245F279B-3150-43B2-A059-9FB6096F8CDC}">
      <dgm:prSet/>
      <dgm:spPr/>
      <dgm:t>
        <a:bodyPr/>
        <a:lstStyle/>
        <a:p>
          <a:endParaRPr lang="en-US"/>
        </a:p>
      </dgm:t>
    </dgm:pt>
    <dgm:pt modelId="{3F857A2F-1116-4EDB-97B1-291D1B05F7F1}">
      <dgm:prSet/>
      <dgm:spPr/>
      <dgm:t>
        <a:bodyPr/>
        <a:lstStyle/>
        <a:p>
          <a:r>
            <a:rPr lang="es-AR" dirty="0" err="1"/>
            <a:t>Quality</a:t>
          </a:r>
          <a:endParaRPr lang="en-US" dirty="0"/>
        </a:p>
      </dgm:t>
    </dgm:pt>
    <dgm:pt modelId="{614A87B1-230D-45D0-AB88-38250481EC45}" type="parTrans" cxnId="{8BB40405-69D6-4A27-8A76-111C3D6D3EB7}">
      <dgm:prSet/>
      <dgm:spPr/>
      <dgm:t>
        <a:bodyPr/>
        <a:lstStyle/>
        <a:p>
          <a:endParaRPr lang="en-US"/>
        </a:p>
      </dgm:t>
    </dgm:pt>
    <dgm:pt modelId="{6250AB06-00C8-4DAF-A817-0946423A13A2}" type="sibTrans" cxnId="{8BB40405-69D6-4A27-8A76-111C3D6D3EB7}">
      <dgm:prSet/>
      <dgm:spPr/>
      <dgm:t>
        <a:bodyPr/>
        <a:lstStyle/>
        <a:p>
          <a:endParaRPr lang="en-US"/>
        </a:p>
      </dgm:t>
    </dgm:pt>
    <dgm:pt modelId="{E1EB8428-43BA-425E-948F-7E86266187FF}">
      <dgm:prSet/>
      <dgm:spPr/>
      <dgm:t>
        <a:bodyPr/>
        <a:lstStyle/>
        <a:p>
          <a:r>
            <a:rPr lang="es-AR" dirty="0" err="1"/>
            <a:t>Quantity</a:t>
          </a:r>
          <a:endParaRPr lang="en-US" dirty="0"/>
        </a:p>
      </dgm:t>
    </dgm:pt>
    <dgm:pt modelId="{813C2CF0-6466-449B-959C-AAB774DA6BD7}" type="parTrans" cxnId="{A3688736-DF81-404E-BFEF-77EE712031C2}">
      <dgm:prSet/>
      <dgm:spPr/>
      <dgm:t>
        <a:bodyPr/>
        <a:lstStyle/>
        <a:p>
          <a:endParaRPr lang="en-US"/>
        </a:p>
      </dgm:t>
    </dgm:pt>
    <dgm:pt modelId="{3D8969AB-ACD4-44E0-B038-9BFE83A38D11}" type="sibTrans" cxnId="{A3688736-DF81-404E-BFEF-77EE712031C2}">
      <dgm:prSet/>
      <dgm:spPr/>
      <dgm:t>
        <a:bodyPr/>
        <a:lstStyle/>
        <a:p>
          <a:endParaRPr lang="en-US"/>
        </a:p>
      </dgm:t>
    </dgm:pt>
    <dgm:pt modelId="{F8F10DC5-649D-6945-8678-CF9EA15857D5}" type="pres">
      <dgm:prSet presAssocID="{40931F65-37A8-482F-B1AB-3F6537C688CF}" presName="Name0" presStyleCnt="0">
        <dgm:presLayoutVars>
          <dgm:dir/>
          <dgm:animLvl val="lvl"/>
          <dgm:resizeHandles val="exact"/>
        </dgm:presLayoutVars>
      </dgm:prSet>
      <dgm:spPr/>
    </dgm:pt>
    <dgm:pt modelId="{3F9479FC-295D-7544-85B6-FD32BD39652A}" type="pres">
      <dgm:prSet presAssocID="{CF13F122-2CCB-45EA-8DBA-A2CB0D832843}" presName="linNode" presStyleCnt="0"/>
      <dgm:spPr/>
    </dgm:pt>
    <dgm:pt modelId="{BFE048C2-C5D6-674E-BEE1-06F940821021}" type="pres">
      <dgm:prSet presAssocID="{CF13F122-2CCB-45EA-8DBA-A2CB0D832843}" presName="parentText" presStyleLbl="node1" presStyleIdx="0" presStyleCnt="4">
        <dgm:presLayoutVars>
          <dgm:chMax val="1"/>
          <dgm:bulletEnabled val="1"/>
        </dgm:presLayoutVars>
      </dgm:prSet>
      <dgm:spPr/>
    </dgm:pt>
    <dgm:pt modelId="{0BEC0C80-ECA5-9049-AE1B-02EFC03ECF42}" type="pres">
      <dgm:prSet presAssocID="{CF13F122-2CCB-45EA-8DBA-A2CB0D832843}" presName="descendantText" presStyleLbl="alignAccFollowNode1" presStyleIdx="0" presStyleCnt="2" custLinFactNeighborX="37350" custLinFactNeighborY="-3295">
        <dgm:presLayoutVars>
          <dgm:bulletEnabled val="1"/>
        </dgm:presLayoutVars>
      </dgm:prSet>
      <dgm:spPr/>
    </dgm:pt>
    <dgm:pt modelId="{7B1ABE69-5D79-184C-96E1-57E4EA515BBF}" type="pres">
      <dgm:prSet presAssocID="{CBF07442-F900-406F-9D63-4B54063EC81B}" presName="sp" presStyleCnt="0"/>
      <dgm:spPr/>
    </dgm:pt>
    <dgm:pt modelId="{3E507FE3-08CE-5A4D-96DF-BAF885C1DB7E}" type="pres">
      <dgm:prSet presAssocID="{D0804DFC-6413-4405-9F4B-9C932F9F3C85}" presName="linNode" presStyleCnt="0"/>
      <dgm:spPr/>
    </dgm:pt>
    <dgm:pt modelId="{7F084E55-FCD6-A84B-9B85-B1E98FBD8497}" type="pres">
      <dgm:prSet presAssocID="{D0804DFC-6413-4405-9F4B-9C932F9F3C85}" presName="parentText" presStyleLbl="node1" presStyleIdx="1" presStyleCnt="4">
        <dgm:presLayoutVars>
          <dgm:chMax val="1"/>
          <dgm:bulletEnabled val="1"/>
        </dgm:presLayoutVars>
      </dgm:prSet>
      <dgm:spPr/>
    </dgm:pt>
    <dgm:pt modelId="{E788FC31-EF2D-974C-8940-23A6B3CB75CE}" type="pres">
      <dgm:prSet presAssocID="{0A292124-E680-4245-9BE5-2C5D1D8921AB}" presName="sp" presStyleCnt="0"/>
      <dgm:spPr/>
    </dgm:pt>
    <dgm:pt modelId="{019B4BA8-0ED8-924D-A8DF-CB3F553E286C}" type="pres">
      <dgm:prSet presAssocID="{E945AE78-0B3D-4C6B-B1F9-739D6D5138E6}" presName="linNode" presStyleCnt="0"/>
      <dgm:spPr/>
    </dgm:pt>
    <dgm:pt modelId="{74D30A28-D7CF-C04E-91CB-A4FA4EC9E328}" type="pres">
      <dgm:prSet presAssocID="{E945AE78-0B3D-4C6B-B1F9-739D6D5138E6}" presName="parentText" presStyleLbl="node1" presStyleIdx="2" presStyleCnt="4">
        <dgm:presLayoutVars>
          <dgm:chMax val="1"/>
          <dgm:bulletEnabled val="1"/>
        </dgm:presLayoutVars>
      </dgm:prSet>
      <dgm:spPr/>
    </dgm:pt>
    <dgm:pt modelId="{2BEB091E-EA7F-3A42-8448-96F1F37E9415}" type="pres">
      <dgm:prSet presAssocID="{95B01A8B-3059-45B0-BA08-5D5DC42E1AD6}" presName="sp" presStyleCnt="0"/>
      <dgm:spPr/>
    </dgm:pt>
    <dgm:pt modelId="{B2CD1F34-6091-F242-8CF3-FA3C08B674E9}" type="pres">
      <dgm:prSet presAssocID="{BEA9DCC1-76EC-4D3C-A149-3C18B55C296A}" presName="linNode" presStyleCnt="0"/>
      <dgm:spPr/>
    </dgm:pt>
    <dgm:pt modelId="{4BA1B746-BB02-0740-9101-9901BDF01CC7}" type="pres">
      <dgm:prSet presAssocID="{BEA9DCC1-76EC-4D3C-A149-3C18B55C296A}" presName="parentText" presStyleLbl="node1" presStyleIdx="3" presStyleCnt="4">
        <dgm:presLayoutVars>
          <dgm:chMax val="1"/>
          <dgm:bulletEnabled val="1"/>
        </dgm:presLayoutVars>
      </dgm:prSet>
      <dgm:spPr/>
    </dgm:pt>
    <dgm:pt modelId="{820333B9-E20C-DD48-8BE8-A12385A88724}" type="pres">
      <dgm:prSet presAssocID="{BEA9DCC1-76EC-4D3C-A149-3C18B55C296A}" presName="descendantText" presStyleLbl="alignAccFollowNode1" presStyleIdx="1" presStyleCnt="2">
        <dgm:presLayoutVars>
          <dgm:bulletEnabled val="1"/>
        </dgm:presLayoutVars>
      </dgm:prSet>
      <dgm:spPr/>
    </dgm:pt>
  </dgm:ptLst>
  <dgm:cxnLst>
    <dgm:cxn modelId="{8BB40405-69D6-4A27-8A76-111C3D6D3EB7}" srcId="{BEA9DCC1-76EC-4D3C-A149-3C18B55C296A}" destId="{3F857A2F-1116-4EDB-97B1-291D1B05F7F1}" srcOrd="0" destOrd="0" parTransId="{614A87B1-230D-45D0-AB88-38250481EC45}" sibTransId="{6250AB06-00C8-4DAF-A817-0946423A13A2}"/>
    <dgm:cxn modelId="{E92DD713-631C-FD41-B366-A074A22C1CC6}" type="presOf" srcId="{E945AE78-0B3D-4C6B-B1F9-739D6D5138E6}" destId="{74D30A28-D7CF-C04E-91CB-A4FA4EC9E328}" srcOrd="0" destOrd="0" presId="urn:microsoft.com/office/officeart/2005/8/layout/vList5"/>
    <dgm:cxn modelId="{CCC42526-BC35-460A-9189-CFB8D267D29F}" srcId="{CF13F122-2CCB-45EA-8DBA-A2CB0D832843}" destId="{F37D28EA-9858-4646-AC0D-C4847364EECE}" srcOrd="1" destOrd="0" parTransId="{F73EF91A-6797-4464-8CC5-4CECC9185206}" sibTransId="{2C4E49E7-7B0C-424D-A587-ADEDD1EF87C4}"/>
    <dgm:cxn modelId="{E1B70B2D-F206-8846-84A2-5920C001A29C}" type="presOf" srcId="{CF13F122-2CCB-45EA-8DBA-A2CB0D832843}" destId="{BFE048C2-C5D6-674E-BEE1-06F940821021}" srcOrd="0" destOrd="0" presId="urn:microsoft.com/office/officeart/2005/8/layout/vList5"/>
    <dgm:cxn modelId="{2E9B3E33-1AD9-E046-99FC-C965D6E11295}" type="presOf" srcId="{E1EB8428-43BA-425E-948F-7E86266187FF}" destId="{820333B9-E20C-DD48-8BE8-A12385A88724}" srcOrd="0" destOrd="1" presId="urn:microsoft.com/office/officeart/2005/8/layout/vList5"/>
    <dgm:cxn modelId="{A3688736-DF81-404E-BFEF-77EE712031C2}" srcId="{BEA9DCC1-76EC-4D3C-A149-3C18B55C296A}" destId="{E1EB8428-43BA-425E-948F-7E86266187FF}" srcOrd="1" destOrd="0" parTransId="{813C2CF0-6466-449B-959C-AAB774DA6BD7}" sibTransId="{3D8969AB-ACD4-44E0-B038-9BFE83A38D11}"/>
    <dgm:cxn modelId="{8DC0475A-6E40-2D48-A977-CB65CBB49472}" type="presOf" srcId="{DAC0F3DF-3F32-4973-9654-A84C92B92F1F}" destId="{0BEC0C80-ECA5-9049-AE1B-02EFC03ECF42}" srcOrd="0" destOrd="0" presId="urn:microsoft.com/office/officeart/2005/8/layout/vList5"/>
    <dgm:cxn modelId="{E4DDA55D-FF8E-4F23-A13C-620FDAC034CC}" srcId="{CF13F122-2CCB-45EA-8DBA-A2CB0D832843}" destId="{DAC0F3DF-3F32-4973-9654-A84C92B92F1F}" srcOrd="0" destOrd="0" parTransId="{AC9D0565-5A8C-4E7D-B6B5-EFA2FD26E26B}" sibTransId="{1798FC29-AEDB-4FFF-B742-5579819D2E45}"/>
    <dgm:cxn modelId="{53D8F263-A629-4C0B-8FF6-AF8EC13A474B}" srcId="{CF13F122-2CCB-45EA-8DBA-A2CB0D832843}" destId="{7C756075-F5AB-4B9E-A2B4-44E014EA3FED}" srcOrd="2" destOrd="0" parTransId="{20B9688F-02A6-4C9B-84FB-BF39DC26A782}" sibTransId="{BF7E2F07-F735-49FB-A50C-20B8D1B2BFB9}"/>
    <dgm:cxn modelId="{C01E1172-5F31-3D45-9F55-1D67E6DD9B47}" type="presOf" srcId="{BEA9DCC1-76EC-4D3C-A149-3C18B55C296A}" destId="{4BA1B746-BB02-0740-9101-9901BDF01CC7}" srcOrd="0" destOrd="0" presId="urn:microsoft.com/office/officeart/2005/8/layout/vList5"/>
    <dgm:cxn modelId="{B7A4D573-C3AB-F046-9E67-F966E58C9C43}" type="presOf" srcId="{40931F65-37A8-482F-B1AB-3F6537C688CF}" destId="{F8F10DC5-649D-6945-8678-CF9EA15857D5}" srcOrd="0" destOrd="0" presId="urn:microsoft.com/office/officeart/2005/8/layout/vList5"/>
    <dgm:cxn modelId="{90207E88-9AB6-442C-BBFD-1E4BCB299182}" srcId="{40931F65-37A8-482F-B1AB-3F6537C688CF}" destId="{CF13F122-2CCB-45EA-8DBA-A2CB0D832843}" srcOrd="0" destOrd="0" parTransId="{9C652750-54CF-4BB7-B768-1FE6A42264A7}" sibTransId="{CBF07442-F900-406F-9D63-4B54063EC81B}"/>
    <dgm:cxn modelId="{245F279B-3150-43B2-A059-9FB6096F8CDC}" srcId="{40931F65-37A8-482F-B1AB-3F6537C688CF}" destId="{BEA9DCC1-76EC-4D3C-A149-3C18B55C296A}" srcOrd="3" destOrd="0" parTransId="{F7B197B6-EC67-40AC-92A4-37707EE5FA89}" sibTransId="{74443347-2F47-4356-8DD2-2E2A6069AD90}"/>
    <dgm:cxn modelId="{965B11AC-C01F-42E7-BD55-3DE5A8AC9C4A}" srcId="{40931F65-37A8-482F-B1AB-3F6537C688CF}" destId="{E945AE78-0B3D-4C6B-B1F9-739D6D5138E6}" srcOrd="2" destOrd="0" parTransId="{587D3221-97B5-4A3C-BADB-E7C81589B8C4}" sibTransId="{95B01A8B-3059-45B0-BA08-5D5DC42E1AD6}"/>
    <dgm:cxn modelId="{4F8E88B3-AA6B-47A3-9464-FD13CC975473}" srcId="{40931F65-37A8-482F-B1AB-3F6537C688CF}" destId="{D0804DFC-6413-4405-9F4B-9C932F9F3C85}" srcOrd="1" destOrd="0" parTransId="{6BE4B813-6A8E-4196-8DA6-6FF60442886C}" sibTransId="{0A292124-E680-4245-9BE5-2C5D1D8921AB}"/>
    <dgm:cxn modelId="{3140B8DE-1625-BD40-96E4-3A54BB73D4F5}" type="presOf" srcId="{7C756075-F5AB-4B9E-A2B4-44E014EA3FED}" destId="{0BEC0C80-ECA5-9049-AE1B-02EFC03ECF42}" srcOrd="0" destOrd="2" presId="urn:microsoft.com/office/officeart/2005/8/layout/vList5"/>
    <dgm:cxn modelId="{1F6E13DF-BBC1-944B-BF62-D4F629C3CD1C}" type="presOf" srcId="{3F857A2F-1116-4EDB-97B1-291D1B05F7F1}" destId="{820333B9-E20C-DD48-8BE8-A12385A88724}" srcOrd="0" destOrd="0" presId="urn:microsoft.com/office/officeart/2005/8/layout/vList5"/>
    <dgm:cxn modelId="{A9D0B7DF-0721-784A-9988-C33CB08BD682}" type="presOf" srcId="{F37D28EA-9858-4646-AC0D-C4847364EECE}" destId="{0BEC0C80-ECA5-9049-AE1B-02EFC03ECF42}" srcOrd="0" destOrd="1" presId="urn:microsoft.com/office/officeart/2005/8/layout/vList5"/>
    <dgm:cxn modelId="{56773BFE-0DD6-3C4D-94DA-7CF7ECEBAF23}" type="presOf" srcId="{D0804DFC-6413-4405-9F4B-9C932F9F3C85}" destId="{7F084E55-FCD6-A84B-9B85-B1E98FBD8497}" srcOrd="0" destOrd="0" presId="urn:microsoft.com/office/officeart/2005/8/layout/vList5"/>
    <dgm:cxn modelId="{6290C264-BCC8-8A4A-BA03-72CD72F9D47F}" type="presParOf" srcId="{F8F10DC5-649D-6945-8678-CF9EA15857D5}" destId="{3F9479FC-295D-7544-85B6-FD32BD39652A}" srcOrd="0" destOrd="0" presId="urn:microsoft.com/office/officeart/2005/8/layout/vList5"/>
    <dgm:cxn modelId="{B2D688B0-95CF-A544-B823-A98E2FDBEEB4}" type="presParOf" srcId="{3F9479FC-295D-7544-85B6-FD32BD39652A}" destId="{BFE048C2-C5D6-674E-BEE1-06F940821021}" srcOrd="0" destOrd="0" presId="urn:microsoft.com/office/officeart/2005/8/layout/vList5"/>
    <dgm:cxn modelId="{2463FC3F-113B-B545-9052-4DDAFDF9211C}" type="presParOf" srcId="{3F9479FC-295D-7544-85B6-FD32BD39652A}" destId="{0BEC0C80-ECA5-9049-AE1B-02EFC03ECF42}" srcOrd="1" destOrd="0" presId="urn:microsoft.com/office/officeart/2005/8/layout/vList5"/>
    <dgm:cxn modelId="{A1910419-70B1-9C44-A399-10A0640BCDB7}" type="presParOf" srcId="{F8F10DC5-649D-6945-8678-CF9EA15857D5}" destId="{7B1ABE69-5D79-184C-96E1-57E4EA515BBF}" srcOrd="1" destOrd="0" presId="urn:microsoft.com/office/officeart/2005/8/layout/vList5"/>
    <dgm:cxn modelId="{B259CACD-C996-A447-ADD7-52151EC2E2F0}" type="presParOf" srcId="{F8F10DC5-649D-6945-8678-CF9EA15857D5}" destId="{3E507FE3-08CE-5A4D-96DF-BAF885C1DB7E}" srcOrd="2" destOrd="0" presId="urn:microsoft.com/office/officeart/2005/8/layout/vList5"/>
    <dgm:cxn modelId="{5DD50917-8A6D-CD4A-99B4-3F20EBD7D94B}" type="presParOf" srcId="{3E507FE3-08CE-5A4D-96DF-BAF885C1DB7E}" destId="{7F084E55-FCD6-A84B-9B85-B1E98FBD8497}" srcOrd="0" destOrd="0" presId="urn:microsoft.com/office/officeart/2005/8/layout/vList5"/>
    <dgm:cxn modelId="{0D9FFEEA-BF1C-A34E-B18A-192559A043F2}" type="presParOf" srcId="{F8F10DC5-649D-6945-8678-CF9EA15857D5}" destId="{E788FC31-EF2D-974C-8940-23A6B3CB75CE}" srcOrd="3" destOrd="0" presId="urn:microsoft.com/office/officeart/2005/8/layout/vList5"/>
    <dgm:cxn modelId="{0975567F-D92C-0445-986B-296EADBC8047}" type="presParOf" srcId="{F8F10DC5-649D-6945-8678-CF9EA15857D5}" destId="{019B4BA8-0ED8-924D-A8DF-CB3F553E286C}" srcOrd="4" destOrd="0" presId="urn:microsoft.com/office/officeart/2005/8/layout/vList5"/>
    <dgm:cxn modelId="{8F107AD3-391E-B544-966C-41AB31442680}" type="presParOf" srcId="{019B4BA8-0ED8-924D-A8DF-CB3F553E286C}" destId="{74D30A28-D7CF-C04E-91CB-A4FA4EC9E328}" srcOrd="0" destOrd="0" presId="urn:microsoft.com/office/officeart/2005/8/layout/vList5"/>
    <dgm:cxn modelId="{F875FCAD-C8B8-F34C-A994-A883FB84DAEF}" type="presParOf" srcId="{F8F10DC5-649D-6945-8678-CF9EA15857D5}" destId="{2BEB091E-EA7F-3A42-8448-96F1F37E9415}" srcOrd="5" destOrd="0" presId="urn:microsoft.com/office/officeart/2005/8/layout/vList5"/>
    <dgm:cxn modelId="{1A52D62A-A18C-9A43-9A20-61A84DD96028}" type="presParOf" srcId="{F8F10DC5-649D-6945-8678-CF9EA15857D5}" destId="{B2CD1F34-6091-F242-8CF3-FA3C08B674E9}" srcOrd="6" destOrd="0" presId="urn:microsoft.com/office/officeart/2005/8/layout/vList5"/>
    <dgm:cxn modelId="{D1133366-E08E-514B-9C59-BCB91688EE63}" type="presParOf" srcId="{B2CD1F34-6091-F242-8CF3-FA3C08B674E9}" destId="{4BA1B746-BB02-0740-9101-9901BDF01CC7}" srcOrd="0" destOrd="0" presId="urn:microsoft.com/office/officeart/2005/8/layout/vList5"/>
    <dgm:cxn modelId="{C592A425-0969-124A-98B2-9355EBF1CADD}" type="presParOf" srcId="{B2CD1F34-6091-F242-8CF3-FA3C08B674E9}" destId="{820333B9-E20C-DD48-8BE8-A12385A8872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EC0C80-ECA5-9049-AE1B-02EFC03ECF42}">
      <dsp:nvSpPr>
        <dsp:cNvPr id="0" name=""/>
        <dsp:cNvSpPr/>
      </dsp:nvSpPr>
      <dsp:spPr>
        <a:xfrm rot="5400000">
          <a:off x="4946767" y="-2054495"/>
          <a:ext cx="760792" cy="5013800"/>
        </a:xfrm>
        <a:prstGeom prst="round2SameRect">
          <a:avLst/>
        </a:prstGeom>
        <a:solidFill>
          <a:schemeClr val="accent1">
            <a:alpha val="90000"/>
            <a:tint val="40000"/>
            <a:hueOff val="0"/>
            <a:satOff val="0"/>
            <a:lumOff val="0"/>
            <a:alphaOff val="0"/>
          </a:schemeClr>
        </a:solidFill>
        <a:ln w="6350" cap="flat" cmpd="sng" algn="in">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s-AR" sz="2000" kern="1200" dirty="0"/>
            <a:t>Considerable </a:t>
          </a:r>
          <a:r>
            <a:rPr lang="es-AR" sz="2000" kern="1200" dirty="0" err="1"/>
            <a:t>space</a:t>
          </a:r>
          <a:r>
            <a:rPr lang="es-AR" sz="2000" kern="1200" dirty="0"/>
            <a:t> </a:t>
          </a:r>
          <a:r>
            <a:rPr lang="es-AR" sz="2000" kern="1200" dirty="0" err="1"/>
            <a:t>between</a:t>
          </a:r>
          <a:r>
            <a:rPr lang="es-AR" sz="2000" kern="1200" dirty="0"/>
            <a:t> </a:t>
          </a:r>
          <a:r>
            <a:rPr lang="es-AR" sz="2000" kern="1200" dirty="0" err="1"/>
            <a:t>articulators</a:t>
          </a:r>
          <a:endParaRPr lang="en-US" sz="2000" kern="1200" dirty="0"/>
        </a:p>
        <a:p>
          <a:pPr marL="228600" lvl="1" indent="-228600" algn="l" defTabSz="889000">
            <a:lnSpc>
              <a:spcPct val="90000"/>
            </a:lnSpc>
            <a:spcBef>
              <a:spcPct val="0"/>
            </a:spcBef>
            <a:spcAft>
              <a:spcPct val="15000"/>
            </a:spcAft>
            <a:buChar char="•"/>
          </a:pPr>
          <a:r>
            <a:rPr lang="es-AR" sz="2000" kern="1200" dirty="0"/>
            <a:t>Air </a:t>
          </a:r>
          <a:r>
            <a:rPr lang="es-AR" sz="2000" kern="1200" dirty="0" err="1"/>
            <a:t>flow</a:t>
          </a:r>
          <a:r>
            <a:rPr lang="es-AR" sz="2000" kern="1200" dirty="0"/>
            <a:t> </a:t>
          </a:r>
          <a:r>
            <a:rPr lang="es-AR" sz="2000" kern="1200" dirty="0" err="1"/>
            <a:t>unobstructed</a:t>
          </a:r>
          <a:endParaRPr lang="en-US" sz="2000" kern="1200" dirty="0"/>
        </a:p>
        <a:p>
          <a:pPr marL="228600" lvl="1" indent="-228600" algn="l" defTabSz="889000">
            <a:lnSpc>
              <a:spcPct val="90000"/>
            </a:lnSpc>
            <a:spcBef>
              <a:spcPct val="0"/>
            </a:spcBef>
            <a:spcAft>
              <a:spcPct val="15000"/>
            </a:spcAft>
            <a:buChar char="•"/>
          </a:pPr>
          <a:r>
            <a:rPr lang="es-AR" sz="2000" kern="1200" dirty="0"/>
            <a:t>No </a:t>
          </a:r>
          <a:r>
            <a:rPr lang="es-AR" sz="2000" kern="1200" dirty="0" err="1"/>
            <a:t>friction</a:t>
          </a:r>
          <a:endParaRPr lang="en-US" sz="2000" kern="1200" dirty="0"/>
        </a:p>
      </dsp:txBody>
      <dsp:txXfrm rot="-5400000">
        <a:off x="2820264" y="109147"/>
        <a:ext cx="4976661" cy="686514"/>
      </dsp:txXfrm>
    </dsp:sp>
    <dsp:sp modelId="{BFE048C2-C5D6-674E-BEE1-06F940821021}">
      <dsp:nvSpPr>
        <dsp:cNvPr id="0" name=""/>
        <dsp:cNvSpPr/>
      </dsp:nvSpPr>
      <dsp:spPr>
        <a:xfrm>
          <a:off x="0" y="1977"/>
          <a:ext cx="2820263" cy="950991"/>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s-AR" sz="2800" kern="1200" dirty="0"/>
            <a:t>Open </a:t>
          </a:r>
          <a:r>
            <a:rPr lang="es-AR" sz="2800" kern="1200" dirty="0" err="1"/>
            <a:t>approximation</a:t>
          </a:r>
          <a:endParaRPr lang="en-US" sz="2800" kern="1200" dirty="0"/>
        </a:p>
      </dsp:txBody>
      <dsp:txXfrm>
        <a:off x="46424" y="48401"/>
        <a:ext cx="2727415" cy="858143"/>
      </dsp:txXfrm>
    </dsp:sp>
    <dsp:sp modelId="{7F084E55-FCD6-A84B-9B85-B1E98FBD8497}">
      <dsp:nvSpPr>
        <dsp:cNvPr id="0" name=""/>
        <dsp:cNvSpPr/>
      </dsp:nvSpPr>
      <dsp:spPr>
        <a:xfrm>
          <a:off x="0" y="1000517"/>
          <a:ext cx="2820263" cy="950991"/>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s-AR" sz="2800" kern="1200"/>
            <a:t>Voiced</a:t>
          </a:r>
          <a:endParaRPr lang="en-US" sz="2800" kern="1200"/>
        </a:p>
      </dsp:txBody>
      <dsp:txXfrm>
        <a:off x="46424" y="1046941"/>
        <a:ext cx="2727415" cy="858143"/>
      </dsp:txXfrm>
    </dsp:sp>
    <dsp:sp modelId="{74D30A28-D7CF-C04E-91CB-A4FA4EC9E328}">
      <dsp:nvSpPr>
        <dsp:cNvPr id="0" name=""/>
        <dsp:cNvSpPr/>
      </dsp:nvSpPr>
      <dsp:spPr>
        <a:xfrm>
          <a:off x="0" y="1999058"/>
          <a:ext cx="2820263" cy="950991"/>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s-AR" sz="2800" kern="1200"/>
            <a:t>Continuants</a:t>
          </a:r>
          <a:endParaRPr lang="en-US" sz="2800" kern="1200"/>
        </a:p>
      </dsp:txBody>
      <dsp:txXfrm>
        <a:off x="46424" y="2045482"/>
        <a:ext cx="2727415" cy="858143"/>
      </dsp:txXfrm>
    </dsp:sp>
    <dsp:sp modelId="{820333B9-E20C-DD48-8BE8-A12385A88724}">
      <dsp:nvSpPr>
        <dsp:cNvPr id="0" name=""/>
        <dsp:cNvSpPr/>
      </dsp:nvSpPr>
      <dsp:spPr>
        <a:xfrm rot="5400000">
          <a:off x="4946767" y="966194"/>
          <a:ext cx="760792" cy="5013800"/>
        </a:xfrm>
        <a:prstGeom prst="round2SameRect">
          <a:avLst/>
        </a:prstGeom>
        <a:solidFill>
          <a:schemeClr val="accent1">
            <a:alpha val="90000"/>
            <a:tint val="40000"/>
            <a:hueOff val="0"/>
            <a:satOff val="0"/>
            <a:lumOff val="0"/>
            <a:alphaOff val="0"/>
          </a:schemeClr>
        </a:solidFill>
        <a:ln w="6350" cap="flat" cmpd="sng" algn="in">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s-AR" sz="2100" kern="1200" dirty="0" err="1"/>
            <a:t>Quality</a:t>
          </a:r>
          <a:endParaRPr lang="en-US" sz="2100" kern="1200" dirty="0"/>
        </a:p>
        <a:p>
          <a:pPr marL="228600" lvl="1" indent="-228600" algn="l" defTabSz="933450">
            <a:lnSpc>
              <a:spcPct val="90000"/>
            </a:lnSpc>
            <a:spcBef>
              <a:spcPct val="0"/>
            </a:spcBef>
            <a:spcAft>
              <a:spcPct val="15000"/>
            </a:spcAft>
            <a:buChar char="•"/>
          </a:pPr>
          <a:r>
            <a:rPr lang="es-AR" sz="2100" kern="1200" dirty="0" err="1"/>
            <a:t>Quantity</a:t>
          </a:r>
          <a:endParaRPr lang="en-US" sz="2100" kern="1200" dirty="0"/>
        </a:p>
      </dsp:txBody>
      <dsp:txXfrm rot="-5400000">
        <a:off x="2820264" y="3129837"/>
        <a:ext cx="4976661" cy="686514"/>
      </dsp:txXfrm>
    </dsp:sp>
    <dsp:sp modelId="{4BA1B746-BB02-0740-9101-9901BDF01CC7}">
      <dsp:nvSpPr>
        <dsp:cNvPr id="0" name=""/>
        <dsp:cNvSpPr/>
      </dsp:nvSpPr>
      <dsp:spPr>
        <a:xfrm>
          <a:off x="0" y="2997599"/>
          <a:ext cx="2820263" cy="950991"/>
        </a:xfrm>
        <a:prstGeom prst="round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s-AR" sz="2800" kern="1200"/>
            <a:t>Classified in terms of</a:t>
          </a:r>
          <a:endParaRPr lang="en-US" sz="2800" kern="1200"/>
        </a:p>
      </dsp:txBody>
      <dsp:txXfrm>
        <a:off x="46424" y="3044023"/>
        <a:ext cx="2727415" cy="85814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77A036-2C6D-4D25-8B10-4A7B6E67BF5E}" type="datetimeFigureOut">
              <a:rPr lang="es-ES" smtClean="0"/>
              <a:t>28/2/24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B45F7-D067-4D74-B628-53905B9435E0}" type="slidenum">
              <a:rPr lang="es-ES" smtClean="0"/>
              <a:t>‹#›</a:t>
            </a:fld>
            <a:endParaRPr lang="es-ES"/>
          </a:p>
        </p:txBody>
      </p:sp>
    </p:spTree>
    <p:extLst>
      <p:ext uri="{BB962C8B-B14F-4D97-AF65-F5344CB8AC3E}">
        <p14:creationId xmlns:p14="http://schemas.microsoft.com/office/powerpoint/2010/main" val="3305978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292B45F7-D067-4D74-B628-53905B9435E0}" type="slidenum">
              <a:rPr lang="es-ES" smtClean="0"/>
              <a:t>1</a:t>
            </a:fld>
            <a:endParaRPr lang="es-ES"/>
          </a:p>
        </p:txBody>
      </p:sp>
    </p:spTree>
    <p:extLst>
      <p:ext uri="{BB962C8B-B14F-4D97-AF65-F5344CB8AC3E}">
        <p14:creationId xmlns:p14="http://schemas.microsoft.com/office/powerpoint/2010/main" val="3675878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buNone/>
            </a:pPr>
            <a:r>
              <a:rPr lang="es-ES" dirty="0" err="1"/>
              <a:t>Phonological</a:t>
            </a:r>
            <a:r>
              <a:rPr lang="es-ES" dirty="0"/>
              <a:t> </a:t>
            </a:r>
            <a:r>
              <a:rPr lang="es-ES" dirty="0" err="1"/>
              <a:t>or</a:t>
            </a:r>
            <a:r>
              <a:rPr lang="es-ES" dirty="0"/>
              <a:t> </a:t>
            </a:r>
            <a:r>
              <a:rPr lang="es-ES" dirty="0" err="1"/>
              <a:t>phonetic</a:t>
            </a:r>
            <a:r>
              <a:rPr lang="es-ES" dirty="0"/>
              <a:t> </a:t>
            </a:r>
            <a:r>
              <a:rPr lang="es-ES" dirty="0" err="1"/>
              <a:t>description</a:t>
            </a:r>
            <a:endParaRPr lang="es-ES" dirty="0"/>
          </a:p>
        </p:txBody>
      </p:sp>
      <p:sp>
        <p:nvSpPr>
          <p:cNvPr id="4" name="3 Marcador de número de diapositiva"/>
          <p:cNvSpPr>
            <a:spLocks noGrp="1"/>
          </p:cNvSpPr>
          <p:nvPr>
            <p:ph type="sldNum" sz="quarter" idx="10"/>
          </p:nvPr>
        </p:nvSpPr>
        <p:spPr/>
        <p:txBody>
          <a:bodyPr/>
          <a:lstStyle/>
          <a:p>
            <a:fld id="{292B45F7-D067-4D74-B628-53905B9435E0}" type="slidenum">
              <a:rPr lang="es-ES" smtClean="0"/>
              <a:pPr/>
              <a:t>3</a:t>
            </a:fld>
            <a:endParaRPr lang="es-ES"/>
          </a:p>
        </p:txBody>
      </p:sp>
    </p:spTree>
    <p:extLst>
      <p:ext uri="{BB962C8B-B14F-4D97-AF65-F5344CB8AC3E}">
        <p14:creationId xmlns:p14="http://schemas.microsoft.com/office/powerpoint/2010/main" val="541547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buNone/>
            </a:pPr>
            <a:r>
              <a:rPr lang="es-ES" dirty="0" err="1"/>
              <a:t>Phonological</a:t>
            </a:r>
            <a:r>
              <a:rPr lang="es-ES" dirty="0"/>
              <a:t> </a:t>
            </a:r>
            <a:r>
              <a:rPr lang="es-ES" dirty="0" err="1"/>
              <a:t>or</a:t>
            </a:r>
            <a:r>
              <a:rPr lang="es-ES" dirty="0"/>
              <a:t> </a:t>
            </a:r>
            <a:r>
              <a:rPr lang="es-ES" dirty="0" err="1"/>
              <a:t>phonetic</a:t>
            </a:r>
            <a:r>
              <a:rPr lang="es-ES" dirty="0"/>
              <a:t> </a:t>
            </a:r>
            <a:r>
              <a:rPr lang="es-ES" dirty="0" err="1"/>
              <a:t>description</a:t>
            </a:r>
            <a:endParaRPr lang="es-ES" dirty="0"/>
          </a:p>
        </p:txBody>
      </p:sp>
      <p:sp>
        <p:nvSpPr>
          <p:cNvPr id="4" name="3 Marcador de número de diapositiva"/>
          <p:cNvSpPr>
            <a:spLocks noGrp="1"/>
          </p:cNvSpPr>
          <p:nvPr>
            <p:ph type="sldNum" sz="quarter" idx="10"/>
          </p:nvPr>
        </p:nvSpPr>
        <p:spPr/>
        <p:txBody>
          <a:bodyPr/>
          <a:lstStyle/>
          <a:p>
            <a:fld id="{292B45F7-D067-4D74-B628-53905B9435E0}" type="slidenum">
              <a:rPr lang="es-ES" smtClean="0"/>
              <a:pPr/>
              <a:t>5</a:t>
            </a:fld>
            <a:endParaRPr lang="es-ES"/>
          </a:p>
        </p:txBody>
      </p:sp>
    </p:spTree>
    <p:extLst>
      <p:ext uri="{BB962C8B-B14F-4D97-AF65-F5344CB8AC3E}">
        <p14:creationId xmlns:p14="http://schemas.microsoft.com/office/powerpoint/2010/main" val="151245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noRot="1" noChangeAspect="1"/>
          </p:cNvSpPr>
          <p:nvPr>
            <p:ph type="sldImg"/>
          </p:nvPr>
        </p:nvSpPr>
        <p:spPr>
          <a:xfrm>
            <a:off x="1143000" y="685800"/>
            <a:ext cx="4572000" cy="3429000"/>
          </a:xfrm>
          <a:prstGeom prst="rect">
            <a:avLst/>
          </a:prstGeom>
        </p:spPr>
        <p:txBody>
          <a:bodyPr/>
          <a:lstStyle/>
          <a:p>
            <a:endParaRPr/>
          </a:p>
        </p:txBody>
      </p:sp>
      <p:sp>
        <p:nvSpPr>
          <p:cNvPr id="136" name="Shape 136"/>
          <p:cNvSpPr>
            <a:spLocks noGrp="1"/>
          </p:cNvSpPr>
          <p:nvPr>
            <p:ph type="body" sz="quarter" idx="1"/>
          </p:nvPr>
        </p:nvSpPr>
        <p:spPr>
          <a:prstGeom prst="rect">
            <a:avLst/>
          </a:prstGeom>
        </p:spPr>
        <p:txBody>
          <a:bodyPr/>
          <a:lstStyle/>
          <a:p>
            <a:pPr defTabSz="914400">
              <a:defRPr sz="1200"/>
            </a:pPr>
            <a:r>
              <a:rPr dirty="0"/>
              <a:t>Complete the classification </a:t>
            </a:r>
          </a:p>
          <a:p>
            <a:pPr defTabSz="914400">
              <a:defRPr sz="1200"/>
            </a:pPr>
            <a:r>
              <a:rPr dirty="0"/>
              <a:t>Which diphthong fall into that category</a:t>
            </a:r>
          </a:p>
          <a:p>
            <a:pPr defTabSz="914400">
              <a:defRPr sz="1200"/>
            </a:pPr>
            <a:endParaRPr dirty="0"/>
          </a:p>
          <a:p>
            <a:pPr defTabSz="914400">
              <a:defRPr sz="1200"/>
            </a:pPr>
            <a:endParaRPr dirty="0"/>
          </a:p>
          <a:p>
            <a:pPr defTabSz="914400">
              <a:defRPr sz="1200"/>
            </a:pPr>
            <a:r>
              <a:rPr dirty="0"/>
              <a:t>So, what to take into account to classify diphthongs</a:t>
            </a:r>
          </a:p>
          <a:p>
            <a:pPr defTabSz="914400">
              <a:defRPr sz="1200"/>
            </a:pPr>
            <a:r>
              <a:rPr dirty="0"/>
              <a:t>Diphthongs can be classified ar</a:t>
            </a:r>
            <a:r>
              <a:rPr b="1" dirty="0">
                <a:latin typeface="Calibri"/>
                <a:ea typeface="Calibri"/>
                <a:cs typeface="Calibri"/>
                <a:sym typeface="Calibri"/>
              </a:rPr>
              <a:t>ti</a:t>
            </a:r>
            <a:r>
              <a:rPr dirty="0"/>
              <a:t>culatorily and </a:t>
            </a:r>
            <a:r>
              <a:rPr b="1" dirty="0">
                <a:latin typeface="Calibri"/>
                <a:ea typeface="Calibri"/>
                <a:cs typeface="Calibri"/>
                <a:sym typeface="Calibri"/>
              </a:rPr>
              <a:t>au</a:t>
            </a:r>
            <a:r>
              <a:rPr dirty="0"/>
              <a:t>ditorily</a:t>
            </a:r>
          </a:p>
          <a:p>
            <a:pPr defTabSz="914400">
              <a:defRPr sz="1200"/>
            </a:pPr>
            <a:endParaRPr dirty="0"/>
          </a:p>
          <a:p>
            <a:pPr defTabSz="914400">
              <a:defRPr sz="1200"/>
            </a:pPr>
            <a:r>
              <a:rPr dirty="0"/>
              <a:t>According to the distance the tongue travels, they can be </a:t>
            </a:r>
            <a:r>
              <a:rPr dirty="0" err="1"/>
              <a:t>arculatory</a:t>
            </a:r>
            <a:r>
              <a:rPr dirty="0"/>
              <a:t> classified into “wide” - when the glide is long - and narrow - when the glide is short</a:t>
            </a:r>
          </a:p>
          <a:p>
            <a:pPr defTabSz="914400">
              <a:defRPr sz="1200"/>
            </a:pPr>
            <a:endParaRPr dirty="0"/>
          </a:p>
          <a:p>
            <a:pPr defTabSz="914400">
              <a:defRPr sz="1200"/>
            </a:pPr>
            <a:r>
              <a:rPr dirty="0"/>
              <a:t>Depending on the direction of the movement of the tongue makes in producing diphthongs, the English set can be articulatory </a:t>
            </a:r>
            <a:r>
              <a:rPr dirty="0" err="1"/>
              <a:t>calssified</a:t>
            </a:r>
            <a:r>
              <a:rPr dirty="0"/>
              <a:t> into “closing” and “</a:t>
            </a:r>
            <a:r>
              <a:rPr dirty="0" err="1"/>
              <a:t>centring</a:t>
            </a:r>
            <a:r>
              <a:rPr dirty="0"/>
              <a:t>” and the Spanish sit into “</a:t>
            </a:r>
            <a:r>
              <a:rPr dirty="0" err="1"/>
              <a:t>closiing</a:t>
            </a:r>
            <a:r>
              <a:rPr dirty="0"/>
              <a:t> and opening” Closing diphthongs involve a glide towards a closer tongue position; </a:t>
            </a:r>
            <a:r>
              <a:rPr dirty="0" err="1"/>
              <a:t>centring</a:t>
            </a:r>
            <a:r>
              <a:rPr dirty="0"/>
              <a:t> dish a glide towards a central position and opening a glide towards a more open </a:t>
            </a:r>
            <a:r>
              <a:rPr dirty="0" err="1"/>
              <a:t>postion</a:t>
            </a:r>
            <a:r>
              <a:rPr dirty="0"/>
              <a:t>.</a:t>
            </a:r>
          </a:p>
          <a:p>
            <a:pPr defTabSz="914400">
              <a:defRPr sz="1200"/>
            </a:pPr>
            <a:endParaRPr dirty="0"/>
          </a:p>
          <a:p>
            <a:pPr defTabSz="914400">
              <a:defRPr sz="1200"/>
            </a:pPr>
            <a:r>
              <a:rPr dirty="0"/>
              <a:t>According to prominence of the elements, diphthongs can be auditory classified into “falling” (when the first element is more prominent than the second) and “rising” (when the second element is more prominent than the first)</a:t>
            </a:r>
          </a:p>
          <a:p>
            <a:pPr defTabSz="914400">
              <a:defRPr sz="1200"/>
            </a:pPr>
            <a:r>
              <a:rPr dirty="0"/>
              <a:t>In </a:t>
            </a:r>
            <a:r>
              <a:rPr dirty="0" err="1"/>
              <a:t>Eng</a:t>
            </a:r>
            <a:r>
              <a:rPr dirty="0"/>
              <a:t> all </a:t>
            </a:r>
            <a:r>
              <a:rPr dirty="0" err="1"/>
              <a:t>diph</a:t>
            </a:r>
            <a:r>
              <a:rPr dirty="0"/>
              <a:t> are generally falling; in Spanish, all falling dish are closing and most rising ones are opening.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noRot="1" noChangeAspect="1"/>
          </p:cNvSpPr>
          <p:nvPr>
            <p:ph type="sldImg"/>
          </p:nvPr>
        </p:nvSpPr>
        <p:spPr>
          <a:xfrm>
            <a:off x="1143000" y="685800"/>
            <a:ext cx="4572000" cy="3429000"/>
          </a:xfrm>
          <a:prstGeom prst="rect">
            <a:avLst/>
          </a:prstGeom>
        </p:spPr>
        <p:txBody>
          <a:bodyPr/>
          <a:lstStyle/>
          <a:p>
            <a:endParaRPr/>
          </a:p>
        </p:txBody>
      </p:sp>
      <p:sp>
        <p:nvSpPr>
          <p:cNvPr id="141" name="Shape 141"/>
          <p:cNvSpPr>
            <a:spLocks noGrp="1"/>
          </p:cNvSpPr>
          <p:nvPr>
            <p:ph type="body" sz="quarter" idx="1"/>
          </p:nvPr>
        </p:nvSpPr>
        <p:spPr>
          <a:prstGeom prst="rect">
            <a:avLst/>
          </a:prstGeom>
        </p:spPr>
        <p:txBody>
          <a:bodyPr/>
          <a:lstStyle/>
          <a:p>
            <a:pPr>
              <a:defRPr sz="1200"/>
            </a:pPr>
            <a:r>
              <a:rPr dirty="0"/>
              <a:t>Diphthongs can be classified articulatorily and auditorily</a:t>
            </a:r>
          </a:p>
          <a:p>
            <a:pPr defTabSz="914400">
              <a:defRPr sz="1200"/>
            </a:pPr>
            <a:endParaRPr dirty="0"/>
          </a:p>
          <a:p>
            <a:pPr defTabSz="914400">
              <a:defRPr sz="1200"/>
            </a:pPr>
            <a:r>
              <a:rPr dirty="0"/>
              <a:t>According to the distance the tongue travels, they can be articulatory classified into “wide” - when the glide is long - and narrow - when the glide is short</a:t>
            </a:r>
          </a:p>
          <a:p>
            <a:pPr defTabSz="914400">
              <a:defRPr sz="1200"/>
            </a:pPr>
            <a:endParaRPr dirty="0"/>
          </a:p>
          <a:p>
            <a:pPr defTabSz="914400">
              <a:defRPr sz="1200"/>
            </a:pPr>
            <a:r>
              <a:rPr dirty="0"/>
              <a:t>Depending on the direction of the movement of the tongue makes in producing diphthongs, the English set can be articulatory classified into “closing” and “</a:t>
            </a:r>
            <a:r>
              <a:rPr dirty="0" err="1"/>
              <a:t>centring</a:t>
            </a:r>
            <a:r>
              <a:rPr dirty="0"/>
              <a:t>” and the Spanish set into “closing and opening” </a:t>
            </a:r>
          </a:p>
          <a:p>
            <a:pPr defTabSz="914400">
              <a:defRPr sz="1200"/>
            </a:pPr>
            <a:r>
              <a:rPr dirty="0"/>
              <a:t>Closing diphthongs involve a glide towards a closer tongue position; </a:t>
            </a:r>
          </a:p>
          <a:p>
            <a:pPr defTabSz="914400">
              <a:defRPr sz="1200"/>
            </a:pPr>
            <a:r>
              <a:rPr dirty="0" err="1"/>
              <a:t>centring</a:t>
            </a:r>
            <a:r>
              <a:rPr dirty="0"/>
              <a:t> </a:t>
            </a:r>
            <a:r>
              <a:rPr dirty="0" err="1"/>
              <a:t>diph</a:t>
            </a:r>
            <a:r>
              <a:rPr dirty="0"/>
              <a:t> a glide towards a central position, and </a:t>
            </a:r>
          </a:p>
          <a:p>
            <a:pPr defTabSz="914400">
              <a:defRPr sz="1200"/>
            </a:pPr>
            <a:r>
              <a:rPr dirty="0"/>
              <a:t>opening ones a glide towards a more open position.</a:t>
            </a:r>
          </a:p>
          <a:p>
            <a:pPr defTabSz="914400">
              <a:defRPr sz="1200"/>
            </a:pPr>
            <a:endParaRPr dirty="0"/>
          </a:p>
          <a:p>
            <a:pPr defTabSz="914400">
              <a:defRPr sz="1200"/>
            </a:pPr>
            <a:r>
              <a:rPr dirty="0"/>
              <a:t>According to prominence of the elements, diphthongs can be auditory classified into “falling” (when the first element is more prominent than the second) and “rising” (when the second element is more prominent than the first)</a:t>
            </a:r>
          </a:p>
          <a:p>
            <a:pPr defTabSz="914400">
              <a:defRPr sz="1200"/>
            </a:pPr>
            <a:r>
              <a:rPr dirty="0"/>
              <a:t>In </a:t>
            </a:r>
            <a:r>
              <a:rPr dirty="0" err="1"/>
              <a:t>Eng</a:t>
            </a:r>
            <a:r>
              <a:rPr dirty="0"/>
              <a:t> all </a:t>
            </a:r>
            <a:r>
              <a:rPr dirty="0" err="1"/>
              <a:t>diph</a:t>
            </a:r>
            <a:r>
              <a:rPr dirty="0"/>
              <a:t> are generally falling; </a:t>
            </a:r>
          </a:p>
          <a:p>
            <a:pPr defTabSz="914400">
              <a:defRPr sz="1200"/>
            </a:pPr>
            <a:r>
              <a:rPr dirty="0"/>
              <a:t>in Spanish, all falling dish are closing and most rising ones are opening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endParaRPr lang="es-E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s-E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831B9A68-5A34-4B5A-B0F3-06C7EB542F27}" type="slidenum">
              <a:rPr lang="es-ES" smtClean="0"/>
              <a:pPr/>
              <a:t>‹#›</a:t>
            </a:fld>
            <a:endParaRPr lang="es-E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597678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3165296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2996607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93583706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4255394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accent1"/>
                </a:solidFill>
              </a:defRPr>
            </a:lvl1pPr>
          </a:lstStyle>
          <a:p>
            <a:r>
              <a:rPr lang="en-GB"/>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endParaRPr lang="es-E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s-E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831B9A68-5A34-4B5A-B0F3-06C7EB542F27}" type="slidenum">
              <a:rPr lang="es-ES" smtClean="0"/>
              <a:pPr/>
              <a:t>‹#›</a:t>
            </a:fld>
            <a:endParaRPr lang="es-E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4129831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2327788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4149171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282068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31B9A68-5A34-4B5A-B0F3-06C7EB542F27}" type="slidenum">
              <a:rPr lang="es-ES" smtClean="0"/>
              <a:pPr/>
              <a:t>‹#›</a:t>
            </a:fld>
            <a:endParaRPr lang="es-ES"/>
          </a:p>
        </p:txBody>
      </p:sp>
    </p:spTree>
    <p:extLst>
      <p:ext uri="{BB962C8B-B14F-4D97-AF65-F5344CB8AC3E}">
        <p14:creationId xmlns:p14="http://schemas.microsoft.com/office/powerpoint/2010/main" val="1315240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endParaRPr lang="es-E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31B9A68-5A34-4B5A-B0F3-06C7EB542F27}" type="slidenum">
              <a:rPr lang="es-ES" smtClean="0"/>
              <a:pPr/>
              <a:t>‹#›</a:t>
            </a:fld>
            <a:endParaRPr lang="es-E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5323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endParaRPr lang="es-E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s-E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831B9A68-5A34-4B5A-B0F3-06C7EB542F27}" type="slidenum">
              <a:rPr lang="es-ES" smtClean="0"/>
              <a:pPr/>
              <a:t>‹#›</a:t>
            </a:fld>
            <a:endParaRPr lang="es-E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6980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endParaRPr lang="es-E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s-E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831B9A68-5A34-4B5A-B0F3-06C7EB542F27}" type="slidenum">
              <a:rPr lang="es-ES" smtClean="0"/>
              <a:pPr/>
              <a:t>‹#›</a:t>
            </a:fld>
            <a:endParaRPr lang="es-E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689437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81"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500"/>
                                        <p:tgtEl>
                                          <p:spTgt spid="3">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left)">
                                      <p:cBhvr>
                                        <p:cTn id="18" dur="500"/>
                                        <p:tgtEl>
                                          <p:spTgt spid="3">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500"/>
                                        <p:tgtEl>
                                          <p:spTgt spid="3">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3F52203-6F22-81CD-0C54-8BC2E4222FCF}"/>
              </a:ext>
            </a:extLst>
          </p:cNvPr>
          <p:cNvSpPr txBox="1"/>
          <p:nvPr/>
        </p:nvSpPr>
        <p:spPr>
          <a:xfrm>
            <a:off x="1187624" y="1124744"/>
            <a:ext cx="2770365" cy="2098226"/>
          </a:xfrm>
          <a:prstGeom prst="rect">
            <a:avLst/>
          </a:prstGeom>
        </p:spPr>
        <p:txBody>
          <a:bodyPr vert="horz" lIns="91440" tIns="45720" rIns="91440" bIns="45720" rtlCol="0" anchor="b">
            <a:normAutofit/>
          </a:bodyPr>
          <a:lstStyle/>
          <a:p>
            <a:pPr algn="ctr" defTabSz="914400">
              <a:lnSpc>
                <a:spcPct val="89000"/>
              </a:lnSpc>
              <a:spcBef>
                <a:spcPct val="0"/>
              </a:spcBef>
              <a:spcAft>
                <a:spcPts val="600"/>
              </a:spcAft>
            </a:pPr>
            <a:r>
              <a:rPr lang="en-US" sz="4700" cap="all" spc="150" dirty="0">
                <a:solidFill>
                  <a:schemeClr val="tx2"/>
                </a:solidFill>
                <a:effectLst/>
                <a:latin typeface="Impact" panose="020B0806030902050204" pitchFamily="34" charset="0"/>
                <a:ea typeface="+mj-ea"/>
                <a:cs typeface="+mj-cs"/>
              </a:rPr>
              <a:t>Summer Course</a:t>
            </a:r>
          </a:p>
        </p:txBody>
      </p:sp>
      <p:sp>
        <p:nvSpPr>
          <p:cNvPr id="3" name="Subtitle 2">
            <a:extLst>
              <a:ext uri="{FF2B5EF4-FFF2-40B4-BE49-F238E27FC236}">
                <a16:creationId xmlns:a16="http://schemas.microsoft.com/office/drawing/2014/main" id="{E0BBE993-B86E-0FAE-5387-C9CAFAE5DFEB}"/>
              </a:ext>
            </a:extLst>
          </p:cNvPr>
          <p:cNvSpPr>
            <a:spLocks noGrp="1"/>
          </p:cNvSpPr>
          <p:nvPr>
            <p:ph type="subTitle" idx="1"/>
          </p:nvPr>
        </p:nvSpPr>
        <p:spPr>
          <a:xfrm>
            <a:off x="1331640" y="3435515"/>
            <a:ext cx="2952328" cy="1086237"/>
          </a:xfrm>
        </p:spPr>
        <p:txBody>
          <a:bodyPr vert="horz" lIns="91440" tIns="45720" rIns="91440" bIns="45720" rtlCol="0">
            <a:noAutofit/>
          </a:bodyPr>
          <a:lstStyle/>
          <a:p>
            <a:pPr marR="164465" defTabSz="914400">
              <a:spcAft>
                <a:spcPts val="600"/>
              </a:spcAft>
            </a:pPr>
            <a:r>
              <a:rPr lang="en-US" sz="2400" dirty="0">
                <a:effectLst/>
                <a:latin typeface="Impact" panose="020B0806030902050204" pitchFamily="34" charset="0"/>
              </a:rPr>
              <a:t>Phonetics &amp; English Phonology 1</a:t>
            </a:r>
          </a:p>
        </p:txBody>
      </p:sp>
      <p:pic>
        <p:nvPicPr>
          <p:cNvPr id="11" name="Picture 10" descr="A red symbol with palm trees and a beach&#10;&#10;Description automatically generated">
            <a:extLst>
              <a:ext uri="{FF2B5EF4-FFF2-40B4-BE49-F238E27FC236}">
                <a16:creationId xmlns:a16="http://schemas.microsoft.com/office/drawing/2014/main" id="{4BC61730-0381-E406-0584-660243245949}"/>
              </a:ext>
            </a:extLst>
          </p:cNvPr>
          <p:cNvPicPr>
            <a:picLocks noChangeAspect="1"/>
          </p:cNvPicPr>
          <p:nvPr/>
        </p:nvPicPr>
        <p:blipFill rotWithShape="1">
          <a:blip r:embed="rId3">
            <a:extLst>
              <a:ext uri="{28A0092B-C50C-407E-A947-70E740481C1C}">
                <a14:useLocalDpi xmlns:a14="http://schemas.microsoft.com/office/drawing/2010/main" val="0"/>
              </a:ext>
            </a:extLst>
          </a:blip>
          <a:srcRect l="26067" r="27291" b="1"/>
          <a:stretch/>
        </p:blipFill>
        <p:spPr>
          <a:xfrm>
            <a:off x="4572000" y="10"/>
            <a:ext cx="4569617" cy="6857990"/>
          </a:xfrm>
          <a:prstGeom prst="rect">
            <a:avLst/>
          </a:prstGeom>
          <a:ln>
            <a:noFill/>
          </a:ln>
          <a:effectLst/>
        </p:spPr>
      </p:pic>
      <p:sp>
        <p:nvSpPr>
          <p:cNvPr id="12" name="TextBox 11">
            <a:extLst>
              <a:ext uri="{FF2B5EF4-FFF2-40B4-BE49-F238E27FC236}">
                <a16:creationId xmlns:a16="http://schemas.microsoft.com/office/drawing/2014/main" id="{5CEDE79F-727F-C1C2-3278-2683512295EE}"/>
              </a:ext>
            </a:extLst>
          </p:cNvPr>
          <p:cNvSpPr txBox="1"/>
          <p:nvPr/>
        </p:nvSpPr>
        <p:spPr>
          <a:xfrm>
            <a:off x="1547664" y="4941168"/>
            <a:ext cx="2016224" cy="461665"/>
          </a:xfrm>
          <a:prstGeom prst="rect">
            <a:avLst/>
          </a:prstGeom>
          <a:noFill/>
        </p:spPr>
        <p:txBody>
          <a:bodyPr wrap="square" rtlCol="0">
            <a:spAutoFit/>
          </a:bodyPr>
          <a:lstStyle/>
          <a:p>
            <a:pPr algn="ctr"/>
            <a:r>
              <a:rPr lang="en-US" sz="2400" dirty="0">
                <a:latin typeface="Impact" panose="020B0806030902050204" pitchFamily="34" charset="0"/>
              </a:rPr>
              <a:t>Encounter 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2 Marcador de contenido"/>
          <p:cNvSpPr txBox="1">
            <a:spLocks noGrp="1"/>
          </p:cNvSpPr>
          <p:nvPr>
            <p:ph type="body" idx="1"/>
          </p:nvPr>
        </p:nvSpPr>
        <p:spPr>
          <a:xfrm>
            <a:off x="755576" y="404664"/>
            <a:ext cx="7877175" cy="3777853"/>
          </a:xfrm>
          <a:prstGeom prst="rect">
            <a:avLst/>
          </a:prstGeom>
        </p:spPr>
        <p:txBody>
          <a:bodyPr anchor="t">
            <a:noAutofit/>
          </a:bodyPr>
          <a:lstStyle/>
          <a:p>
            <a:pPr marL="0" indent="0" defTabSz="284797">
              <a:lnSpc>
                <a:spcPct val="100000"/>
              </a:lnSpc>
              <a:spcBef>
                <a:spcPts val="0"/>
              </a:spcBef>
              <a:spcAft>
                <a:spcPts val="0"/>
              </a:spcAft>
              <a:buNone/>
              <a:defRPr sz="4416" b="1"/>
            </a:pPr>
            <a:r>
              <a:rPr sz="2000" dirty="0"/>
              <a:t>A) </a:t>
            </a:r>
            <a:r>
              <a:rPr sz="2000" dirty="0">
                <a:solidFill>
                  <a:srgbClr val="92D050"/>
                </a:solidFill>
              </a:rPr>
              <a:t>Distance</a:t>
            </a:r>
            <a:r>
              <a:rPr sz="2000" dirty="0"/>
              <a:t> - </a:t>
            </a:r>
            <a:r>
              <a:rPr sz="2000" b="0" dirty="0"/>
              <a:t>the distance the tongue travels</a:t>
            </a:r>
          </a:p>
          <a:p>
            <a:pPr marL="408356" lvl="1" indent="-189281" defTabSz="284797">
              <a:lnSpc>
                <a:spcPct val="100000"/>
              </a:lnSpc>
              <a:spcBef>
                <a:spcPts val="0"/>
              </a:spcBef>
              <a:spcAft>
                <a:spcPts val="0"/>
              </a:spcAft>
              <a:buClr>
                <a:schemeClr val="accent6">
                  <a:satOff val="-15798"/>
                  <a:lumOff val="-17517"/>
                </a:schemeClr>
              </a:buClr>
              <a:defRPr sz="4416"/>
            </a:pPr>
            <a:r>
              <a:rPr sz="2000" dirty="0"/>
              <a:t>Narrow</a:t>
            </a:r>
            <a:endParaRPr lang="es-ES" sz="2000" dirty="0"/>
          </a:p>
          <a:p>
            <a:pPr marL="933450" lvl="4" indent="0" defTabSz="284797">
              <a:lnSpc>
                <a:spcPct val="100000"/>
              </a:lnSpc>
              <a:spcBef>
                <a:spcPts val="0"/>
              </a:spcBef>
              <a:spcAft>
                <a:spcPts val="0"/>
              </a:spcAft>
              <a:buClr>
                <a:schemeClr val="accent6">
                  <a:satOff val="-15798"/>
                  <a:lumOff val="-17517"/>
                </a:schemeClr>
              </a:buClr>
              <a:buNone/>
              <a:defRPr sz="4416"/>
            </a:pPr>
            <a:r>
              <a:rPr sz="2000" dirty="0"/>
              <a:t>FACE /</a:t>
            </a:r>
            <a:r>
              <a:rPr sz="2000" dirty="0" err="1"/>
              <a:t>eɪ</a:t>
            </a:r>
            <a:r>
              <a:rPr sz="2000" dirty="0"/>
              <a:t>/, GOAT /</a:t>
            </a:r>
            <a:r>
              <a:rPr sz="2000" dirty="0" err="1"/>
              <a:t>əʊ</a:t>
            </a:r>
            <a:r>
              <a:rPr sz="2000" dirty="0"/>
              <a:t>/, NEAR /</a:t>
            </a:r>
            <a:r>
              <a:rPr sz="2000" dirty="0" err="1"/>
              <a:t>ɪə</a:t>
            </a:r>
            <a:r>
              <a:rPr sz="2000" dirty="0"/>
              <a:t>/ and CURE /</a:t>
            </a:r>
            <a:r>
              <a:rPr sz="2000" dirty="0" err="1"/>
              <a:t>ʊə</a:t>
            </a:r>
            <a:r>
              <a:rPr sz="2000" dirty="0"/>
              <a:t>/</a:t>
            </a:r>
          </a:p>
          <a:p>
            <a:pPr marL="408356" lvl="1" indent="-189281" defTabSz="284797">
              <a:lnSpc>
                <a:spcPct val="100000"/>
              </a:lnSpc>
              <a:spcBef>
                <a:spcPts val="0"/>
              </a:spcBef>
              <a:spcAft>
                <a:spcPts val="0"/>
              </a:spcAft>
              <a:buClr>
                <a:schemeClr val="accent6">
                  <a:satOff val="-15798"/>
                  <a:lumOff val="-17517"/>
                </a:schemeClr>
              </a:buClr>
              <a:defRPr sz="4416"/>
            </a:pPr>
            <a:r>
              <a:rPr sz="2000" dirty="0"/>
              <a:t>Wide</a:t>
            </a:r>
            <a:endParaRPr lang="es-ES" sz="2000" dirty="0"/>
          </a:p>
          <a:p>
            <a:pPr marL="933450" lvl="4" indent="0" defTabSz="284797">
              <a:lnSpc>
                <a:spcPct val="100000"/>
              </a:lnSpc>
              <a:spcBef>
                <a:spcPts val="0"/>
              </a:spcBef>
              <a:spcAft>
                <a:spcPts val="0"/>
              </a:spcAft>
              <a:buClr>
                <a:schemeClr val="accent6">
                  <a:satOff val="-15798"/>
                  <a:lumOff val="-17517"/>
                </a:schemeClr>
              </a:buClr>
              <a:buNone/>
              <a:defRPr sz="4416"/>
            </a:pPr>
            <a:r>
              <a:rPr sz="2000" dirty="0"/>
              <a:t>PRICE /</a:t>
            </a:r>
            <a:r>
              <a:rPr sz="2000" dirty="0" err="1"/>
              <a:t>aɪ</a:t>
            </a:r>
            <a:r>
              <a:rPr sz="2000" dirty="0"/>
              <a:t>/, MOUTH /</a:t>
            </a:r>
            <a:r>
              <a:rPr sz="2000" dirty="0" err="1"/>
              <a:t>aʊ</a:t>
            </a:r>
            <a:r>
              <a:rPr sz="2000" dirty="0"/>
              <a:t>/ and CHOICE /</a:t>
            </a:r>
            <a:r>
              <a:rPr sz="2000" dirty="0" err="1"/>
              <a:t>ɔɪ</a:t>
            </a:r>
            <a:r>
              <a:rPr sz="2000" dirty="0"/>
              <a:t>/</a:t>
            </a:r>
            <a:endParaRPr lang="es-ES" sz="2000" dirty="0"/>
          </a:p>
          <a:p>
            <a:pPr marL="219075" lvl="1" indent="0" defTabSz="284797">
              <a:lnSpc>
                <a:spcPct val="100000"/>
              </a:lnSpc>
              <a:spcBef>
                <a:spcPts val="0"/>
              </a:spcBef>
              <a:spcAft>
                <a:spcPts val="0"/>
              </a:spcAft>
              <a:buClr>
                <a:schemeClr val="accent6">
                  <a:satOff val="-15798"/>
                  <a:lumOff val="-17517"/>
                </a:schemeClr>
              </a:buClr>
              <a:buNone/>
              <a:defRPr sz="4416"/>
            </a:pPr>
            <a:endParaRPr sz="2000" dirty="0"/>
          </a:p>
          <a:p>
            <a:pPr marL="0" indent="0" defTabSz="284797">
              <a:lnSpc>
                <a:spcPct val="100000"/>
              </a:lnSpc>
              <a:spcBef>
                <a:spcPts val="0"/>
              </a:spcBef>
              <a:spcAft>
                <a:spcPts val="0"/>
              </a:spcAft>
              <a:buNone/>
              <a:defRPr sz="4416" b="1"/>
            </a:pPr>
            <a:r>
              <a:rPr sz="2000" dirty="0"/>
              <a:t>B) </a:t>
            </a:r>
            <a:r>
              <a:rPr sz="2000" dirty="0">
                <a:solidFill>
                  <a:srgbClr val="92D050"/>
                </a:solidFill>
              </a:rPr>
              <a:t>Direction</a:t>
            </a:r>
            <a:r>
              <a:rPr sz="2000" dirty="0"/>
              <a:t> - </a:t>
            </a:r>
            <a:r>
              <a:rPr sz="2000" b="0" dirty="0"/>
              <a:t>the movement the tongue makes</a:t>
            </a:r>
          </a:p>
          <a:p>
            <a:pPr marL="408356" lvl="1" indent="-189281" defTabSz="284797">
              <a:lnSpc>
                <a:spcPct val="100000"/>
              </a:lnSpc>
              <a:spcBef>
                <a:spcPts val="0"/>
              </a:spcBef>
              <a:spcAft>
                <a:spcPts val="0"/>
              </a:spcAft>
              <a:buClr>
                <a:schemeClr val="accent6">
                  <a:satOff val="-15798"/>
                  <a:lumOff val="-17517"/>
                </a:schemeClr>
              </a:buClr>
              <a:defRPr sz="4416"/>
            </a:pPr>
            <a:r>
              <a:rPr sz="2000" dirty="0"/>
              <a:t>Closing    </a:t>
            </a:r>
            <a:endParaRPr lang="es-ES" sz="2000" dirty="0"/>
          </a:p>
          <a:p>
            <a:pPr marL="933450" lvl="4" indent="0" defTabSz="284797">
              <a:lnSpc>
                <a:spcPct val="100000"/>
              </a:lnSpc>
              <a:spcBef>
                <a:spcPts val="0"/>
              </a:spcBef>
              <a:spcAft>
                <a:spcPts val="0"/>
              </a:spcAft>
              <a:buClr>
                <a:schemeClr val="accent6">
                  <a:satOff val="-15798"/>
                  <a:lumOff val="-17517"/>
                </a:schemeClr>
              </a:buClr>
              <a:buNone/>
              <a:defRPr sz="4416"/>
            </a:pPr>
            <a:r>
              <a:rPr sz="2000" dirty="0"/>
              <a:t>FACE /</a:t>
            </a:r>
            <a:r>
              <a:rPr sz="2000" dirty="0" err="1"/>
              <a:t>eɪ</a:t>
            </a:r>
            <a:r>
              <a:rPr sz="2000" dirty="0"/>
              <a:t>/, PRICE /</a:t>
            </a:r>
            <a:r>
              <a:rPr sz="2000" dirty="0" err="1"/>
              <a:t>aɪ</a:t>
            </a:r>
            <a:r>
              <a:rPr sz="2000" dirty="0"/>
              <a:t>/ and CHOICE /</a:t>
            </a:r>
            <a:r>
              <a:rPr sz="2000" dirty="0" err="1"/>
              <a:t>ɔɪ</a:t>
            </a:r>
            <a:r>
              <a:rPr lang="es-ES" sz="2000" dirty="0"/>
              <a:t>/ </a:t>
            </a:r>
          </a:p>
          <a:p>
            <a:pPr marL="933450" lvl="4" indent="0" defTabSz="284797">
              <a:lnSpc>
                <a:spcPct val="100000"/>
              </a:lnSpc>
              <a:spcBef>
                <a:spcPts val="0"/>
              </a:spcBef>
              <a:spcAft>
                <a:spcPts val="0"/>
              </a:spcAft>
              <a:buClr>
                <a:schemeClr val="accent6">
                  <a:satOff val="-15798"/>
                  <a:lumOff val="-17517"/>
                </a:schemeClr>
              </a:buClr>
              <a:buNone/>
              <a:defRPr sz="4416"/>
            </a:pPr>
            <a:r>
              <a:rPr sz="2000" dirty="0"/>
              <a:t>MOUTH /</a:t>
            </a:r>
            <a:r>
              <a:rPr sz="2000" dirty="0" err="1"/>
              <a:t>aʊ</a:t>
            </a:r>
            <a:r>
              <a:rPr sz="2000" dirty="0"/>
              <a:t>/ and    GOAT /</a:t>
            </a:r>
            <a:r>
              <a:rPr sz="2000" dirty="0" err="1"/>
              <a:t>əʊ</a:t>
            </a:r>
            <a:r>
              <a:rPr sz="2000" dirty="0"/>
              <a:t>/</a:t>
            </a:r>
          </a:p>
          <a:p>
            <a:pPr marL="408356" lvl="1" indent="-189281" defTabSz="284797">
              <a:lnSpc>
                <a:spcPct val="100000"/>
              </a:lnSpc>
              <a:spcBef>
                <a:spcPts val="0"/>
              </a:spcBef>
              <a:spcAft>
                <a:spcPts val="0"/>
              </a:spcAft>
              <a:buClr>
                <a:schemeClr val="accent6">
                  <a:satOff val="-15798"/>
                  <a:lumOff val="-17517"/>
                </a:schemeClr>
              </a:buClr>
              <a:defRPr sz="4416"/>
            </a:pPr>
            <a:r>
              <a:rPr sz="2000" dirty="0" err="1"/>
              <a:t>Centring</a:t>
            </a:r>
            <a:r>
              <a:rPr sz="2000" dirty="0"/>
              <a:t>   </a:t>
            </a:r>
            <a:endParaRPr lang="es-ES" sz="2000" dirty="0"/>
          </a:p>
          <a:p>
            <a:pPr marL="933450" lvl="4" indent="0" defTabSz="284797">
              <a:lnSpc>
                <a:spcPct val="100000"/>
              </a:lnSpc>
              <a:spcBef>
                <a:spcPts val="0"/>
              </a:spcBef>
              <a:spcAft>
                <a:spcPts val="0"/>
              </a:spcAft>
              <a:buClr>
                <a:schemeClr val="accent6">
                  <a:satOff val="-15798"/>
                  <a:lumOff val="-17517"/>
                </a:schemeClr>
              </a:buClr>
              <a:buNone/>
              <a:defRPr sz="4416"/>
            </a:pPr>
            <a:r>
              <a:rPr sz="2000" dirty="0"/>
              <a:t>NEAR /</a:t>
            </a:r>
            <a:r>
              <a:rPr sz="2000" dirty="0" err="1"/>
              <a:t>ɪə</a:t>
            </a:r>
            <a:r>
              <a:rPr sz="2000" dirty="0"/>
              <a:t>/ and CURE /</a:t>
            </a:r>
            <a:r>
              <a:rPr sz="2000" dirty="0" err="1"/>
              <a:t>ʊə</a:t>
            </a:r>
            <a:r>
              <a:rPr sz="2000" dirty="0"/>
              <a:t>/</a:t>
            </a:r>
          </a:p>
          <a:p>
            <a:pPr marL="408356" lvl="1" indent="-189281" defTabSz="284797">
              <a:lnSpc>
                <a:spcPct val="100000"/>
              </a:lnSpc>
              <a:spcBef>
                <a:spcPts val="0"/>
              </a:spcBef>
              <a:spcAft>
                <a:spcPts val="0"/>
              </a:spcAft>
              <a:buClr>
                <a:schemeClr val="accent6">
                  <a:satOff val="-15798"/>
                  <a:lumOff val="-17517"/>
                </a:schemeClr>
              </a:buClr>
              <a:defRPr sz="4416"/>
            </a:pPr>
            <a:r>
              <a:rPr sz="2000" dirty="0"/>
              <a:t>Opening</a:t>
            </a:r>
            <a:endParaRPr lang="es-ES" sz="2000" dirty="0"/>
          </a:p>
          <a:p>
            <a:pPr marL="219075" lvl="1" indent="0" defTabSz="284797">
              <a:lnSpc>
                <a:spcPct val="100000"/>
              </a:lnSpc>
              <a:spcBef>
                <a:spcPts val="0"/>
              </a:spcBef>
              <a:spcAft>
                <a:spcPts val="0"/>
              </a:spcAft>
              <a:buClr>
                <a:schemeClr val="accent6">
                  <a:satOff val="-15798"/>
                  <a:lumOff val="-17517"/>
                </a:schemeClr>
              </a:buClr>
              <a:buNone/>
              <a:defRPr sz="4416"/>
            </a:pPr>
            <a:endParaRPr sz="2000" dirty="0"/>
          </a:p>
          <a:p>
            <a:pPr marL="0" indent="0" defTabSz="284797">
              <a:lnSpc>
                <a:spcPct val="100000"/>
              </a:lnSpc>
              <a:spcBef>
                <a:spcPts val="0"/>
              </a:spcBef>
              <a:spcAft>
                <a:spcPts val="0"/>
              </a:spcAft>
              <a:buNone/>
              <a:defRPr sz="4416" b="1"/>
            </a:pPr>
            <a:r>
              <a:rPr sz="2000" dirty="0"/>
              <a:t>C) </a:t>
            </a:r>
            <a:r>
              <a:rPr sz="2000" dirty="0">
                <a:solidFill>
                  <a:srgbClr val="92D050"/>
                </a:solidFill>
              </a:rPr>
              <a:t>Prominence</a:t>
            </a:r>
            <a:r>
              <a:rPr sz="2000" dirty="0"/>
              <a:t> - </a:t>
            </a:r>
            <a:r>
              <a:rPr sz="2000" b="0" dirty="0"/>
              <a:t>of the elements</a:t>
            </a:r>
          </a:p>
          <a:p>
            <a:pPr marL="408356" lvl="1" indent="-189281" defTabSz="284797">
              <a:lnSpc>
                <a:spcPct val="100000"/>
              </a:lnSpc>
              <a:spcBef>
                <a:spcPts val="0"/>
              </a:spcBef>
              <a:spcAft>
                <a:spcPts val="0"/>
              </a:spcAft>
              <a:buClr>
                <a:schemeClr val="accent6">
                  <a:satOff val="-15798"/>
                  <a:lumOff val="-17517"/>
                </a:schemeClr>
              </a:buClr>
              <a:defRPr sz="4416"/>
            </a:pPr>
            <a:r>
              <a:rPr sz="2000" dirty="0"/>
              <a:t>Falling      </a:t>
            </a:r>
            <a:endParaRPr lang="es-ES" sz="2000" dirty="0"/>
          </a:p>
          <a:p>
            <a:pPr marL="933450" lvl="4" indent="0" defTabSz="284797">
              <a:lnSpc>
                <a:spcPct val="100000"/>
              </a:lnSpc>
              <a:spcBef>
                <a:spcPts val="0"/>
              </a:spcBef>
              <a:spcAft>
                <a:spcPts val="0"/>
              </a:spcAft>
              <a:buClr>
                <a:schemeClr val="accent6">
                  <a:satOff val="-15798"/>
                  <a:lumOff val="-17517"/>
                </a:schemeClr>
              </a:buClr>
              <a:buNone/>
              <a:defRPr sz="4416"/>
            </a:pPr>
            <a:r>
              <a:rPr sz="2000" dirty="0"/>
              <a:t>NEAR /</a:t>
            </a:r>
            <a:r>
              <a:rPr sz="2000" dirty="0" err="1"/>
              <a:t>ɪə</a:t>
            </a:r>
            <a:r>
              <a:rPr sz="2000" dirty="0"/>
              <a:t>/ and CURE /</a:t>
            </a:r>
            <a:r>
              <a:rPr sz="2000" dirty="0" err="1"/>
              <a:t>ʊə</a:t>
            </a:r>
            <a:r>
              <a:rPr sz="2000" dirty="0"/>
              <a:t>/ </a:t>
            </a:r>
          </a:p>
          <a:p>
            <a:pPr marL="0" lvl="2" indent="0" defTabSz="284797">
              <a:lnSpc>
                <a:spcPct val="100000"/>
              </a:lnSpc>
              <a:spcBef>
                <a:spcPts val="0"/>
              </a:spcBef>
              <a:spcAft>
                <a:spcPts val="0"/>
              </a:spcAft>
              <a:buNone/>
              <a:defRPr sz="4416"/>
            </a:pPr>
            <a:r>
              <a:rPr sz="2000" dirty="0"/>
              <a:t>  </a:t>
            </a:r>
            <a:r>
              <a:rPr lang="es-ES" sz="2000" dirty="0"/>
              <a:t>			  </a:t>
            </a:r>
            <a:r>
              <a:rPr sz="2000" dirty="0"/>
              <a:t>FACE /</a:t>
            </a:r>
            <a:r>
              <a:rPr sz="2000" dirty="0" err="1"/>
              <a:t>eɪ</a:t>
            </a:r>
            <a:r>
              <a:rPr sz="2000" dirty="0"/>
              <a:t>/, PRICE /</a:t>
            </a:r>
            <a:r>
              <a:rPr sz="2000" dirty="0" err="1"/>
              <a:t>aɪ</a:t>
            </a:r>
            <a:r>
              <a:rPr sz="2000" dirty="0"/>
              <a:t>/ and CHOICE /</a:t>
            </a:r>
            <a:r>
              <a:rPr sz="2000" dirty="0" err="1"/>
              <a:t>ɔɪ</a:t>
            </a:r>
            <a:r>
              <a:rPr sz="2000" dirty="0"/>
              <a:t>/ </a:t>
            </a:r>
            <a:r>
              <a:rPr lang="es-ES" sz="2000" dirty="0"/>
              <a:t> </a:t>
            </a:r>
          </a:p>
          <a:p>
            <a:pPr marL="0" lvl="2" indent="0" defTabSz="284797">
              <a:lnSpc>
                <a:spcPct val="100000"/>
              </a:lnSpc>
              <a:spcBef>
                <a:spcPts val="0"/>
              </a:spcBef>
              <a:spcAft>
                <a:spcPts val="0"/>
              </a:spcAft>
              <a:buNone/>
              <a:defRPr sz="4416"/>
            </a:pPr>
            <a:r>
              <a:rPr lang="es-ES" sz="2000" dirty="0"/>
              <a:t>  			  </a:t>
            </a:r>
            <a:r>
              <a:rPr sz="2000" dirty="0"/>
              <a:t>MOUTH /</a:t>
            </a:r>
            <a:r>
              <a:rPr sz="2000" dirty="0" err="1"/>
              <a:t>aʊ</a:t>
            </a:r>
            <a:r>
              <a:rPr sz="2000" dirty="0"/>
              <a:t>/ and GOAT /</a:t>
            </a:r>
            <a:r>
              <a:rPr sz="2000" dirty="0" err="1"/>
              <a:t>əʊ</a:t>
            </a:r>
            <a:r>
              <a:rPr sz="2000" dirty="0"/>
              <a:t>/</a:t>
            </a:r>
          </a:p>
          <a:p>
            <a:pPr marL="408356" lvl="1" indent="-189281" defTabSz="284797">
              <a:lnSpc>
                <a:spcPct val="100000"/>
              </a:lnSpc>
              <a:spcBef>
                <a:spcPts val="0"/>
              </a:spcBef>
              <a:spcAft>
                <a:spcPts val="0"/>
              </a:spcAft>
              <a:buClr>
                <a:schemeClr val="accent6">
                  <a:satOff val="-15798"/>
                  <a:lumOff val="-17517"/>
                </a:schemeClr>
              </a:buClr>
              <a:defRPr sz="4416"/>
            </a:pPr>
            <a:r>
              <a:rPr sz="2000" dirty="0"/>
              <a:t>Rising</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0E880B70-9045-4B1E-A61A-E849BE8C8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D9D9D0AB-1E2F-44A8-B9C6-FA40983018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A27A59-2D8F-4D3C-5B82-68151B52D1F3}"/>
              </a:ext>
            </a:extLst>
          </p:cNvPr>
          <p:cNvSpPr>
            <a:spLocks noGrp="1"/>
          </p:cNvSpPr>
          <p:nvPr>
            <p:ph type="title"/>
          </p:nvPr>
        </p:nvSpPr>
        <p:spPr>
          <a:xfrm>
            <a:off x="658162" y="4849067"/>
            <a:ext cx="7898205" cy="1420130"/>
          </a:xfrm>
        </p:spPr>
        <p:txBody>
          <a:bodyPr vert="horz" lIns="91440" tIns="45720" rIns="91440" bIns="45720" rtlCol="0" anchor="ctr">
            <a:normAutofit fontScale="90000"/>
          </a:bodyPr>
          <a:lstStyle/>
          <a:p>
            <a:pPr defTabSz="914400"/>
            <a:r>
              <a:rPr lang="en-US" sz="3100"/>
              <a:t>What kind of information does the head diagram provide?</a:t>
            </a:r>
            <a:br>
              <a:rPr lang="en-US" sz="3100"/>
            </a:br>
            <a:r>
              <a:rPr lang="en-US" sz="3100"/>
              <a:t>  </a:t>
            </a:r>
            <a:br>
              <a:rPr lang="en-US" sz="3100"/>
            </a:br>
            <a:r>
              <a:rPr lang="en-US" sz="3100"/>
              <a:t>And the vowel chart?</a:t>
            </a:r>
            <a:endParaRPr lang="en-US" sz="3100" dirty="0"/>
          </a:p>
        </p:txBody>
      </p:sp>
      <p:sp>
        <p:nvSpPr>
          <p:cNvPr id="20" name="Freeform: Shape 19">
            <a:extLst>
              <a:ext uri="{FF2B5EF4-FFF2-40B4-BE49-F238E27FC236}">
                <a16:creationId xmlns:a16="http://schemas.microsoft.com/office/drawing/2014/main" id="{00106F80-B138-4C27-AEAE-350D5506E6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208296" y="710273"/>
            <a:ext cx="1731437" cy="2084882"/>
          </a:xfrm>
          <a:custGeom>
            <a:avLst/>
            <a:gdLst>
              <a:gd name="connsiteX0" fmla="*/ 462 w 2308583"/>
              <a:gd name="connsiteY0" fmla="*/ 2084882 h 2084882"/>
              <a:gd name="connsiteX1" fmla="*/ 2308583 w 2308583"/>
              <a:gd name="connsiteY1" fmla="*/ 2084882 h 2084882"/>
              <a:gd name="connsiteX2" fmla="*/ 2308583 w 2308583"/>
              <a:gd name="connsiteY2" fmla="*/ 0 h 2084882"/>
              <a:gd name="connsiteX3" fmla="*/ 2022607 w 2308583"/>
              <a:gd name="connsiteY3" fmla="*/ 0 h 2084882"/>
              <a:gd name="connsiteX4" fmla="*/ 2022607 w 2308583"/>
              <a:gd name="connsiteY4" fmla="*/ 1813955 h 2084882"/>
              <a:gd name="connsiteX5" fmla="*/ 0 w 2308583"/>
              <a:gd name="connsiteY5" fmla="*/ 1813023 h 2084882"/>
              <a:gd name="connsiteX6" fmla="*/ 462 w 2308583"/>
              <a:gd name="connsiteY6" fmla="*/ 2084882 h 2084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8583" h="2084882">
                <a:moveTo>
                  <a:pt x="462" y="2084882"/>
                </a:moveTo>
                <a:lnTo>
                  <a:pt x="2308583" y="2084882"/>
                </a:lnTo>
                <a:lnTo>
                  <a:pt x="2308583" y="0"/>
                </a:lnTo>
                <a:lnTo>
                  <a:pt x="2022607" y="0"/>
                </a:lnTo>
                <a:lnTo>
                  <a:pt x="2022607" y="1813955"/>
                </a:lnTo>
                <a:lnTo>
                  <a:pt x="0" y="1813023"/>
                </a:lnTo>
                <a:cubicBezTo>
                  <a:pt x="923" y="1906853"/>
                  <a:pt x="-462" y="1991052"/>
                  <a:pt x="462" y="2084882"/>
                </a:cubicBezTo>
                <a:close/>
              </a:path>
            </a:pathLst>
          </a:custGeom>
          <a:solidFill>
            <a:schemeClr val="tx1">
              <a:lumMod val="75000"/>
              <a:lumOff val="25000"/>
            </a:schemeClr>
          </a:solidFill>
          <a:ln w="0">
            <a:noFill/>
            <a:prstDash val="solid"/>
            <a:round/>
            <a:headEnd/>
            <a:tailEnd/>
          </a:ln>
        </p:spPr>
        <p:txBody>
          <a:bodyPr/>
          <a:lstStyle/>
          <a:p>
            <a:endParaRPr lang="en-US"/>
          </a:p>
        </p:txBody>
      </p:sp>
      <p:pic>
        <p:nvPicPr>
          <p:cNvPr id="9" name="Picture 8" descr="A yellow question mark in a circle&#10;&#10;Description automatically generated">
            <a:extLst>
              <a:ext uri="{FF2B5EF4-FFF2-40B4-BE49-F238E27FC236}">
                <a16:creationId xmlns:a16="http://schemas.microsoft.com/office/drawing/2014/main" id="{679262FB-2C3F-46CF-4BAE-7BC9E8F677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7117" y="701818"/>
            <a:ext cx="2727182" cy="2727182"/>
          </a:xfrm>
          <a:prstGeom prst="rect">
            <a:avLst/>
          </a:prstGeom>
        </p:spPr>
      </p:pic>
      <p:pic>
        <p:nvPicPr>
          <p:cNvPr id="6" name="Content Placeholder 5" descr="A line drawing of a person's head&#10;&#10;Description automatically generated">
            <a:extLst>
              <a:ext uri="{FF2B5EF4-FFF2-40B4-BE49-F238E27FC236}">
                <a16:creationId xmlns:a16="http://schemas.microsoft.com/office/drawing/2014/main" id="{E75C7AB7-9D19-3257-2075-DEAD7BCCBC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267" y="1055628"/>
            <a:ext cx="2467569" cy="3204636"/>
          </a:xfrm>
          <a:prstGeom prst="rect">
            <a:avLst/>
          </a:prstGeom>
        </p:spPr>
      </p:pic>
      <p:sp>
        <p:nvSpPr>
          <p:cNvPr id="22" name="Freeform: Shape 21">
            <a:extLst>
              <a:ext uri="{FF2B5EF4-FFF2-40B4-BE49-F238E27FC236}">
                <a16:creationId xmlns:a16="http://schemas.microsoft.com/office/drawing/2014/main" id="{DABC7F38-C8B8-4C20-82BE-82A52FF9C7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6219387" y="1071683"/>
            <a:ext cx="1731438" cy="2379788"/>
          </a:xfrm>
          <a:custGeom>
            <a:avLst/>
            <a:gdLst>
              <a:gd name="connsiteX0" fmla="*/ 2308583 w 2308583"/>
              <a:gd name="connsiteY0" fmla="*/ 0 h 2379788"/>
              <a:gd name="connsiteX1" fmla="*/ 2022607 w 2308583"/>
              <a:gd name="connsiteY1" fmla="*/ 0 h 2379788"/>
              <a:gd name="connsiteX2" fmla="*/ 2022607 w 2308583"/>
              <a:gd name="connsiteY2" fmla="*/ 2108861 h 2379788"/>
              <a:gd name="connsiteX3" fmla="*/ 0 w 2308583"/>
              <a:gd name="connsiteY3" fmla="*/ 2107929 h 2379788"/>
              <a:gd name="connsiteX4" fmla="*/ 462 w 2308583"/>
              <a:gd name="connsiteY4" fmla="*/ 2379788 h 2379788"/>
              <a:gd name="connsiteX5" fmla="*/ 2308583 w 2308583"/>
              <a:gd name="connsiteY5" fmla="*/ 2379788 h 2379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08583" h="2379788">
                <a:moveTo>
                  <a:pt x="2308583" y="0"/>
                </a:moveTo>
                <a:lnTo>
                  <a:pt x="2022607" y="0"/>
                </a:lnTo>
                <a:lnTo>
                  <a:pt x="2022607" y="2108861"/>
                </a:lnTo>
                <a:lnTo>
                  <a:pt x="0" y="2107929"/>
                </a:lnTo>
                <a:cubicBezTo>
                  <a:pt x="923" y="2201759"/>
                  <a:pt x="-462" y="2285958"/>
                  <a:pt x="462" y="2379788"/>
                </a:cubicBezTo>
                <a:lnTo>
                  <a:pt x="2308583" y="2379788"/>
                </a:lnTo>
                <a:close/>
              </a:path>
            </a:pathLst>
          </a:custGeom>
          <a:solidFill>
            <a:schemeClr val="tx1">
              <a:lumMod val="65000"/>
              <a:lumOff val="35000"/>
            </a:schemeClr>
          </a:solidFill>
          <a:ln w="0">
            <a:noFill/>
            <a:prstDash val="solid"/>
            <a:round/>
            <a:headEnd/>
            <a:tailEnd/>
          </a:ln>
        </p:spPr>
        <p:txBody>
          <a:bodyPr/>
          <a:lstStyle/>
          <a:p>
            <a:endParaRPr lang="en-US"/>
          </a:p>
        </p:txBody>
      </p:sp>
      <p:sp useBgFill="1">
        <p:nvSpPr>
          <p:cNvPr id="24" name="Rectangle 23">
            <a:extLst>
              <a:ext uri="{FF2B5EF4-FFF2-40B4-BE49-F238E27FC236}">
                <a16:creationId xmlns:a16="http://schemas.microsoft.com/office/drawing/2014/main" id="{D8968742-1D40-4F6B-9272-064FD1631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2864" y="6453386"/>
            <a:ext cx="429986" cy="4046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3 Marcador de contenido">
            <a:extLst>
              <a:ext uri="{FF2B5EF4-FFF2-40B4-BE49-F238E27FC236}">
                <a16:creationId xmlns:a16="http://schemas.microsoft.com/office/drawing/2014/main" id="{57B90CFA-F1E4-AC5D-FE76-D93B0435CD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25082" y="217990"/>
            <a:ext cx="2507919" cy="294198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pic>
    </p:spTree>
    <p:extLst>
      <p:ext uri="{BB962C8B-B14F-4D97-AF65-F5344CB8AC3E}">
        <p14:creationId xmlns:p14="http://schemas.microsoft.com/office/powerpoint/2010/main" val="2548694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D576B-CADD-15EE-3500-ED8D249E2633}"/>
              </a:ext>
            </a:extLst>
          </p:cNvPr>
          <p:cNvSpPr>
            <a:spLocks noGrp="1"/>
          </p:cNvSpPr>
          <p:nvPr>
            <p:ph type="ctrTitle"/>
          </p:nvPr>
        </p:nvSpPr>
        <p:spPr/>
        <p:txBody>
          <a:bodyPr/>
          <a:lstStyle/>
          <a:p>
            <a:r>
              <a:rPr lang="en-US" dirty="0"/>
              <a:t>Sample test</a:t>
            </a:r>
          </a:p>
        </p:txBody>
      </p:sp>
      <p:sp>
        <p:nvSpPr>
          <p:cNvPr id="3" name="Subtitle 2">
            <a:extLst>
              <a:ext uri="{FF2B5EF4-FFF2-40B4-BE49-F238E27FC236}">
                <a16:creationId xmlns:a16="http://schemas.microsoft.com/office/drawing/2014/main" id="{6E382DFC-A24D-6E1D-093B-936A973AF46A}"/>
              </a:ext>
            </a:extLst>
          </p:cNvPr>
          <p:cNvSpPr>
            <a:spLocks noGrp="1"/>
          </p:cNvSpPr>
          <p:nvPr>
            <p:ph type="subTitle" idx="1"/>
          </p:nvPr>
        </p:nvSpPr>
        <p:spPr/>
        <p:txBody>
          <a:bodyPr>
            <a:normAutofit fontScale="92500" lnSpcReduction="20000"/>
          </a:bodyPr>
          <a:lstStyle/>
          <a:p>
            <a:r>
              <a:rPr lang="en-US" dirty="0"/>
              <a:t>VIDEO 1</a:t>
            </a:r>
          </a:p>
          <a:p>
            <a:r>
              <a:rPr lang="en-US" dirty="0"/>
              <a:t>VIDEO 2</a:t>
            </a:r>
          </a:p>
          <a:p>
            <a:r>
              <a:rPr lang="en-US" dirty="0"/>
              <a:t>VIDEO 3</a:t>
            </a:r>
          </a:p>
          <a:p>
            <a:r>
              <a:rPr lang="en-US" dirty="0"/>
              <a:t>VIDEO 4</a:t>
            </a:r>
          </a:p>
        </p:txBody>
      </p:sp>
    </p:spTree>
    <p:extLst>
      <p:ext uri="{BB962C8B-B14F-4D97-AF65-F5344CB8AC3E}">
        <p14:creationId xmlns:p14="http://schemas.microsoft.com/office/powerpoint/2010/main" val="1119001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C30DECA-E52C-4D56-96B9-718590A2E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A046A95-1E4D-4EAE-9146-822CF94F04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4643" y="744469"/>
            <a:ext cx="8005589" cy="5349671"/>
            <a:chOff x="752858" y="744469"/>
            <a:chExt cx="10674117" cy="5349671"/>
          </a:xfrm>
        </p:grpSpPr>
        <p:sp>
          <p:nvSpPr>
            <p:cNvPr id="13" name="Freeform 6">
              <a:extLst>
                <a:ext uri="{FF2B5EF4-FFF2-40B4-BE49-F238E27FC236}">
                  <a16:creationId xmlns:a16="http://schemas.microsoft.com/office/drawing/2014/main" id="{E94C9933-93E1-43FF-8BC2-8F0B7794D3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n-US"/>
            </a:p>
          </p:txBody>
        </p:sp>
        <p:sp>
          <p:nvSpPr>
            <p:cNvPr id="14" name="Freeform 6">
              <a:extLst>
                <a:ext uri="{FF2B5EF4-FFF2-40B4-BE49-F238E27FC236}">
                  <a16:creationId xmlns:a16="http://schemas.microsoft.com/office/drawing/2014/main" id="{B3AA8CBD-7A2E-4084-A09F-484D16658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US"/>
            </a:p>
          </p:txBody>
        </p:sp>
      </p:grpSp>
      <p:sp>
        <p:nvSpPr>
          <p:cNvPr id="5" name="Subtitle 4">
            <a:extLst>
              <a:ext uri="{FF2B5EF4-FFF2-40B4-BE49-F238E27FC236}">
                <a16:creationId xmlns:a16="http://schemas.microsoft.com/office/drawing/2014/main" id="{E27FA438-02DD-2D70-C2E1-42380E479FBA}"/>
              </a:ext>
            </a:extLst>
          </p:cNvPr>
          <p:cNvSpPr>
            <a:spLocks noGrp="1"/>
          </p:cNvSpPr>
          <p:nvPr>
            <p:ph type="subTitle" idx="1"/>
          </p:nvPr>
        </p:nvSpPr>
        <p:spPr>
          <a:xfrm>
            <a:off x="1172001" y="4804850"/>
            <a:ext cx="4467936" cy="1086237"/>
          </a:xfrm>
        </p:spPr>
        <p:txBody>
          <a:bodyPr>
            <a:normAutofit/>
          </a:bodyPr>
          <a:lstStyle/>
          <a:p>
            <a:pPr algn="l"/>
            <a:r>
              <a:rPr lang="en-US" sz="4000" dirty="0">
                <a:latin typeface="Impact" panose="020B0806030902050204" pitchFamily="34" charset="0"/>
              </a:rPr>
              <a:t>Thank you</a:t>
            </a:r>
            <a:endParaRPr lang="en-US" sz="4000" dirty="0">
              <a:solidFill>
                <a:schemeClr val="tx2"/>
              </a:solidFill>
              <a:latin typeface="Impact" panose="020B0806030902050204" pitchFamily="34" charset="0"/>
            </a:endParaRPr>
          </a:p>
        </p:txBody>
      </p:sp>
      <p:pic>
        <p:nvPicPr>
          <p:cNvPr id="7" name="Picture 6" descr="A black and white logo&#10;&#10;Description automatically generated">
            <a:extLst>
              <a:ext uri="{FF2B5EF4-FFF2-40B4-BE49-F238E27FC236}">
                <a16:creationId xmlns:a16="http://schemas.microsoft.com/office/drawing/2014/main" id="{16F6E56A-7F7E-C460-1AA9-78E65E44FC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729" y="1476685"/>
            <a:ext cx="4905754" cy="3258566"/>
          </a:xfrm>
          <a:prstGeom prst="rect">
            <a:avLst/>
          </a:prstGeom>
        </p:spPr>
      </p:pic>
    </p:spTree>
    <p:extLst>
      <p:ext uri="{BB962C8B-B14F-4D97-AF65-F5344CB8AC3E}">
        <p14:creationId xmlns:p14="http://schemas.microsoft.com/office/powerpoint/2010/main" val="354346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781885ED-AF4E-6E99-D9BF-2E8509053E91}"/>
              </a:ext>
            </a:extLst>
          </p:cNvPr>
          <p:cNvSpPr>
            <a:spLocks noGrp="1"/>
          </p:cNvSpPr>
          <p:nvPr>
            <p:ph type="title"/>
          </p:nvPr>
        </p:nvSpPr>
        <p:spPr/>
        <p:txBody>
          <a:bodyPr>
            <a:normAutofit fontScale="90000"/>
          </a:bodyPr>
          <a:lstStyle/>
          <a:p>
            <a:r>
              <a:rPr lang="en-US" dirty="0"/>
              <a:t>The description and classification of speech sounds </a:t>
            </a:r>
            <a:br>
              <a:rPr lang="en-US" dirty="0"/>
            </a:br>
            <a:endParaRPr lang="en-US" dirty="0"/>
          </a:p>
        </p:txBody>
      </p:sp>
      <p:sp>
        <p:nvSpPr>
          <p:cNvPr id="5" name="Content Placeholder 4">
            <a:extLst>
              <a:ext uri="{FF2B5EF4-FFF2-40B4-BE49-F238E27FC236}">
                <a16:creationId xmlns:a16="http://schemas.microsoft.com/office/drawing/2014/main" id="{00634673-B181-EC57-5023-E8FAA1041874}"/>
              </a:ext>
            </a:extLst>
          </p:cNvPr>
          <p:cNvSpPr>
            <a:spLocks noGrp="1"/>
          </p:cNvSpPr>
          <p:nvPr>
            <p:ph idx="1"/>
          </p:nvPr>
        </p:nvSpPr>
        <p:spPr/>
        <p:txBody>
          <a:bodyPr>
            <a:normAutofit/>
          </a:bodyPr>
          <a:lstStyle/>
          <a:p>
            <a:endParaRPr lang="es-ES" dirty="0"/>
          </a:p>
          <a:p>
            <a:r>
              <a:rPr lang="es-ES" sz="2400" dirty="0" err="1"/>
              <a:t>Provide</a:t>
            </a:r>
            <a:r>
              <a:rPr lang="es-ES" sz="2400" dirty="0"/>
              <a:t> a </a:t>
            </a:r>
            <a:r>
              <a:rPr lang="es-ES" sz="2400" b="1" i="1" dirty="0" err="1"/>
              <a:t>phonological</a:t>
            </a:r>
            <a:r>
              <a:rPr lang="es-ES" sz="2400" dirty="0"/>
              <a:t> and a </a:t>
            </a:r>
            <a:r>
              <a:rPr lang="es-ES" sz="2400" b="1" i="1" dirty="0" err="1"/>
              <a:t>phonetic</a:t>
            </a:r>
            <a:r>
              <a:rPr lang="es-ES" sz="2400" dirty="0"/>
              <a:t> </a:t>
            </a:r>
            <a:r>
              <a:rPr lang="es-ES" sz="2400" dirty="0" err="1"/>
              <a:t>definition</a:t>
            </a:r>
            <a:endParaRPr lang="es-ES" sz="2400" dirty="0"/>
          </a:p>
          <a:p>
            <a:pPr marL="0" indent="0">
              <a:buNone/>
            </a:pPr>
            <a:r>
              <a:rPr lang="es-ES" sz="2400" dirty="0" err="1"/>
              <a:t>of</a:t>
            </a:r>
            <a:r>
              <a:rPr lang="es-ES" sz="2400" dirty="0"/>
              <a:t> VOWELS and CONSONANTS</a:t>
            </a:r>
          </a:p>
          <a:p>
            <a:pPr marL="0" indent="0">
              <a:buNone/>
            </a:pPr>
            <a:endParaRPr lang="es-ES" sz="2400" dirty="0"/>
          </a:p>
          <a:p>
            <a:r>
              <a:rPr lang="es-ES" sz="2400" dirty="0" err="1"/>
              <a:t>To</a:t>
            </a:r>
            <a:r>
              <a:rPr lang="es-ES" sz="2400" dirty="0"/>
              <a:t> </a:t>
            </a:r>
            <a:r>
              <a:rPr lang="es-ES" sz="2400" dirty="0" err="1"/>
              <a:t>what</a:t>
            </a:r>
            <a:r>
              <a:rPr lang="es-ES" sz="2400" dirty="0"/>
              <a:t> </a:t>
            </a:r>
            <a:r>
              <a:rPr lang="es-ES" sz="2400" dirty="0" err="1"/>
              <a:t>extent</a:t>
            </a:r>
            <a:r>
              <a:rPr lang="es-ES" sz="2400" dirty="0"/>
              <a:t> </a:t>
            </a:r>
            <a:r>
              <a:rPr lang="es-ES" sz="2400" dirty="0" err="1"/>
              <a:t>these</a:t>
            </a:r>
            <a:r>
              <a:rPr lang="es-ES" sz="2400" dirty="0"/>
              <a:t> </a:t>
            </a:r>
            <a:r>
              <a:rPr lang="es-ES" sz="2400" dirty="0" err="1"/>
              <a:t>definitions</a:t>
            </a:r>
            <a:r>
              <a:rPr lang="es-ES" sz="2400" dirty="0"/>
              <a:t> relate </a:t>
            </a:r>
            <a:r>
              <a:rPr lang="es-ES" sz="2400" dirty="0" err="1"/>
              <a:t>to</a:t>
            </a:r>
            <a:r>
              <a:rPr lang="es-ES" sz="2400" dirty="0"/>
              <a:t> CONTOIDS and VOCOIDS?</a:t>
            </a:r>
          </a:p>
        </p:txBody>
      </p:sp>
      <p:pic>
        <p:nvPicPr>
          <p:cNvPr id="8" name="Picture 7" descr="A group of people with colorful speech bubbles&#10;&#10;Description automatically generated">
            <a:extLst>
              <a:ext uri="{FF2B5EF4-FFF2-40B4-BE49-F238E27FC236}">
                <a16:creationId xmlns:a16="http://schemas.microsoft.com/office/drawing/2014/main" id="{E8C4870E-7D1A-8686-7BC7-3CCF2BD89901}"/>
              </a:ext>
            </a:extLst>
          </p:cNvPr>
          <p:cNvPicPr>
            <a:picLocks noChangeAspect="1"/>
          </p:cNvPicPr>
          <p:nvPr/>
        </p:nvPicPr>
        <p:blipFill rotWithShape="1">
          <a:blip r:embed="rId2">
            <a:extLst>
              <a:ext uri="{28A0092B-C50C-407E-A947-70E740481C1C}">
                <a14:useLocalDpi xmlns:a14="http://schemas.microsoft.com/office/drawing/2010/main" val="0"/>
              </a:ext>
            </a:extLst>
          </a:blip>
          <a:srcRect l="9091" t="8334" r="6061" b="8332"/>
          <a:stretch/>
        </p:blipFill>
        <p:spPr>
          <a:xfrm>
            <a:off x="7308304" y="257175"/>
            <a:ext cx="1091046" cy="857250"/>
          </a:xfrm>
          <a:prstGeom prst="rect">
            <a:avLst/>
          </a:prstGeom>
          <a:solidFill>
            <a:srgbClr val="FFC000">
              <a:alpha val="0"/>
            </a:srgbClr>
          </a:solidFill>
          <a:ln w="57150">
            <a:solidFill>
              <a:schemeClr val="tx1"/>
            </a:solidFill>
          </a:ln>
        </p:spPr>
      </p:pic>
    </p:spTree>
    <p:extLst>
      <p:ext uri="{BB962C8B-B14F-4D97-AF65-F5344CB8AC3E}">
        <p14:creationId xmlns:p14="http://schemas.microsoft.com/office/powerpoint/2010/main" val="247894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descr="A group of people with colorful speech bubbles&#10;&#10;Description automatically generated">
            <a:extLst>
              <a:ext uri="{FF2B5EF4-FFF2-40B4-BE49-F238E27FC236}">
                <a16:creationId xmlns:a16="http://schemas.microsoft.com/office/drawing/2014/main" id="{D277BF5A-7F38-9851-67BD-A30383313411}"/>
              </a:ext>
            </a:extLst>
          </p:cNvPr>
          <p:cNvPicPr>
            <a:picLocks noChangeAspect="1"/>
          </p:cNvPicPr>
          <p:nvPr/>
        </p:nvPicPr>
        <p:blipFill rotWithShape="1">
          <a:blip r:embed="rId3">
            <a:extLst>
              <a:ext uri="{28A0092B-C50C-407E-A947-70E740481C1C}">
                <a14:useLocalDpi xmlns:a14="http://schemas.microsoft.com/office/drawing/2010/main" val="0"/>
              </a:ext>
            </a:extLst>
          </a:blip>
          <a:srcRect l="9091" t="8334" r="6061" b="8332"/>
          <a:stretch/>
        </p:blipFill>
        <p:spPr>
          <a:xfrm>
            <a:off x="683568" y="1916832"/>
            <a:ext cx="2578393" cy="2027927"/>
          </a:xfrm>
          <a:prstGeom prst="rect">
            <a:avLst/>
          </a:prstGeom>
          <a:solidFill>
            <a:srgbClr val="FFC000">
              <a:alpha val="0"/>
            </a:srgbClr>
          </a:solidFill>
        </p:spPr>
      </p:pic>
      <p:sp>
        <p:nvSpPr>
          <p:cNvPr id="3" name="2 Marcador de contenido"/>
          <p:cNvSpPr>
            <a:spLocks noGrp="1"/>
          </p:cNvSpPr>
          <p:nvPr>
            <p:ph idx="1"/>
          </p:nvPr>
        </p:nvSpPr>
        <p:spPr>
          <a:xfrm>
            <a:off x="4427984" y="332656"/>
            <a:ext cx="4392487" cy="6264695"/>
          </a:xfrm>
        </p:spPr>
        <p:txBody>
          <a:bodyPr anchor="ctr">
            <a:normAutofit fontScale="85000" lnSpcReduction="20000"/>
          </a:bodyPr>
          <a:lstStyle/>
          <a:p>
            <a:pPr>
              <a:buClr>
                <a:srgbClr val="00B050"/>
              </a:buClr>
            </a:pPr>
            <a:r>
              <a:rPr lang="es-ES" sz="2400" dirty="0"/>
              <a:t>(l) </a:t>
            </a:r>
            <a:r>
              <a:rPr lang="es-ES" sz="2400" dirty="0" err="1"/>
              <a:t>Is</a:t>
            </a:r>
            <a:r>
              <a:rPr lang="es-ES" sz="2400" dirty="0"/>
              <a:t> </a:t>
            </a:r>
            <a:r>
              <a:rPr lang="es-ES" sz="2400" dirty="0" err="1"/>
              <a:t>the</a:t>
            </a:r>
            <a:r>
              <a:rPr lang="es-ES" sz="2400" dirty="0"/>
              <a:t> </a:t>
            </a:r>
            <a:r>
              <a:rPr lang="es-ES" sz="2400" dirty="0" err="1"/>
              <a:t>airstream</a:t>
            </a:r>
            <a:r>
              <a:rPr lang="es-ES" sz="2400" dirty="0"/>
              <a:t> set in </a:t>
            </a:r>
            <a:r>
              <a:rPr lang="es-ES" sz="2400" dirty="0" err="1"/>
              <a:t>motion</a:t>
            </a:r>
            <a:r>
              <a:rPr lang="es-ES" sz="2400" dirty="0"/>
              <a:t> </a:t>
            </a:r>
            <a:r>
              <a:rPr lang="es-ES" sz="2400" dirty="0" err="1"/>
              <a:t>by</a:t>
            </a:r>
            <a:r>
              <a:rPr lang="es-ES" sz="2400" dirty="0"/>
              <a:t> </a:t>
            </a:r>
            <a:r>
              <a:rPr lang="es-ES" sz="2400" dirty="0" err="1"/>
              <a:t>the</a:t>
            </a:r>
            <a:r>
              <a:rPr lang="es-ES" sz="2400" dirty="0"/>
              <a:t> </a:t>
            </a:r>
            <a:r>
              <a:rPr lang="es-ES" sz="2400" dirty="0" err="1"/>
              <a:t>lungs</a:t>
            </a:r>
            <a:r>
              <a:rPr lang="es-ES" sz="2400" dirty="0"/>
              <a:t> </a:t>
            </a:r>
            <a:r>
              <a:rPr lang="es-ES" sz="2400" dirty="0" err="1"/>
              <a:t>or</a:t>
            </a:r>
            <a:r>
              <a:rPr lang="es-ES" sz="2400" dirty="0"/>
              <a:t> </a:t>
            </a:r>
            <a:r>
              <a:rPr lang="es-ES" sz="2400" dirty="0" err="1"/>
              <a:t>by</a:t>
            </a:r>
            <a:r>
              <a:rPr lang="es-ES" sz="2400" dirty="0"/>
              <a:t> </a:t>
            </a:r>
            <a:r>
              <a:rPr lang="es-ES" sz="2400" dirty="0" err="1"/>
              <a:t>some</a:t>
            </a:r>
            <a:r>
              <a:rPr lang="es-ES" sz="2400" dirty="0"/>
              <a:t> </a:t>
            </a:r>
            <a:r>
              <a:rPr lang="es-ES" sz="2400" dirty="0" err="1"/>
              <a:t>other</a:t>
            </a:r>
            <a:r>
              <a:rPr lang="es-ES" sz="2400" dirty="0"/>
              <a:t> </a:t>
            </a:r>
            <a:r>
              <a:rPr lang="es-ES" sz="2400" dirty="0" err="1"/>
              <a:t>means</a:t>
            </a:r>
            <a:r>
              <a:rPr lang="es-ES" sz="2400" dirty="0"/>
              <a:t>? (</a:t>
            </a:r>
            <a:r>
              <a:rPr lang="es-ES" sz="2400" b="1" dirty="0" err="1"/>
              <a:t>pulmonic</a:t>
            </a:r>
            <a:r>
              <a:rPr lang="es-ES" sz="2400" b="1" dirty="0"/>
              <a:t> </a:t>
            </a:r>
            <a:r>
              <a:rPr lang="es-ES" sz="2400" b="1" dirty="0" err="1"/>
              <a:t>or</a:t>
            </a:r>
            <a:r>
              <a:rPr lang="es-ES" sz="2400" b="1" dirty="0"/>
              <a:t> non-</a:t>
            </a:r>
            <a:r>
              <a:rPr lang="es-ES" sz="2400" b="1" dirty="0" err="1"/>
              <a:t>pulmonic</a:t>
            </a:r>
            <a:r>
              <a:rPr lang="es-ES" sz="2400" dirty="0"/>
              <a:t>) </a:t>
            </a:r>
          </a:p>
          <a:p>
            <a:pPr>
              <a:buClr>
                <a:srgbClr val="00B050"/>
              </a:buClr>
            </a:pPr>
            <a:r>
              <a:rPr lang="es-ES" sz="2400" dirty="0"/>
              <a:t>(2)  </a:t>
            </a:r>
            <a:r>
              <a:rPr lang="es-ES" sz="2400" dirty="0" err="1"/>
              <a:t>Is</a:t>
            </a:r>
            <a:r>
              <a:rPr lang="es-ES" sz="2400" dirty="0"/>
              <a:t> </a:t>
            </a:r>
            <a:r>
              <a:rPr lang="es-ES" sz="2400" dirty="0" err="1"/>
              <a:t>the</a:t>
            </a:r>
            <a:r>
              <a:rPr lang="es-ES" sz="2400" dirty="0"/>
              <a:t> </a:t>
            </a:r>
            <a:r>
              <a:rPr lang="es-ES" sz="2400" dirty="0" err="1"/>
              <a:t>airstream</a:t>
            </a:r>
            <a:r>
              <a:rPr lang="es-ES" sz="2400" dirty="0"/>
              <a:t> </a:t>
            </a:r>
            <a:r>
              <a:rPr lang="es-ES" sz="2400" dirty="0" err="1"/>
              <a:t>forced</a:t>
            </a:r>
            <a:r>
              <a:rPr lang="es-ES" sz="2400" dirty="0"/>
              <a:t> </a:t>
            </a:r>
            <a:r>
              <a:rPr lang="es-ES" sz="2400" dirty="0" err="1"/>
              <a:t>outwards</a:t>
            </a:r>
            <a:r>
              <a:rPr lang="es-ES" sz="2400" dirty="0"/>
              <a:t> </a:t>
            </a:r>
            <a:r>
              <a:rPr lang="es-ES" sz="2400" dirty="0" err="1"/>
              <a:t>or</a:t>
            </a:r>
            <a:r>
              <a:rPr lang="es-ES" sz="2400" dirty="0"/>
              <a:t> </a:t>
            </a:r>
            <a:r>
              <a:rPr lang="es-ES" sz="2400" dirty="0" err="1"/>
              <a:t>sucked</a:t>
            </a:r>
            <a:r>
              <a:rPr lang="es-ES" sz="2400" dirty="0"/>
              <a:t> </a:t>
            </a:r>
            <a:r>
              <a:rPr lang="es-ES" sz="2400" dirty="0" err="1"/>
              <a:t>inwards</a:t>
            </a:r>
            <a:r>
              <a:rPr lang="es-ES" sz="2400" dirty="0"/>
              <a:t>? (</a:t>
            </a:r>
            <a:r>
              <a:rPr lang="es-ES" sz="2400" b="1" dirty="0" err="1"/>
              <a:t>egressive</a:t>
            </a:r>
            <a:r>
              <a:rPr lang="es-ES" sz="2400" b="1" dirty="0"/>
              <a:t> </a:t>
            </a:r>
            <a:r>
              <a:rPr lang="es-ES" sz="2400" b="1" dirty="0" err="1"/>
              <a:t>or</a:t>
            </a:r>
            <a:r>
              <a:rPr lang="es-ES" sz="2400" b="1" dirty="0"/>
              <a:t> </a:t>
            </a:r>
            <a:r>
              <a:rPr lang="es-ES" sz="2400" b="1" dirty="0" err="1"/>
              <a:t>ingressive</a:t>
            </a:r>
            <a:r>
              <a:rPr lang="es-ES" sz="2400" dirty="0"/>
              <a:t>) </a:t>
            </a:r>
          </a:p>
          <a:p>
            <a:pPr>
              <a:buClr>
                <a:srgbClr val="00B050"/>
              </a:buClr>
            </a:pPr>
            <a:r>
              <a:rPr lang="es-ES" sz="2400" dirty="0"/>
              <a:t>(3)  Do </a:t>
            </a:r>
            <a:r>
              <a:rPr lang="es-ES" sz="2400" dirty="0" err="1"/>
              <a:t>the</a:t>
            </a:r>
            <a:r>
              <a:rPr lang="es-ES" sz="2400" dirty="0"/>
              <a:t> vocal </a:t>
            </a:r>
            <a:r>
              <a:rPr lang="es-ES" sz="2400" dirty="0" err="1"/>
              <a:t>cords</a:t>
            </a:r>
            <a:r>
              <a:rPr lang="es-ES" sz="2400" dirty="0"/>
              <a:t> </a:t>
            </a:r>
            <a:r>
              <a:rPr lang="es-ES" sz="2400" dirty="0" err="1"/>
              <a:t>vibrate</a:t>
            </a:r>
            <a:r>
              <a:rPr lang="es-ES" sz="2400" dirty="0"/>
              <a:t> </a:t>
            </a:r>
            <a:r>
              <a:rPr lang="es-ES" sz="2400" dirty="0" err="1"/>
              <a:t>or</a:t>
            </a:r>
            <a:r>
              <a:rPr lang="es-ES" sz="2400" dirty="0"/>
              <a:t> </a:t>
            </a:r>
            <a:r>
              <a:rPr lang="es-ES" sz="2400" dirty="0" err="1"/>
              <a:t>not</a:t>
            </a:r>
            <a:r>
              <a:rPr lang="es-ES" sz="2400" dirty="0"/>
              <a:t>? (</a:t>
            </a:r>
            <a:r>
              <a:rPr lang="es-ES" sz="2400" b="1" dirty="0" err="1"/>
              <a:t>voiced</a:t>
            </a:r>
            <a:r>
              <a:rPr lang="es-ES" sz="2400" b="1" dirty="0"/>
              <a:t> </a:t>
            </a:r>
            <a:r>
              <a:rPr lang="es-ES" sz="2400" b="1" dirty="0" err="1"/>
              <a:t>or</a:t>
            </a:r>
            <a:r>
              <a:rPr lang="es-ES" sz="2400" b="1" dirty="0"/>
              <a:t> </a:t>
            </a:r>
            <a:r>
              <a:rPr lang="es-ES" sz="2400" b="1" dirty="0" err="1"/>
              <a:t>voiceless</a:t>
            </a:r>
            <a:r>
              <a:rPr lang="es-ES" sz="2400" dirty="0"/>
              <a:t>) </a:t>
            </a:r>
          </a:p>
          <a:p>
            <a:pPr>
              <a:buClr>
                <a:srgbClr val="00B050"/>
              </a:buClr>
            </a:pPr>
            <a:r>
              <a:rPr lang="es-ES" sz="2400" dirty="0"/>
              <a:t>(4)  </a:t>
            </a:r>
            <a:r>
              <a:rPr lang="es-ES" sz="2400" dirty="0" err="1"/>
              <a:t>Is</a:t>
            </a:r>
            <a:r>
              <a:rPr lang="es-ES" sz="2400" dirty="0"/>
              <a:t> </a:t>
            </a:r>
            <a:r>
              <a:rPr lang="es-ES" sz="2400" dirty="0" err="1"/>
              <a:t>the</a:t>
            </a:r>
            <a:r>
              <a:rPr lang="es-ES" sz="2400" dirty="0"/>
              <a:t> </a:t>
            </a:r>
            <a:r>
              <a:rPr lang="es-ES" sz="2400" dirty="0" err="1"/>
              <a:t>soft</a:t>
            </a:r>
            <a:r>
              <a:rPr lang="es-ES" sz="2400" dirty="0"/>
              <a:t> </a:t>
            </a:r>
            <a:r>
              <a:rPr lang="es-ES" sz="2400" dirty="0" err="1"/>
              <a:t>palate</a:t>
            </a:r>
            <a:r>
              <a:rPr lang="es-ES" sz="2400" dirty="0"/>
              <a:t> </a:t>
            </a:r>
            <a:r>
              <a:rPr lang="es-ES" sz="2400" dirty="0" err="1"/>
              <a:t>raised</a:t>
            </a:r>
            <a:r>
              <a:rPr lang="es-ES" sz="2400" dirty="0"/>
              <a:t>, </a:t>
            </a:r>
            <a:r>
              <a:rPr lang="es-ES" sz="2400" dirty="0" err="1"/>
              <a:t>directing</a:t>
            </a:r>
            <a:r>
              <a:rPr lang="es-ES" sz="2400" dirty="0"/>
              <a:t> </a:t>
            </a:r>
            <a:r>
              <a:rPr lang="es-ES" sz="2400" dirty="0" err="1"/>
              <a:t>the</a:t>
            </a:r>
            <a:r>
              <a:rPr lang="es-ES" sz="2400" dirty="0"/>
              <a:t> </a:t>
            </a:r>
            <a:r>
              <a:rPr lang="es-ES" sz="2400" dirty="0" err="1"/>
              <a:t>airstream</a:t>
            </a:r>
            <a:r>
              <a:rPr lang="es-ES" sz="2400" dirty="0"/>
              <a:t> </a:t>
            </a:r>
            <a:r>
              <a:rPr lang="es-ES" sz="2400" dirty="0" err="1"/>
              <a:t>wholly</a:t>
            </a:r>
            <a:r>
              <a:rPr lang="es-ES" sz="2400" dirty="0"/>
              <a:t> </a:t>
            </a:r>
            <a:r>
              <a:rPr lang="es-ES" sz="2400" dirty="0" err="1"/>
              <a:t>through</a:t>
            </a:r>
            <a:r>
              <a:rPr lang="es-ES" sz="2400" dirty="0"/>
              <a:t> </a:t>
            </a:r>
            <a:r>
              <a:rPr lang="es-ES" sz="2400" dirty="0" err="1"/>
              <a:t>the</a:t>
            </a:r>
            <a:r>
              <a:rPr lang="es-ES" sz="2400" dirty="0"/>
              <a:t> </a:t>
            </a:r>
            <a:r>
              <a:rPr lang="es-ES" sz="2400" dirty="0" err="1"/>
              <a:t>mouth</a:t>
            </a:r>
            <a:r>
              <a:rPr lang="es-ES" sz="2400" dirty="0"/>
              <a:t>, </a:t>
            </a:r>
            <a:r>
              <a:rPr lang="es-ES" sz="2400" dirty="0" err="1"/>
              <a:t>or</a:t>
            </a:r>
            <a:r>
              <a:rPr lang="es-ES" sz="2400" dirty="0"/>
              <a:t> </a:t>
            </a:r>
            <a:r>
              <a:rPr lang="es-ES" sz="2400" dirty="0" err="1"/>
              <a:t>lowered</a:t>
            </a:r>
            <a:r>
              <a:rPr lang="es-ES" sz="2400" dirty="0"/>
              <a:t>, </a:t>
            </a:r>
            <a:r>
              <a:rPr lang="es-ES" sz="2400" dirty="0" err="1"/>
              <a:t>allowing</a:t>
            </a:r>
            <a:r>
              <a:rPr lang="es-ES" sz="2400" dirty="0"/>
              <a:t> </a:t>
            </a:r>
            <a:r>
              <a:rPr lang="es-ES" sz="2400" dirty="0" err="1"/>
              <a:t>the</a:t>
            </a:r>
            <a:r>
              <a:rPr lang="es-ES" sz="2400" dirty="0"/>
              <a:t> </a:t>
            </a:r>
            <a:r>
              <a:rPr lang="es-ES" sz="2400" dirty="0" err="1"/>
              <a:t>passage</a:t>
            </a:r>
            <a:r>
              <a:rPr lang="es-ES" sz="2400" dirty="0"/>
              <a:t> </a:t>
            </a:r>
            <a:r>
              <a:rPr lang="es-ES" sz="2400" dirty="0" err="1"/>
              <a:t>of</a:t>
            </a:r>
            <a:r>
              <a:rPr lang="es-ES" sz="2400" dirty="0"/>
              <a:t> air </a:t>
            </a:r>
            <a:r>
              <a:rPr lang="es-ES" sz="2400" dirty="0" err="1"/>
              <a:t>through</a:t>
            </a:r>
            <a:r>
              <a:rPr lang="es-ES" sz="2400" dirty="0"/>
              <a:t> </a:t>
            </a:r>
            <a:r>
              <a:rPr lang="es-ES" sz="2400" dirty="0" err="1"/>
              <a:t>the</a:t>
            </a:r>
            <a:r>
              <a:rPr lang="es-ES" sz="2400" dirty="0"/>
              <a:t> </a:t>
            </a:r>
            <a:r>
              <a:rPr lang="es-ES" sz="2400" dirty="0" err="1"/>
              <a:t>nose</a:t>
            </a:r>
            <a:r>
              <a:rPr lang="es-ES" sz="2400" dirty="0"/>
              <a:t>? (</a:t>
            </a:r>
            <a:r>
              <a:rPr lang="es-ES" sz="2400" b="1" dirty="0"/>
              <a:t>oral, </a:t>
            </a:r>
            <a:r>
              <a:rPr lang="es-ES" sz="2400" b="1" dirty="0" err="1"/>
              <a:t>or</a:t>
            </a:r>
            <a:r>
              <a:rPr lang="es-ES" sz="2400" b="1" dirty="0"/>
              <a:t> nasal </a:t>
            </a:r>
            <a:r>
              <a:rPr lang="es-ES" sz="2400" b="1" dirty="0" err="1"/>
              <a:t>or</a:t>
            </a:r>
            <a:r>
              <a:rPr lang="es-ES" sz="2400" b="1" dirty="0"/>
              <a:t> </a:t>
            </a:r>
            <a:r>
              <a:rPr lang="es-ES" sz="2400" b="1" dirty="0" err="1"/>
              <a:t>nasalised</a:t>
            </a:r>
            <a:r>
              <a:rPr lang="es-ES" sz="2400" dirty="0"/>
              <a:t>) </a:t>
            </a:r>
          </a:p>
          <a:p>
            <a:pPr>
              <a:buClr>
                <a:srgbClr val="00B050"/>
              </a:buClr>
            </a:pPr>
            <a:r>
              <a:rPr lang="es-ES" sz="2400" dirty="0"/>
              <a:t>(5)  At </a:t>
            </a:r>
            <a:r>
              <a:rPr lang="es-ES" sz="2400" dirty="0" err="1"/>
              <a:t>what</a:t>
            </a:r>
            <a:r>
              <a:rPr lang="es-ES" sz="2400" dirty="0"/>
              <a:t> </a:t>
            </a:r>
            <a:r>
              <a:rPr lang="es-ES" sz="2400" dirty="0" err="1"/>
              <a:t>point</a:t>
            </a:r>
            <a:r>
              <a:rPr lang="es-ES" sz="2400" dirty="0"/>
              <a:t> </a:t>
            </a:r>
            <a:r>
              <a:rPr lang="es-ES" sz="2400" dirty="0" err="1"/>
              <a:t>or</a:t>
            </a:r>
            <a:r>
              <a:rPr lang="es-ES" sz="2400" dirty="0"/>
              <a:t> </a:t>
            </a:r>
            <a:r>
              <a:rPr lang="es-ES" sz="2400" dirty="0" err="1"/>
              <a:t>points</a:t>
            </a:r>
            <a:r>
              <a:rPr lang="es-ES" sz="2400" dirty="0"/>
              <a:t> and </a:t>
            </a:r>
            <a:r>
              <a:rPr lang="es-ES" sz="2400" dirty="0" err="1"/>
              <a:t>between</a:t>
            </a:r>
            <a:r>
              <a:rPr lang="es-ES" sz="2400" dirty="0"/>
              <a:t> </a:t>
            </a:r>
            <a:r>
              <a:rPr lang="es-ES" sz="2400" dirty="0" err="1"/>
              <a:t>what</a:t>
            </a:r>
            <a:r>
              <a:rPr lang="es-ES" sz="2400" dirty="0"/>
              <a:t> </a:t>
            </a:r>
            <a:r>
              <a:rPr lang="es-ES" sz="2400" dirty="0" err="1"/>
              <a:t>organs</a:t>
            </a:r>
            <a:r>
              <a:rPr lang="es-ES" sz="2400" dirty="0"/>
              <a:t> </a:t>
            </a:r>
            <a:r>
              <a:rPr lang="es-ES" sz="2400" dirty="0" err="1"/>
              <a:t>does</a:t>
            </a:r>
            <a:r>
              <a:rPr lang="es-ES" sz="2400" dirty="0"/>
              <a:t> </a:t>
            </a:r>
            <a:r>
              <a:rPr lang="es-ES" sz="2400" dirty="0" err="1"/>
              <a:t>closure</a:t>
            </a:r>
            <a:r>
              <a:rPr lang="es-ES" sz="2400" dirty="0"/>
              <a:t> </a:t>
            </a:r>
            <a:r>
              <a:rPr lang="es-ES" sz="2400" dirty="0" err="1"/>
              <a:t>or</a:t>
            </a:r>
            <a:r>
              <a:rPr lang="es-ES" sz="2400" dirty="0"/>
              <a:t> </a:t>
            </a:r>
            <a:r>
              <a:rPr lang="es-ES" sz="2400" dirty="0" err="1"/>
              <a:t>narrowing</a:t>
            </a:r>
            <a:r>
              <a:rPr lang="es-ES" sz="2400" dirty="0"/>
              <a:t> </a:t>
            </a:r>
            <a:r>
              <a:rPr lang="es-ES" sz="2400" dirty="0" err="1"/>
              <a:t>take</a:t>
            </a:r>
            <a:r>
              <a:rPr lang="es-ES" sz="2400" dirty="0"/>
              <a:t> place? (</a:t>
            </a:r>
            <a:r>
              <a:rPr lang="es-ES" sz="2400" b="1" dirty="0"/>
              <a:t>place </a:t>
            </a:r>
            <a:r>
              <a:rPr lang="es-ES" sz="2400" b="1" dirty="0" err="1"/>
              <a:t>of</a:t>
            </a:r>
            <a:r>
              <a:rPr lang="es-ES" sz="2400" b="1" dirty="0"/>
              <a:t> </a:t>
            </a:r>
            <a:r>
              <a:rPr lang="es-ES" sz="2400" b="1" dirty="0" err="1"/>
              <a:t>articulation</a:t>
            </a:r>
            <a:r>
              <a:rPr lang="es-ES" sz="2400" dirty="0"/>
              <a:t>) </a:t>
            </a:r>
          </a:p>
          <a:p>
            <a:pPr>
              <a:buClr>
                <a:srgbClr val="00B050"/>
              </a:buClr>
            </a:pPr>
            <a:r>
              <a:rPr lang="es-ES" sz="2400" dirty="0"/>
              <a:t>(6)  </a:t>
            </a:r>
            <a:r>
              <a:rPr lang="es-ES" sz="2400" dirty="0" err="1"/>
              <a:t>What</a:t>
            </a:r>
            <a:r>
              <a:rPr lang="es-ES" sz="2400" dirty="0"/>
              <a:t> </a:t>
            </a:r>
            <a:r>
              <a:rPr lang="es-ES" sz="2400" dirty="0" err="1"/>
              <a:t>is</a:t>
            </a:r>
            <a:r>
              <a:rPr lang="es-ES" sz="2400" dirty="0"/>
              <a:t> </a:t>
            </a:r>
            <a:r>
              <a:rPr lang="es-ES" sz="2400" dirty="0" err="1"/>
              <a:t>the</a:t>
            </a:r>
            <a:r>
              <a:rPr lang="es-ES" sz="2400" dirty="0"/>
              <a:t> </a:t>
            </a:r>
            <a:r>
              <a:rPr lang="es-ES" sz="2400" dirty="0" err="1"/>
              <a:t>type</a:t>
            </a:r>
            <a:r>
              <a:rPr lang="es-ES" sz="2400" dirty="0"/>
              <a:t> o f </a:t>
            </a:r>
            <a:r>
              <a:rPr lang="es-ES" sz="2400" dirty="0" err="1"/>
              <a:t>closure</a:t>
            </a:r>
            <a:r>
              <a:rPr lang="es-ES" sz="2400" dirty="0"/>
              <a:t> </a:t>
            </a:r>
            <a:r>
              <a:rPr lang="es-ES" sz="2400" dirty="0" err="1"/>
              <a:t>or</a:t>
            </a:r>
            <a:r>
              <a:rPr lang="es-ES" sz="2400" dirty="0"/>
              <a:t> </a:t>
            </a:r>
            <a:r>
              <a:rPr lang="es-ES" sz="2400" dirty="0" err="1"/>
              <a:t>narrowing</a:t>
            </a:r>
            <a:r>
              <a:rPr lang="es-ES" sz="2400" dirty="0"/>
              <a:t> at </a:t>
            </a:r>
            <a:r>
              <a:rPr lang="es-ES" sz="2400" dirty="0" err="1"/>
              <a:t>the</a:t>
            </a:r>
            <a:r>
              <a:rPr lang="es-ES" sz="2400" dirty="0"/>
              <a:t> </a:t>
            </a:r>
            <a:r>
              <a:rPr lang="es-ES" sz="2400" dirty="0" err="1"/>
              <a:t>point</a:t>
            </a:r>
            <a:r>
              <a:rPr lang="es-ES" sz="2400" dirty="0"/>
              <a:t> o f </a:t>
            </a:r>
            <a:r>
              <a:rPr lang="es-ES" sz="2400" dirty="0" err="1"/>
              <a:t>articulation</a:t>
            </a:r>
            <a:r>
              <a:rPr lang="es-ES" sz="2400" dirty="0"/>
              <a:t>? (</a:t>
            </a:r>
            <a:r>
              <a:rPr lang="es-ES" sz="2400" b="1" dirty="0" err="1"/>
              <a:t>manner</a:t>
            </a:r>
            <a:r>
              <a:rPr lang="es-ES" sz="2400" b="1" dirty="0"/>
              <a:t> </a:t>
            </a:r>
            <a:r>
              <a:rPr lang="es-ES" sz="2400" b="1" dirty="0" err="1"/>
              <a:t>of</a:t>
            </a:r>
            <a:r>
              <a:rPr lang="es-ES" sz="2400" b="1" dirty="0"/>
              <a:t> </a:t>
            </a:r>
            <a:r>
              <a:rPr lang="es-ES" sz="2400" b="1" dirty="0" err="1"/>
              <a:t>articulation</a:t>
            </a:r>
            <a:r>
              <a:rPr lang="es-ES" sz="2400" dirty="0"/>
              <a:t>) </a:t>
            </a:r>
          </a:p>
        </p:txBody>
      </p:sp>
    </p:spTree>
    <p:extLst>
      <p:ext uri="{BB962C8B-B14F-4D97-AF65-F5344CB8AC3E}">
        <p14:creationId xmlns:p14="http://schemas.microsoft.com/office/powerpoint/2010/main" val="78494858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28FF54-E627-39E7-DBD6-AA1645E4848E}"/>
              </a:ext>
            </a:extLst>
          </p:cNvPr>
          <p:cNvSpPr>
            <a:spLocks noGrp="1"/>
          </p:cNvSpPr>
          <p:nvPr>
            <p:ph type="title"/>
          </p:nvPr>
        </p:nvSpPr>
        <p:spPr>
          <a:xfrm>
            <a:off x="542924" y="685800"/>
            <a:ext cx="3164979" cy="2170544"/>
          </a:xfrm>
        </p:spPr>
        <p:txBody>
          <a:bodyPr/>
          <a:lstStyle/>
          <a:p>
            <a:r>
              <a:rPr lang="en-US" dirty="0" err="1"/>
              <a:t>Consontants</a:t>
            </a:r>
            <a:endParaRPr lang="en-US" dirty="0"/>
          </a:p>
        </p:txBody>
      </p:sp>
      <p:sp>
        <p:nvSpPr>
          <p:cNvPr id="4" name="Content Placeholder 3">
            <a:extLst>
              <a:ext uri="{FF2B5EF4-FFF2-40B4-BE49-F238E27FC236}">
                <a16:creationId xmlns:a16="http://schemas.microsoft.com/office/drawing/2014/main" id="{77808DE4-E7AA-157D-6456-758C981A5159}"/>
              </a:ext>
            </a:extLst>
          </p:cNvPr>
          <p:cNvSpPr>
            <a:spLocks noGrp="1"/>
          </p:cNvSpPr>
          <p:nvPr>
            <p:ph idx="1"/>
          </p:nvPr>
        </p:nvSpPr>
        <p:spPr/>
        <p:txBody>
          <a:bodyPr>
            <a:noAutofit/>
          </a:bodyPr>
          <a:lstStyle/>
          <a:p>
            <a:r>
              <a:rPr lang="en-US" sz="2400" dirty="0"/>
              <a:t>What to take into account to classify them?</a:t>
            </a:r>
          </a:p>
          <a:p>
            <a:r>
              <a:rPr lang="en-US" sz="2400" dirty="0"/>
              <a:t>To what extent do these concept relate to </a:t>
            </a:r>
            <a:r>
              <a:rPr lang="en-US" sz="2400" dirty="0" err="1"/>
              <a:t>consonats</a:t>
            </a:r>
            <a:r>
              <a:rPr lang="en-US" sz="2400" dirty="0"/>
              <a:t>?</a:t>
            </a:r>
          </a:p>
          <a:p>
            <a:r>
              <a:rPr lang="en-US" sz="2400" dirty="0" err="1"/>
              <a:t>Obstruents</a:t>
            </a:r>
            <a:r>
              <a:rPr lang="en-US" sz="2400" dirty="0"/>
              <a:t> &amp; sonorants</a:t>
            </a:r>
          </a:p>
          <a:p>
            <a:r>
              <a:rPr lang="en-US" sz="2400" dirty="0"/>
              <a:t>Fortis &amp; lenis</a:t>
            </a:r>
          </a:p>
          <a:p>
            <a:r>
              <a:rPr lang="en-US" sz="2400" dirty="0"/>
              <a:t>Constriction</a:t>
            </a:r>
          </a:p>
          <a:p>
            <a:r>
              <a:rPr lang="en-US" sz="2400" dirty="0"/>
              <a:t>Voiced</a:t>
            </a:r>
          </a:p>
          <a:p>
            <a:r>
              <a:rPr lang="en-US" sz="2400" dirty="0"/>
              <a:t>+/- voice</a:t>
            </a:r>
          </a:p>
          <a:p>
            <a:r>
              <a:rPr lang="en-US" sz="2400" dirty="0"/>
              <a:t>Breath and muscular effort</a:t>
            </a:r>
          </a:p>
        </p:txBody>
      </p:sp>
      <p:sp>
        <p:nvSpPr>
          <p:cNvPr id="5" name="Text Placeholder 4">
            <a:extLst>
              <a:ext uri="{FF2B5EF4-FFF2-40B4-BE49-F238E27FC236}">
                <a16:creationId xmlns:a16="http://schemas.microsoft.com/office/drawing/2014/main" id="{74265AF5-BA54-C2C6-CD5B-2419E49DADFA}"/>
              </a:ext>
            </a:extLst>
          </p:cNvPr>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4243183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descr="A group of people with colorful speech bubbles&#10;&#10;Description automatically generated">
            <a:extLst>
              <a:ext uri="{FF2B5EF4-FFF2-40B4-BE49-F238E27FC236}">
                <a16:creationId xmlns:a16="http://schemas.microsoft.com/office/drawing/2014/main" id="{D277BF5A-7F38-9851-67BD-A30383313411}"/>
              </a:ext>
            </a:extLst>
          </p:cNvPr>
          <p:cNvPicPr>
            <a:picLocks noChangeAspect="1"/>
          </p:cNvPicPr>
          <p:nvPr/>
        </p:nvPicPr>
        <p:blipFill rotWithShape="1">
          <a:blip r:embed="rId3">
            <a:extLst>
              <a:ext uri="{28A0092B-C50C-407E-A947-70E740481C1C}">
                <a14:useLocalDpi xmlns:a14="http://schemas.microsoft.com/office/drawing/2010/main" val="0"/>
              </a:ext>
            </a:extLst>
          </a:blip>
          <a:srcRect l="9091" t="8334" r="6061" b="8332"/>
          <a:stretch/>
        </p:blipFill>
        <p:spPr>
          <a:xfrm>
            <a:off x="755576" y="2564904"/>
            <a:ext cx="2578393" cy="2027927"/>
          </a:xfrm>
          <a:prstGeom prst="rect">
            <a:avLst/>
          </a:prstGeom>
          <a:solidFill>
            <a:srgbClr val="FFC000">
              <a:alpha val="0"/>
            </a:srgbClr>
          </a:solidFill>
        </p:spPr>
      </p:pic>
      <p:sp>
        <p:nvSpPr>
          <p:cNvPr id="3" name="2 Marcador de contenido"/>
          <p:cNvSpPr>
            <a:spLocks noGrp="1"/>
          </p:cNvSpPr>
          <p:nvPr>
            <p:ph idx="1"/>
          </p:nvPr>
        </p:nvSpPr>
        <p:spPr>
          <a:xfrm>
            <a:off x="4427984" y="332656"/>
            <a:ext cx="4392487" cy="6264695"/>
          </a:xfrm>
        </p:spPr>
        <p:txBody>
          <a:bodyPr anchor="ctr">
            <a:normAutofit/>
          </a:bodyPr>
          <a:lstStyle/>
          <a:p>
            <a:pPr>
              <a:buClr>
                <a:srgbClr val="00B050"/>
              </a:buClr>
            </a:pPr>
            <a:r>
              <a:rPr lang="es-ES" sz="2400" dirty="0"/>
              <a:t>(1)  </a:t>
            </a:r>
            <a:r>
              <a:rPr lang="es-ES" sz="2400" dirty="0" err="1"/>
              <a:t>The</a:t>
            </a:r>
            <a:r>
              <a:rPr lang="es-ES" sz="2400" dirty="0"/>
              <a:t> position </a:t>
            </a:r>
            <a:r>
              <a:rPr lang="es-ES" sz="2400" dirty="0" err="1"/>
              <a:t>of</a:t>
            </a:r>
            <a:r>
              <a:rPr lang="es-ES" sz="2400" dirty="0"/>
              <a:t> </a:t>
            </a:r>
            <a:r>
              <a:rPr lang="es-ES" sz="2400" dirty="0" err="1"/>
              <a:t>the</a:t>
            </a:r>
            <a:r>
              <a:rPr lang="es-ES" sz="2400" dirty="0"/>
              <a:t> </a:t>
            </a:r>
            <a:r>
              <a:rPr lang="es-ES" sz="2400" dirty="0" err="1"/>
              <a:t>soft</a:t>
            </a:r>
            <a:r>
              <a:rPr lang="es-ES" sz="2400" dirty="0"/>
              <a:t> </a:t>
            </a:r>
            <a:r>
              <a:rPr lang="es-ES" sz="2400" dirty="0" err="1"/>
              <a:t>palate-raised</a:t>
            </a:r>
            <a:r>
              <a:rPr lang="es-ES" sz="2400" dirty="0"/>
              <a:t> </a:t>
            </a:r>
            <a:r>
              <a:rPr lang="es-ES" sz="2400" dirty="0" err="1"/>
              <a:t>for</a:t>
            </a:r>
            <a:r>
              <a:rPr lang="es-ES" sz="2400" dirty="0"/>
              <a:t> oral </a:t>
            </a:r>
            <a:r>
              <a:rPr lang="es-ES" sz="2400" dirty="0" err="1"/>
              <a:t>vowels</a:t>
            </a:r>
            <a:r>
              <a:rPr lang="es-ES" sz="2400" dirty="0"/>
              <a:t>, </a:t>
            </a:r>
            <a:r>
              <a:rPr lang="es-ES" sz="2400" dirty="0" err="1"/>
              <a:t>lowered</a:t>
            </a:r>
            <a:r>
              <a:rPr lang="es-ES" sz="2400" dirty="0"/>
              <a:t> </a:t>
            </a:r>
            <a:r>
              <a:rPr lang="es-ES" sz="2400" dirty="0" err="1"/>
              <a:t>for</a:t>
            </a:r>
            <a:r>
              <a:rPr lang="es-ES" sz="2400" dirty="0"/>
              <a:t> </a:t>
            </a:r>
            <a:r>
              <a:rPr lang="es-ES" sz="2400" dirty="0" err="1"/>
              <a:t>nasalised</a:t>
            </a:r>
            <a:r>
              <a:rPr lang="es-ES" sz="2400" dirty="0"/>
              <a:t> </a:t>
            </a:r>
            <a:r>
              <a:rPr lang="es-ES" sz="2400" dirty="0" err="1"/>
              <a:t>vowels</a:t>
            </a:r>
            <a:r>
              <a:rPr lang="es-ES" sz="2400" dirty="0"/>
              <a:t>. </a:t>
            </a:r>
          </a:p>
          <a:p>
            <a:pPr>
              <a:buClr>
                <a:srgbClr val="00B050"/>
              </a:buClr>
            </a:pPr>
            <a:r>
              <a:rPr lang="es-ES" sz="2400" dirty="0"/>
              <a:t>(2)  </a:t>
            </a:r>
            <a:r>
              <a:rPr lang="es-ES" sz="2400" dirty="0" err="1"/>
              <a:t>The</a:t>
            </a:r>
            <a:r>
              <a:rPr lang="es-ES" sz="2400" dirty="0"/>
              <a:t> </a:t>
            </a:r>
            <a:r>
              <a:rPr lang="es-ES" sz="2400" dirty="0" err="1"/>
              <a:t>kind</a:t>
            </a:r>
            <a:r>
              <a:rPr lang="es-ES" sz="2400" dirty="0"/>
              <a:t> </a:t>
            </a:r>
            <a:r>
              <a:rPr lang="es-ES" sz="2400" dirty="0" err="1"/>
              <a:t>of</a:t>
            </a:r>
            <a:r>
              <a:rPr lang="es-ES" sz="2400" dirty="0"/>
              <a:t> </a:t>
            </a:r>
            <a:r>
              <a:rPr lang="es-ES" sz="2400" dirty="0" err="1"/>
              <a:t>aperture</a:t>
            </a:r>
            <a:r>
              <a:rPr lang="es-ES" sz="2400" dirty="0"/>
              <a:t> </a:t>
            </a:r>
            <a:r>
              <a:rPr lang="es-ES" sz="2400" dirty="0" err="1"/>
              <a:t>formed</a:t>
            </a:r>
            <a:r>
              <a:rPr lang="es-ES" sz="2400" dirty="0"/>
              <a:t> </a:t>
            </a:r>
            <a:r>
              <a:rPr lang="es-ES" sz="2400" dirty="0" err="1"/>
              <a:t>by</a:t>
            </a:r>
            <a:r>
              <a:rPr lang="es-ES" sz="2400" dirty="0"/>
              <a:t> </a:t>
            </a:r>
            <a:r>
              <a:rPr lang="es-ES" sz="2400" dirty="0" err="1"/>
              <a:t>the</a:t>
            </a:r>
            <a:r>
              <a:rPr lang="es-ES" sz="2400" dirty="0"/>
              <a:t> </a:t>
            </a:r>
            <a:r>
              <a:rPr lang="es-ES" sz="2400" dirty="0" err="1"/>
              <a:t>lips</a:t>
            </a:r>
            <a:r>
              <a:rPr lang="es-ES" sz="2400" dirty="0"/>
              <a:t>-neutral, spread, </a:t>
            </a:r>
            <a:r>
              <a:rPr lang="es-ES" sz="2400" dirty="0" err="1"/>
              <a:t>close-rounded</a:t>
            </a:r>
            <a:r>
              <a:rPr lang="es-ES" sz="2400" dirty="0"/>
              <a:t>, </a:t>
            </a:r>
            <a:r>
              <a:rPr lang="es-ES" sz="2400" dirty="0" err="1"/>
              <a:t>or</a:t>
            </a:r>
            <a:r>
              <a:rPr lang="es-ES" sz="2400" dirty="0"/>
              <a:t> open-</a:t>
            </a:r>
            <a:r>
              <a:rPr lang="es-ES" sz="2400" dirty="0" err="1"/>
              <a:t>rounded</a:t>
            </a:r>
            <a:r>
              <a:rPr lang="es-ES" sz="2400" dirty="0"/>
              <a:t>. </a:t>
            </a:r>
          </a:p>
          <a:p>
            <a:pPr>
              <a:buClr>
                <a:srgbClr val="00B050"/>
              </a:buClr>
            </a:pPr>
            <a:r>
              <a:rPr lang="es-ES" sz="2400" dirty="0"/>
              <a:t>(3)  </a:t>
            </a:r>
            <a:r>
              <a:rPr lang="es-ES" sz="2400" dirty="0" err="1"/>
              <a:t>The</a:t>
            </a:r>
            <a:r>
              <a:rPr lang="es-ES" sz="2400" dirty="0"/>
              <a:t> </a:t>
            </a:r>
            <a:r>
              <a:rPr lang="es-ES" sz="2400" dirty="0" err="1"/>
              <a:t>part</a:t>
            </a:r>
            <a:r>
              <a:rPr lang="es-ES" sz="2400" dirty="0"/>
              <a:t> </a:t>
            </a:r>
            <a:r>
              <a:rPr lang="es-ES" sz="2400" dirty="0" err="1"/>
              <a:t>of</a:t>
            </a:r>
            <a:r>
              <a:rPr lang="es-ES" sz="2400" dirty="0"/>
              <a:t> tongue </a:t>
            </a:r>
            <a:r>
              <a:rPr lang="es-ES" sz="2400" dirty="0" err="1"/>
              <a:t>which</a:t>
            </a:r>
            <a:r>
              <a:rPr lang="es-ES" sz="2400" dirty="0"/>
              <a:t> </a:t>
            </a:r>
            <a:r>
              <a:rPr lang="es-ES" sz="2400" dirty="0" err="1"/>
              <a:t>is</a:t>
            </a:r>
            <a:r>
              <a:rPr lang="es-ES" sz="2400" dirty="0"/>
              <a:t> </a:t>
            </a:r>
            <a:r>
              <a:rPr lang="es-ES" sz="2400" dirty="0" err="1"/>
              <a:t>raised</a:t>
            </a:r>
            <a:r>
              <a:rPr lang="es-ES" sz="2400" dirty="0"/>
              <a:t> and </a:t>
            </a:r>
            <a:r>
              <a:rPr lang="es-ES" sz="2400" dirty="0" err="1"/>
              <a:t>the</a:t>
            </a:r>
            <a:r>
              <a:rPr lang="es-ES" sz="2400" dirty="0"/>
              <a:t> </a:t>
            </a:r>
            <a:r>
              <a:rPr lang="es-ES" sz="2400" dirty="0" err="1"/>
              <a:t>degree</a:t>
            </a:r>
            <a:r>
              <a:rPr lang="es-ES" sz="2400" dirty="0"/>
              <a:t> </a:t>
            </a:r>
            <a:r>
              <a:rPr lang="es-ES" sz="2400" dirty="0" err="1"/>
              <a:t>of</a:t>
            </a:r>
            <a:r>
              <a:rPr lang="es-ES" sz="2400" dirty="0"/>
              <a:t> </a:t>
            </a:r>
            <a:r>
              <a:rPr lang="es-ES" sz="2400" dirty="0" err="1"/>
              <a:t>raising</a:t>
            </a:r>
            <a:r>
              <a:rPr lang="es-ES" sz="2400" dirty="0"/>
              <a:t>. </a:t>
            </a:r>
          </a:p>
        </p:txBody>
      </p:sp>
    </p:spTree>
    <p:extLst>
      <p:ext uri="{BB962C8B-B14F-4D97-AF65-F5344CB8AC3E}">
        <p14:creationId xmlns:p14="http://schemas.microsoft.com/office/powerpoint/2010/main" val="377580691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28FF54-E627-39E7-DBD6-AA1645E4848E}"/>
              </a:ext>
            </a:extLst>
          </p:cNvPr>
          <p:cNvSpPr>
            <a:spLocks noGrp="1"/>
          </p:cNvSpPr>
          <p:nvPr>
            <p:ph type="title"/>
          </p:nvPr>
        </p:nvSpPr>
        <p:spPr>
          <a:xfrm>
            <a:off x="542924" y="685800"/>
            <a:ext cx="3164979" cy="2170544"/>
          </a:xfrm>
        </p:spPr>
        <p:txBody>
          <a:bodyPr/>
          <a:lstStyle/>
          <a:p>
            <a:r>
              <a:rPr lang="en-US" dirty="0"/>
              <a:t>Vowels</a:t>
            </a:r>
          </a:p>
        </p:txBody>
      </p:sp>
      <p:sp>
        <p:nvSpPr>
          <p:cNvPr id="4" name="Content Placeholder 3">
            <a:extLst>
              <a:ext uri="{FF2B5EF4-FFF2-40B4-BE49-F238E27FC236}">
                <a16:creationId xmlns:a16="http://schemas.microsoft.com/office/drawing/2014/main" id="{77808DE4-E7AA-157D-6456-758C981A5159}"/>
              </a:ext>
            </a:extLst>
          </p:cNvPr>
          <p:cNvSpPr>
            <a:spLocks noGrp="1"/>
          </p:cNvSpPr>
          <p:nvPr>
            <p:ph idx="1"/>
          </p:nvPr>
        </p:nvSpPr>
        <p:spPr/>
        <p:txBody>
          <a:bodyPr>
            <a:noAutofit/>
          </a:bodyPr>
          <a:lstStyle/>
          <a:p>
            <a:r>
              <a:rPr lang="en-US" sz="2400" dirty="0"/>
              <a:t>What to take into account to classify them?</a:t>
            </a:r>
          </a:p>
          <a:p>
            <a:r>
              <a:rPr lang="en-US" sz="2400" dirty="0"/>
              <a:t>To what extent do these concept relate to </a:t>
            </a:r>
            <a:r>
              <a:rPr lang="en-US" sz="2400" dirty="0" err="1"/>
              <a:t>consonats</a:t>
            </a:r>
            <a:r>
              <a:rPr lang="en-US" sz="2400" dirty="0"/>
              <a:t>?</a:t>
            </a:r>
          </a:p>
          <a:p>
            <a:r>
              <a:rPr lang="en-US" sz="2400" dirty="0"/>
              <a:t>Front – Central - Back</a:t>
            </a:r>
          </a:p>
          <a:p>
            <a:r>
              <a:rPr lang="en-US" sz="2400" dirty="0"/>
              <a:t>Close – Mid-close – Mid-open – Open</a:t>
            </a:r>
          </a:p>
          <a:p>
            <a:r>
              <a:rPr lang="en-US" sz="2400" dirty="0"/>
              <a:t>Quantity</a:t>
            </a:r>
          </a:p>
          <a:p>
            <a:r>
              <a:rPr lang="en-US" sz="2400" dirty="0"/>
              <a:t>Quality</a:t>
            </a:r>
          </a:p>
        </p:txBody>
      </p:sp>
      <p:sp>
        <p:nvSpPr>
          <p:cNvPr id="5" name="Text Placeholder 4">
            <a:extLst>
              <a:ext uri="{FF2B5EF4-FFF2-40B4-BE49-F238E27FC236}">
                <a16:creationId xmlns:a16="http://schemas.microsoft.com/office/drawing/2014/main" id="{74265AF5-BA54-C2C6-CD5B-2419E49DADFA}"/>
              </a:ext>
            </a:extLst>
          </p:cNvPr>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354961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FC6C949-8CD5-363B-646E-0213F599C983}"/>
              </a:ext>
            </a:extLst>
          </p:cNvPr>
          <p:cNvSpPr>
            <a:spLocks noGrp="1"/>
          </p:cNvSpPr>
          <p:nvPr>
            <p:ph type="title"/>
          </p:nvPr>
        </p:nvSpPr>
        <p:spPr>
          <a:xfrm>
            <a:off x="1028700" y="434515"/>
            <a:ext cx="7200900" cy="1485900"/>
          </a:xfrm>
        </p:spPr>
        <p:txBody>
          <a:bodyPr>
            <a:normAutofit/>
          </a:bodyPr>
          <a:lstStyle/>
          <a:p>
            <a:r>
              <a:rPr lang="en-US" dirty="0"/>
              <a:t>Vowels: definition and description</a:t>
            </a:r>
          </a:p>
        </p:txBody>
      </p:sp>
      <p:graphicFrame>
        <p:nvGraphicFramePr>
          <p:cNvPr id="7" name="7 Marcador de contenido">
            <a:extLst>
              <a:ext uri="{FF2B5EF4-FFF2-40B4-BE49-F238E27FC236}">
                <a16:creationId xmlns:a16="http://schemas.microsoft.com/office/drawing/2014/main" id="{9B244092-4063-897A-D781-F8F91776E761}"/>
              </a:ext>
            </a:extLst>
          </p:cNvPr>
          <p:cNvGraphicFramePr>
            <a:graphicFrameLocks noGrp="1"/>
          </p:cNvGraphicFramePr>
          <p:nvPr>
            <p:ph idx="1"/>
            <p:extLst>
              <p:ext uri="{D42A27DB-BD31-4B8C-83A1-F6EECF244321}">
                <p14:modId xmlns:p14="http://schemas.microsoft.com/office/powerpoint/2010/main" val="2235949068"/>
              </p:ext>
            </p:extLst>
          </p:nvPr>
        </p:nvGraphicFramePr>
        <p:xfrm>
          <a:off x="914400" y="1916832"/>
          <a:ext cx="7834064" cy="3950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1950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ECCE9-1477-3FA7-D755-F40782C39404}"/>
              </a:ext>
            </a:extLst>
          </p:cNvPr>
          <p:cNvSpPr>
            <a:spLocks noGrp="1"/>
          </p:cNvSpPr>
          <p:nvPr>
            <p:ph type="title"/>
          </p:nvPr>
        </p:nvSpPr>
        <p:spPr>
          <a:xfrm>
            <a:off x="971600" y="177340"/>
            <a:ext cx="2448272" cy="2376264"/>
          </a:xfrm>
          <a:prstGeom prst="ellipse">
            <a:avLst/>
          </a:prstGeom>
          <a:solidFill>
            <a:schemeClr val="accent1"/>
          </a:solidFill>
          <a:ln w="174625" cmpd="thinThick">
            <a:solidFill>
              <a:schemeClr val="accent1"/>
            </a:solidFill>
          </a:ln>
        </p:spPr>
        <p:txBody>
          <a:bodyPr vert="horz" lIns="34290" tIns="17145" rIns="34290" bIns="17145" rtlCol="0" anchor="ctr">
            <a:normAutofit/>
          </a:bodyPr>
          <a:lstStyle/>
          <a:p>
            <a:pPr defTabSz="342900">
              <a:lnSpc>
                <a:spcPct val="90000"/>
              </a:lnSpc>
            </a:pPr>
            <a:r>
              <a:rPr lang="en-US" sz="2800" dirty="0">
                <a:solidFill>
                  <a:schemeClr val="bg1"/>
                </a:solidFill>
              </a:rPr>
              <a:t>How are vowels described?</a:t>
            </a:r>
          </a:p>
        </p:txBody>
      </p:sp>
      <p:pic>
        <p:nvPicPr>
          <p:cNvPr id="4" name="Content Placeholder 3">
            <a:extLst>
              <a:ext uri="{FF2B5EF4-FFF2-40B4-BE49-F238E27FC236}">
                <a16:creationId xmlns:a16="http://schemas.microsoft.com/office/drawing/2014/main" id="{23F8AF8F-F903-1ADC-E677-DC45F1CCCD26}"/>
              </a:ext>
            </a:extLst>
          </p:cNvPr>
          <p:cNvPicPr>
            <a:picLocks noGrp="1" noChangeAspect="1"/>
          </p:cNvPicPr>
          <p:nvPr>
            <p:ph idx="1"/>
          </p:nvPr>
        </p:nvPicPr>
        <p:blipFill rotWithShape="1">
          <a:blip r:embed="rId2"/>
          <a:srcRect l="6355" t="40519" r="7596" b="11658"/>
          <a:stretch/>
        </p:blipFill>
        <p:spPr>
          <a:xfrm>
            <a:off x="971600" y="2636912"/>
            <a:ext cx="7938400" cy="3310483"/>
          </a:xfrm>
          <a:prstGeom prst="rect">
            <a:avLst/>
          </a:prstGeom>
        </p:spPr>
      </p:pic>
    </p:spTree>
    <p:extLst>
      <p:ext uri="{BB962C8B-B14F-4D97-AF65-F5344CB8AC3E}">
        <p14:creationId xmlns:p14="http://schemas.microsoft.com/office/powerpoint/2010/main" val="1528173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2 Marcador de contenido"/>
          <p:cNvSpPr txBox="1">
            <a:spLocks noGrp="1"/>
          </p:cNvSpPr>
          <p:nvPr>
            <p:ph type="body" idx="1"/>
          </p:nvPr>
        </p:nvSpPr>
        <p:spPr>
          <a:xfrm>
            <a:off x="690562" y="1844824"/>
            <a:ext cx="8057902" cy="4536504"/>
          </a:xfrm>
          <a:prstGeom prst="rect">
            <a:avLst/>
          </a:prstGeom>
        </p:spPr>
        <p:txBody>
          <a:bodyPr anchor="t">
            <a:normAutofit fontScale="47500" lnSpcReduction="20000"/>
          </a:bodyPr>
          <a:lstStyle/>
          <a:p>
            <a:pPr marL="0" indent="0" defTabSz="250746">
              <a:spcBef>
                <a:spcPts val="0"/>
              </a:spcBef>
              <a:buNone/>
              <a:defRPr sz="3888" b="1"/>
            </a:pPr>
            <a:r>
              <a:rPr sz="5100" dirty="0"/>
              <a:t>Complete the criteria for classification. </a:t>
            </a:r>
          </a:p>
          <a:p>
            <a:pPr marL="0" indent="0" defTabSz="250746">
              <a:spcBef>
                <a:spcPts val="0"/>
              </a:spcBef>
              <a:buNone/>
              <a:defRPr sz="3888" b="1"/>
            </a:pPr>
            <a:r>
              <a:rPr sz="5100" dirty="0"/>
              <a:t>Which diphthong fall</a:t>
            </a:r>
            <a:r>
              <a:rPr lang="es-ES" sz="5100" dirty="0"/>
              <a:t>s</a:t>
            </a:r>
            <a:r>
              <a:rPr sz="5100" dirty="0"/>
              <a:t> into </a:t>
            </a:r>
            <a:r>
              <a:rPr lang="es-ES" sz="5100" dirty="0" err="1"/>
              <a:t>each</a:t>
            </a:r>
            <a:r>
              <a:rPr sz="5100" dirty="0"/>
              <a:t> category?</a:t>
            </a:r>
          </a:p>
          <a:p>
            <a:pPr marL="0" indent="0" defTabSz="250746">
              <a:spcBef>
                <a:spcPts val="0"/>
              </a:spcBef>
              <a:buNone/>
              <a:defRPr sz="3888" b="1"/>
            </a:pPr>
            <a:endParaRPr sz="5100" dirty="0"/>
          </a:p>
          <a:p>
            <a:pPr marL="0" indent="0" defTabSz="250746">
              <a:spcBef>
                <a:spcPts val="0"/>
              </a:spcBef>
              <a:buNone/>
              <a:defRPr sz="3888" b="1"/>
            </a:pPr>
            <a:r>
              <a:rPr sz="5100" dirty="0"/>
              <a:t>A) _____________ - </a:t>
            </a:r>
            <a:r>
              <a:rPr sz="5100" b="0" dirty="0"/>
              <a:t>the distance the tongue travels</a:t>
            </a:r>
          </a:p>
          <a:p>
            <a:pPr marL="359531" lvl="1" indent="-166649" defTabSz="250746">
              <a:spcBef>
                <a:spcPts val="0"/>
              </a:spcBef>
              <a:buClr>
                <a:schemeClr val="accent6">
                  <a:satOff val="-15798"/>
                  <a:lumOff val="-17517"/>
                </a:schemeClr>
              </a:buClr>
              <a:defRPr sz="3888"/>
            </a:pPr>
            <a:r>
              <a:rPr sz="5100" dirty="0"/>
              <a:t>Narrow</a:t>
            </a:r>
          </a:p>
          <a:p>
            <a:pPr marL="359531" lvl="1" indent="-166649" defTabSz="250746">
              <a:spcBef>
                <a:spcPts val="0"/>
              </a:spcBef>
              <a:buClr>
                <a:schemeClr val="accent6">
                  <a:satOff val="-15798"/>
                  <a:lumOff val="-17517"/>
                </a:schemeClr>
              </a:buClr>
              <a:defRPr sz="3888"/>
            </a:pPr>
            <a:r>
              <a:rPr sz="5100" dirty="0"/>
              <a:t>Wide</a:t>
            </a:r>
          </a:p>
          <a:p>
            <a:pPr marL="0" indent="0" defTabSz="250746">
              <a:spcBef>
                <a:spcPts val="0"/>
              </a:spcBef>
              <a:buNone/>
              <a:defRPr sz="3888" b="1"/>
            </a:pPr>
            <a:r>
              <a:rPr sz="5100" dirty="0"/>
              <a:t>B) _____________ - </a:t>
            </a:r>
            <a:r>
              <a:rPr sz="5100" b="0" dirty="0"/>
              <a:t>the movement the tongue makes</a:t>
            </a:r>
          </a:p>
          <a:p>
            <a:pPr marL="359531" lvl="1" indent="-166649" defTabSz="250746">
              <a:spcBef>
                <a:spcPts val="0"/>
              </a:spcBef>
              <a:buClr>
                <a:schemeClr val="accent6">
                  <a:satOff val="-15798"/>
                  <a:lumOff val="-17517"/>
                </a:schemeClr>
              </a:buClr>
              <a:defRPr sz="3888"/>
            </a:pPr>
            <a:r>
              <a:rPr sz="5100" dirty="0"/>
              <a:t>Closing</a:t>
            </a:r>
          </a:p>
          <a:p>
            <a:pPr marL="359531" lvl="1" indent="-166649" defTabSz="250746">
              <a:spcBef>
                <a:spcPts val="0"/>
              </a:spcBef>
              <a:buClr>
                <a:schemeClr val="accent6">
                  <a:satOff val="-15798"/>
                  <a:lumOff val="-17517"/>
                </a:schemeClr>
              </a:buClr>
              <a:defRPr sz="3888"/>
            </a:pPr>
            <a:r>
              <a:rPr sz="5100" dirty="0" err="1"/>
              <a:t>Centring</a:t>
            </a:r>
            <a:endParaRPr sz="5100" dirty="0"/>
          </a:p>
          <a:p>
            <a:pPr marL="359531" lvl="1" indent="-166649" defTabSz="250746">
              <a:spcBef>
                <a:spcPts val="0"/>
              </a:spcBef>
              <a:buClr>
                <a:schemeClr val="accent6">
                  <a:satOff val="-15798"/>
                  <a:lumOff val="-17517"/>
                </a:schemeClr>
              </a:buClr>
              <a:defRPr sz="3888"/>
            </a:pPr>
            <a:r>
              <a:rPr sz="5100" dirty="0"/>
              <a:t>Opening</a:t>
            </a:r>
          </a:p>
          <a:p>
            <a:pPr marL="0" indent="0" defTabSz="250746">
              <a:spcBef>
                <a:spcPts val="0"/>
              </a:spcBef>
              <a:buNone/>
              <a:defRPr sz="3888" b="1"/>
            </a:pPr>
            <a:r>
              <a:rPr sz="5100" dirty="0"/>
              <a:t>C) _____________ - </a:t>
            </a:r>
            <a:r>
              <a:rPr sz="5100" b="0" dirty="0"/>
              <a:t>of the elements</a:t>
            </a:r>
          </a:p>
          <a:p>
            <a:pPr marL="359531" lvl="1" indent="-166649" defTabSz="250746">
              <a:spcBef>
                <a:spcPts val="0"/>
              </a:spcBef>
              <a:buClr>
                <a:schemeClr val="accent6">
                  <a:satOff val="-15798"/>
                  <a:lumOff val="-17517"/>
                </a:schemeClr>
              </a:buClr>
              <a:defRPr sz="3888"/>
            </a:pPr>
            <a:r>
              <a:rPr sz="5100" dirty="0"/>
              <a:t>Falling</a:t>
            </a:r>
          </a:p>
          <a:p>
            <a:pPr marL="359531" lvl="1" indent="-166649" defTabSz="250746">
              <a:spcBef>
                <a:spcPts val="0"/>
              </a:spcBef>
              <a:buClr>
                <a:schemeClr val="accent6">
                  <a:satOff val="-15798"/>
                  <a:lumOff val="-17517"/>
                </a:schemeClr>
              </a:buClr>
              <a:defRPr sz="3888"/>
            </a:pPr>
            <a:r>
              <a:rPr sz="5100" dirty="0"/>
              <a:t>Rising</a:t>
            </a:r>
            <a:endParaRPr sz="1337" dirty="0"/>
          </a:p>
          <a:p>
            <a:pPr marL="0" indent="0" algn="r" defTabSz="250746">
              <a:spcBef>
                <a:spcPts val="0"/>
              </a:spcBef>
              <a:buNone/>
              <a:defRPr sz="2430"/>
            </a:pPr>
            <a:r>
              <a:rPr dirty="0"/>
              <a:t>Finch &amp; Ortiz Lira (1982:32)</a:t>
            </a:r>
          </a:p>
        </p:txBody>
      </p:sp>
      <p:sp>
        <p:nvSpPr>
          <p:cNvPr id="3" name="Title 1">
            <a:extLst>
              <a:ext uri="{FF2B5EF4-FFF2-40B4-BE49-F238E27FC236}">
                <a16:creationId xmlns:a16="http://schemas.microsoft.com/office/drawing/2014/main" id="{55865EA7-9D37-5247-DA3C-4D8823BC0EA4}"/>
              </a:ext>
            </a:extLst>
          </p:cNvPr>
          <p:cNvSpPr txBox="1">
            <a:spLocks/>
          </p:cNvSpPr>
          <p:nvPr/>
        </p:nvSpPr>
        <p:spPr>
          <a:xfrm>
            <a:off x="6444208" y="188640"/>
            <a:ext cx="2520280" cy="2448272"/>
          </a:xfrm>
          <a:prstGeom prst="ellipse">
            <a:avLst/>
          </a:prstGeom>
          <a:solidFill>
            <a:schemeClr val="accent1"/>
          </a:solidFill>
          <a:ln w="174625" cmpd="thinThick">
            <a:solidFill>
              <a:schemeClr val="accent1"/>
            </a:solidFill>
          </a:ln>
        </p:spPr>
        <p:txBody>
          <a:bodyPr vert="horz" lIns="34290" tIns="17145" rIns="34290" bIns="17145" rtlCol="0" anchor="ctr">
            <a:normAutofit/>
          </a:bodyPr>
          <a:lst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a:lstStyle>
          <a:p>
            <a:pPr defTabSz="342900">
              <a:lnSpc>
                <a:spcPct val="90000"/>
              </a:lnSpc>
            </a:pPr>
            <a:r>
              <a:rPr lang="en-US" sz="2800" dirty="0">
                <a:solidFill>
                  <a:schemeClr val="bg1"/>
                </a:solidFill>
              </a:rPr>
              <a:t>How are diphthongs classified?</a:t>
            </a:r>
          </a:p>
        </p:txBody>
      </p:sp>
    </p:spTree>
  </p:cSld>
  <p:clrMapOvr>
    <a:masterClrMapping/>
  </p:clrMapOvr>
  <p:transition spd="med"/>
</p:sld>
</file>

<file path=ppt/theme/theme1.xml><?xml version="1.0" encoding="utf-8"?>
<a:theme xmlns:a="http://schemas.openxmlformats.org/drawingml/2006/main" name="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Crop</Template>
  <TotalTime>902</TotalTime>
  <Words>933</Words>
  <Application>Microsoft Macintosh PowerPoint</Application>
  <PresentationFormat>On-screen Show (4:3)</PresentationFormat>
  <Paragraphs>117</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Franklin Gothic Book</vt:lpstr>
      <vt:lpstr>Impact</vt:lpstr>
      <vt:lpstr>Crop</vt:lpstr>
      <vt:lpstr>PowerPoint Presentation</vt:lpstr>
      <vt:lpstr>The description and classification of speech sounds  </vt:lpstr>
      <vt:lpstr>PowerPoint Presentation</vt:lpstr>
      <vt:lpstr>Consontants</vt:lpstr>
      <vt:lpstr>PowerPoint Presentation</vt:lpstr>
      <vt:lpstr>Vowels</vt:lpstr>
      <vt:lpstr>Vowels: definition and description</vt:lpstr>
      <vt:lpstr>How are vowels described?</vt:lpstr>
      <vt:lpstr>PowerPoint Presentation</vt:lpstr>
      <vt:lpstr>PowerPoint Presentation</vt:lpstr>
      <vt:lpstr>What kind of information does the head diagram provide?    And the vowel chart?</vt:lpstr>
      <vt:lpstr>Sample test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Fonética y fonología  inglesa 1</dc:title>
  <dc:creator>Usuario</dc:creator>
  <cp:lastModifiedBy>Mariana Palmieri</cp:lastModifiedBy>
  <cp:revision>49</cp:revision>
  <dcterms:created xsi:type="dcterms:W3CDTF">2019-03-24T21:42:23Z</dcterms:created>
  <dcterms:modified xsi:type="dcterms:W3CDTF">2024-02-28T16:09:43Z</dcterms:modified>
</cp:coreProperties>
</file>