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13"/>
  </p:notesMasterIdLst>
  <p:sldIdLst>
    <p:sldId id="256" r:id="rId2"/>
    <p:sldId id="301" r:id="rId3"/>
    <p:sldId id="305" r:id="rId4"/>
    <p:sldId id="307" r:id="rId5"/>
    <p:sldId id="308" r:id="rId6"/>
    <p:sldId id="257" r:id="rId7"/>
    <p:sldId id="258" r:id="rId8"/>
    <p:sldId id="259" r:id="rId9"/>
    <p:sldId id="260" r:id="rId10"/>
    <p:sldId id="304" r:id="rId11"/>
    <p:sldId id="298"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3383" autoAdjust="0"/>
  </p:normalViewPr>
  <p:slideViewPr>
    <p:cSldViewPr>
      <p:cViewPr varScale="1">
        <p:scale>
          <a:sx n="96" d="100"/>
          <a:sy n="96" d="100"/>
        </p:scale>
        <p:origin x="880" y="176"/>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3D990-8B28-E441-89F7-6739E8FEC06C}"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GB"/>
        </a:p>
      </dgm:t>
    </dgm:pt>
    <dgm:pt modelId="{84A58F6F-E072-CF45-AF7C-C1E15E8BF55A}">
      <dgm:prSet phldrT="[Text]"/>
      <dgm:spPr>
        <a:solidFill>
          <a:schemeClr val="accent5">
            <a:alpha val="50000"/>
          </a:schemeClr>
        </a:solidFill>
      </dgm:spPr>
      <dgm:t>
        <a:bodyPr/>
        <a:lstStyle/>
        <a:p>
          <a:r>
            <a:rPr lang="en-GB" dirty="0"/>
            <a:t>Words in connected speech</a:t>
          </a:r>
        </a:p>
      </dgm:t>
    </dgm:pt>
    <dgm:pt modelId="{1A3FC310-D845-0047-9ABB-D5BD3C0AB82B}" type="parTrans" cxnId="{907FD8F9-7042-BC44-98C8-7BBB98CB5C82}">
      <dgm:prSet/>
      <dgm:spPr/>
      <dgm:t>
        <a:bodyPr/>
        <a:lstStyle/>
        <a:p>
          <a:endParaRPr lang="en-GB"/>
        </a:p>
      </dgm:t>
    </dgm:pt>
    <dgm:pt modelId="{271F2045-40F7-ED44-8EF0-81A8CC9DA518}" type="sibTrans" cxnId="{907FD8F9-7042-BC44-98C8-7BBB98CB5C82}">
      <dgm:prSet/>
      <dgm:spPr/>
      <dgm:t>
        <a:bodyPr/>
        <a:lstStyle/>
        <a:p>
          <a:endParaRPr lang="en-GB"/>
        </a:p>
      </dgm:t>
    </dgm:pt>
    <dgm:pt modelId="{C11BE52D-8ACB-2C43-B916-087D8421C305}">
      <dgm:prSet phldrT="[Text]" custT="1"/>
      <dgm:spPr/>
      <dgm:t>
        <a:bodyPr/>
        <a:lstStyle/>
        <a:p>
          <a:r>
            <a:rPr lang="en-GB" sz="1800" b="1" i="0" u="none" dirty="0"/>
            <a:t>Word as a whole</a:t>
          </a:r>
          <a:endParaRPr lang="en-GB" sz="1800" b="1" dirty="0"/>
        </a:p>
      </dgm:t>
    </dgm:pt>
    <dgm:pt modelId="{0B2FC0ED-5AE6-914A-8A75-D651AB412E63}" type="parTrans" cxnId="{4D1A9EE5-2362-F848-8F11-4A995EDF8546}">
      <dgm:prSet/>
      <dgm:spPr/>
      <dgm:t>
        <a:bodyPr/>
        <a:lstStyle/>
        <a:p>
          <a:endParaRPr lang="en-GB"/>
        </a:p>
      </dgm:t>
    </dgm:pt>
    <dgm:pt modelId="{5BAC22A1-766A-9942-8639-3465D7D997BF}" type="sibTrans" cxnId="{4D1A9EE5-2362-F848-8F11-4A995EDF8546}">
      <dgm:prSet/>
      <dgm:spPr/>
      <dgm:t>
        <a:bodyPr/>
        <a:lstStyle/>
        <a:p>
          <a:endParaRPr lang="en-GB"/>
        </a:p>
      </dgm:t>
    </dgm:pt>
    <dgm:pt modelId="{B5DB6FD4-9D05-4843-B21D-AE6F9C238EE0}">
      <dgm:prSet phldrT="[Text]" custT="1"/>
      <dgm:spPr/>
      <dgm:t>
        <a:bodyPr/>
        <a:lstStyle/>
        <a:p>
          <a:r>
            <a:rPr lang="en-GB" sz="1800" b="1" i="0" u="none" dirty="0"/>
            <a:t>Accentual Pattern</a:t>
          </a:r>
          <a:endParaRPr lang="en-GB" sz="1800" b="1" dirty="0"/>
        </a:p>
      </dgm:t>
    </dgm:pt>
    <dgm:pt modelId="{B229A320-8279-8B45-971E-DE3FE60F179C}" type="parTrans" cxnId="{C1909729-AB9C-1C46-BA61-191FC826F5F7}">
      <dgm:prSet/>
      <dgm:spPr/>
      <dgm:t>
        <a:bodyPr/>
        <a:lstStyle/>
        <a:p>
          <a:endParaRPr lang="en-GB"/>
        </a:p>
      </dgm:t>
    </dgm:pt>
    <dgm:pt modelId="{952F7806-ED27-074F-9338-C61677AE8009}" type="sibTrans" cxnId="{C1909729-AB9C-1C46-BA61-191FC826F5F7}">
      <dgm:prSet/>
      <dgm:spPr/>
      <dgm:t>
        <a:bodyPr/>
        <a:lstStyle/>
        <a:p>
          <a:endParaRPr lang="en-GB"/>
        </a:p>
      </dgm:t>
    </dgm:pt>
    <dgm:pt modelId="{B0A946A3-B69B-2847-BCA2-D060574E8533}">
      <dgm:prSet phldrT="[Text]" custT="1"/>
      <dgm:spPr/>
      <dgm:t>
        <a:bodyPr/>
        <a:lstStyle/>
        <a:p>
          <a:r>
            <a:rPr lang="en-GB" sz="1800" b="1" i="0" u="none" dirty="0"/>
            <a:t>Word Boundaries</a:t>
          </a:r>
          <a:endParaRPr lang="en-GB" sz="1800" b="1" dirty="0"/>
        </a:p>
      </dgm:t>
    </dgm:pt>
    <dgm:pt modelId="{EC700B46-4FBD-C24A-A3D2-1382B4889DE4}" type="parTrans" cxnId="{2D1A4DCA-0E79-D04E-B09D-8207085245A6}">
      <dgm:prSet/>
      <dgm:spPr/>
      <dgm:t>
        <a:bodyPr/>
        <a:lstStyle/>
        <a:p>
          <a:endParaRPr lang="en-GB"/>
        </a:p>
      </dgm:t>
    </dgm:pt>
    <dgm:pt modelId="{8B92A464-3269-B444-A2D8-8F14D571172B}" type="sibTrans" cxnId="{2D1A4DCA-0E79-D04E-B09D-8207085245A6}">
      <dgm:prSet/>
      <dgm:spPr/>
      <dgm:t>
        <a:bodyPr/>
        <a:lstStyle/>
        <a:p>
          <a:endParaRPr lang="en-GB"/>
        </a:p>
      </dgm:t>
    </dgm:pt>
    <dgm:pt modelId="{8B4301C3-E41A-2240-8707-ACC7586E2A26}" type="pres">
      <dgm:prSet presAssocID="{0EC3D990-8B28-E441-89F7-6739E8FEC06C}" presName="composite" presStyleCnt="0">
        <dgm:presLayoutVars>
          <dgm:chMax val="1"/>
          <dgm:dir/>
          <dgm:resizeHandles val="exact"/>
        </dgm:presLayoutVars>
      </dgm:prSet>
      <dgm:spPr/>
    </dgm:pt>
    <dgm:pt modelId="{5695AB8D-316C-4545-AC80-B3D1EE382A0D}" type="pres">
      <dgm:prSet presAssocID="{0EC3D990-8B28-E441-89F7-6739E8FEC06C}" presName="radial" presStyleCnt="0">
        <dgm:presLayoutVars>
          <dgm:animLvl val="ctr"/>
        </dgm:presLayoutVars>
      </dgm:prSet>
      <dgm:spPr/>
    </dgm:pt>
    <dgm:pt modelId="{B53B9834-7D3C-E74D-834A-3759BD86A273}" type="pres">
      <dgm:prSet presAssocID="{84A58F6F-E072-CF45-AF7C-C1E15E8BF55A}" presName="centerShape" presStyleLbl="vennNode1" presStyleIdx="0" presStyleCnt="4" custScaleX="113245" custScaleY="113230" custLinFactNeighborX="-9336" custLinFactNeighborY="-32243"/>
      <dgm:spPr/>
    </dgm:pt>
    <dgm:pt modelId="{142D1402-CB66-6840-B28F-76F044258EE7}" type="pres">
      <dgm:prSet presAssocID="{C11BE52D-8ACB-2C43-B916-087D8421C305}" presName="node" presStyleLbl="vennNode1" presStyleIdx="1" presStyleCnt="4" custScaleX="144897" custScaleY="140046" custRadScaleRad="153052" custRadScaleInc="-49660">
        <dgm:presLayoutVars>
          <dgm:bulletEnabled val="1"/>
        </dgm:presLayoutVars>
      </dgm:prSet>
      <dgm:spPr/>
    </dgm:pt>
    <dgm:pt modelId="{7131D705-DCCA-A040-BD66-CA26945BA2B1}" type="pres">
      <dgm:prSet presAssocID="{B5DB6FD4-9D05-4843-B21D-AE6F9C238EE0}" presName="node" presStyleLbl="vennNode1" presStyleIdx="2" presStyleCnt="4" custScaleX="164832" custScaleY="159390" custRadScaleRad="126332" custRadScaleInc="-56171">
        <dgm:presLayoutVars>
          <dgm:bulletEnabled val="1"/>
        </dgm:presLayoutVars>
      </dgm:prSet>
      <dgm:spPr/>
    </dgm:pt>
    <dgm:pt modelId="{85992F35-281F-E642-B59C-8E38025A9261}" type="pres">
      <dgm:prSet presAssocID="{B0A946A3-B69B-2847-BCA2-D060574E8533}" presName="node" presStyleLbl="vennNode1" presStyleIdx="3" presStyleCnt="4" custScaleX="164400" custScaleY="157509" custRadScaleRad="55292" custRadScaleInc="-35470">
        <dgm:presLayoutVars>
          <dgm:bulletEnabled val="1"/>
        </dgm:presLayoutVars>
      </dgm:prSet>
      <dgm:spPr/>
    </dgm:pt>
  </dgm:ptLst>
  <dgm:cxnLst>
    <dgm:cxn modelId="{410B3316-0244-C24D-8486-01987D16D5FE}" type="presOf" srcId="{B0A946A3-B69B-2847-BCA2-D060574E8533}" destId="{85992F35-281F-E642-B59C-8E38025A9261}" srcOrd="0" destOrd="0" presId="urn:microsoft.com/office/officeart/2005/8/layout/radial3"/>
    <dgm:cxn modelId="{C1909729-AB9C-1C46-BA61-191FC826F5F7}" srcId="{84A58F6F-E072-CF45-AF7C-C1E15E8BF55A}" destId="{B5DB6FD4-9D05-4843-B21D-AE6F9C238EE0}" srcOrd="1" destOrd="0" parTransId="{B229A320-8279-8B45-971E-DE3FE60F179C}" sibTransId="{952F7806-ED27-074F-9338-C61677AE8009}"/>
    <dgm:cxn modelId="{6CC8CC30-8768-DE48-97A0-9519B7EDDC6C}" type="presOf" srcId="{B5DB6FD4-9D05-4843-B21D-AE6F9C238EE0}" destId="{7131D705-DCCA-A040-BD66-CA26945BA2B1}" srcOrd="0" destOrd="0" presId="urn:microsoft.com/office/officeart/2005/8/layout/radial3"/>
    <dgm:cxn modelId="{95AD92AC-B308-D84C-8620-980F5599C4FF}" type="presOf" srcId="{C11BE52D-8ACB-2C43-B916-087D8421C305}" destId="{142D1402-CB66-6840-B28F-76F044258EE7}" srcOrd="0" destOrd="0" presId="urn:microsoft.com/office/officeart/2005/8/layout/radial3"/>
    <dgm:cxn modelId="{37CE3CBF-EB2D-0B49-9C7D-819C070770B1}" type="presOf" srcId="{84A58F6F-E072-CF45-AF7C-C1E15E8BF55A}" destId="{B53B9834-7D3C-E74D-834A-3759BD86A273}" srcOrd="0" destOrd="0" presId="urn:microsoft.com/office/officeart/2005/8/layout/radial3"/>
    <dgm:cxn modelId="{2D1A4DCA-0E79-D04E-B09D-8207085245A6}" srcId="{84A58F6F-E072-CF45-AF7C-C1E15E8BF55A}" destId="{B0A946A3-B69B-2847-BCA2-D060574E8533}" srcOrd="2" destOrd="0" parTransId="{EC700B46-4FBD-C24A-A3D2-1382B4889DE4}" sibTransId="{8B92A464-3269-B444-A2D8-8F14D571172B}"/>
    <dgm:cxn modelId="{4D1A9EE5-2362-F848-8F11-4A995EDF8546}" srcId="{84A58F6F-E072-CF45-AF7C-C1E15E8BF55A}" destId="{C11BE52D-8ACB-2C43-B916-087D8421C305}" srcOrd="0" destOrd="0" parTransId="{0B2FC0ED-5AE6-914A-8A75-D651AB412E63}" sibTransId="{5BAC22A1-766A-9942-8639-3465D7D997BF}"/>
    <dgm:cxn modelId="{8260F5F4-174F-5141-86A2-0BEFF8985134}" type="presOf" srcId="{0EC3D990-8B28-E441-89F7-6739E8FEC06C}" destId="{8B4301C3-E41A-2240-8707-ACC7586E2A26}" srcOrd="0" destOrd="0" presId="urn:microsoft.com/office/officeart/2005/8/layout/radial3"/>
    <dgm:cxn modelId="{907FD8F9-7042-BC44-98C8-7BBB98CB5C82}" srcId="{0EC3D990-8B28-E441-89F7-6739E8FEC06C}" destId="{84A58F6F-E072-CF45-AF7C-C1E15E8BF55A}" srcOrd="0" destOrd="0" parTransId="{1A3FC310-D845-0047-9ABB-D5BD3C0AB82B}" sibTransId="{271F2045-40F7-ED44-8EF0-81A8CC9DA518}"/>
    <dgm:cxn modelId="{CB7953DC-A66B-A346-BCF1-AF680CDD41B8}" type="presParOf" srcId="{8B4301C3-E41A-2240-8707-ACC7586E2A26}" destId="{5695AB8D-316C-4545-AC80-B3D1EE382A0D}" srcOrd="0" destOrd="0" presId="urn:microsoft.com/office/officeart/2005/8/layout/radial3"/>
    <dgm:cxn modelId="{3B4B5042-B62C-064E-9935-FC5D21691C0C}" type="presParOf" srcId="{5695AB8D-316C-4545-AC80-B3D1EE382A0D}" destId="{B53B9834-7D3C-E74D-834A-3759BD86A273}" srcOrd="0" destOrd="0" presId="urn:microsoft.com/office/officeart/2005/8/layout/radial3"/>
    <dgm:cxn modelId="{DF027C2C-EDA2-9747-84F9-43DBA5602F4E}" type="presParOf" srcId="{5695AB8D-316C-4545-AC80-B3D1EE382A0D}" destId="{142D1402-CB66-6840-B28F-76F044258EE7}" srcOrd="1" destOrd="0" presId="urn:microsoft.com/office/officeart/2005/8/layout/radial3"/>
    <dgm:cxn modelId="{DBD5DF01-7174-BB49-8B81-DB63B0A60ACC}" type="presParOf" srcId="{5695AB8D-316C-4545-AC80-B3D1EE382A0D}" destId="{7131D705-DCCA-A040-BD66-CA26945BA2B1}" srcOrd="2" destOrd="0" presId="urn:microsoft.com/office/officeart/2005/8/layout/radial3"/>
    <dgm:cxn modelId="{42FF0187-60DB-5243-8134-C593AEDA0730}" type="presParOf" srcId="{5695AB8D-316C-4545-AC80-B3D1EE382A0D}" destId="{85992F35-281F-E642-B59C-8E38025A9261}"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B9834-7D3C-E74D-834A-3759BD86A273}">
      <dsp:nvSpPr>
        <dsp:cNvPr id="0" name=""/>
        <dsp:cNvSpPr/>
      </dsp:nvSpPr>
      <dsp:spPr>
        <a:xfrm>
          <a:off x="2330212" y="0"/>
          <a:ext cx="2654288" cy="2653936"/>
        </a:xfrm>
        <a:prstGeom prst="ellipse">
          <a:avLst/>
        </a:prstGeom>
        <a:solidFill>
          <a:schemeClr val="accent5">
            <a:alpha val="5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Words in connected speech</a:t>
          </a:r>
        </a:p>
      </dsp:txBody>
      <dsp:txXfrm>
        <a:off x="2718923" y="388660"/>
        <a:ext cx="1876866" cy="1876616"/>
      </dsp:txXfrm>
    </dsp:sp>
    <dsp:sp modelId="{142D1402-CB66-6840-B28F-76F044258EE7}">
      <dsp:nvSpPr>
        <dsp:cNvPr id="0" name=""/>
        <dsp:cNvSpPr/>
      </dsp:nvSpPr>
      <dsp:spPr>
        <a:xfrm>
          <a:off x="1080209" y="230500"/>
          <a:ext cx="1698081" cy="1641231"/>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i="0" u="none" kern="1200" dirty="0"/>
            <a:t>Word as a whole</a:t>
          </a:r>
          <a:endParaRPr lang="en-GB" sz="1800" b="1" kern="1200" dirty="0"/>
        </a:p>
      </dsp:txBody>
      <dsp:txXfrm>
        <a:off x="1328887" y="470853"/>
        <a:ext cx="1200725" cy="1160525"/>
      </dsp:txXfrm>
    </dsp:sp>
    <dsp:sp modelId="{7131D705-DCCA-A040-BD66-CA26945BA2B1}">
      <dsp:nvSpPr>
        <dsp:cNvPr id="0" name=""/>
        <dsp:cNvSpPr/>
      </dsp:nvSpPr>
      <dsp:spPr>
        <a:xfrm>
          <a:off x="4506506" y="128249"/>
          <a:ext cx="1931703" cy="1867927"/>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i="0" u="none" kern="1200" dirty="0"/>
            <a:t>Accentual Pattern</a:t>
          </a:r>
          <a:endParaRPr lang="en-GB" sz="1800" b="1" kern="1200" dirty="0"/>
        </a:p>
      </dsp:txBody>
      <dsp:txXfrm>
        <a:off x="4789397" y="401801"/>
        <a:ext cx="1365921" cy="1320823"/>
      </dsp:txXfrm>
    </dsp:sp>
    <dsp:sp modelId="{85992F35-281F-E642-B59C-8E38025A9261}">
      <dsp:nvSpPr>
        <dsp:cNvPr id="0" name=""/>
        <dsp:cNvSpPr/>
      </dsp:nvSpPr>
      <dsp:spPr>
        <a:xfrm>
          <a:off x="2726124" y="2071919"/>
          <a:ext cx="1926641" cy="1845883"/>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i="0" u="none" kern="1200" dirty="0"/>
            <a:t>Word Boundaries</a:t>
          </a:r>
          <a:endParaRPr lang="en-GB" sz="1800" b="1" kern="1200" dirty="0"/>
        </a:p>
      </dsp:txBody>
      <dsp:txXfrm>
        <a:off x="3008274" y="2342242"/>
        <a:ext cx="1362341" cy="130523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77A036-2C6D-4D25-8B10-4A7B6E67BF5E}" type="datetimeFigureOut">
              <a:rPr lang="es-ES" smtClean="0"/>
              <a:t>4/3/24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B45F7-D067-4D74-B628-53905B9435E0}" type="slidenum">
              <a:rPr lang="es-ES" smtClean="0"/>
              <a:t>‹#›</a:t>
            </a:fld>
            <a:endParaRPr lang="es-ES"/>
          </a:p>
        </p:txBody>
      </p:sp>
    </p:spTree>
    <p:extLst>
      <p:ext uri="{BB962C8B-B14F-4D97-AF65-F5344CB8AC3E}">
        <p14:creationId xmlns:p14="http://schemas.microsoft.com/office/powerpoint/2010/main" val="330597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92B45F7-D067-4D74-B628-53905B9435E0}" type="slidenum">
              <a:rPr lang="es-ES" smtClean="0"/>
              <a:t>1</a:t>
            </a:fld>
            <a:endParaRPr lang="es-ES"/>
          </a:p>
        </p:txBody>
      </p:sp>
    </p:spTree>
    <p:extLst>
      <p:ext uri="{BB962C8B-B14F-4D97-AF65-F5344CB8AC3E}">
        <p14:creationId xmlns:p14="http://schemas.microsoft.com/office/powerpoint/2010/main" val="367587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a:rPr>
              <a:t>tendency in English to avoid adjacent accented syllables. </a:t>
            </a:r>
            <a:endParaRPr lang="en-GB" dirty="0"/>
          </a:p>
          <a:p>
            <a:endParaRPr lang="en-AR" dirty="0"/>
          </a:p>
        </p:txBody>
      </p:sp>
      <p:sp>
        <p:nvSpPr>
          <p:cNvPr id="4" name="Slide Number Placeholder 3"/>
          <p:cNvSpPr>
            <a:spLocks noGrp="1"/>
          </p:cNvSpPr>
          <p:nvPr>
            <p:ph type="sldNum" sz="quarter" idx="5"/>
          </p:nvPr>
        </p:nvSpPr>
        <p:spPr/>
        <p:txBody>
          <a:bodyPr/>
          <a:lstStyle/>
          <a:p>
            <a:fld id="{887FDDCA-596F-764F-91EE-E3E05D2DA48E}" type="slidenum">
              <a:rPr lang="en-AR" smtClean="0"/>
              <a:t>6</a:t>
            </a:fld>
            <a:endParaRPr lang="en-AR"/>
          </a:p>
        </p:txBody>
      </p:sp>
    </p:spTree>
    <p:extLst>
      <p:ext uri="{BB962C8B-B14F-4D97-AF65-F5344CB8AC3E}">
        <p14:creationId xmlns:p14="http://schemas.microsoft.com/office/powerpoint/2010/main" val="230116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a:rPr>
              <a:t>tendency in English to avoid adjacent accented syllables. </a:t>
            </a:r>
            <a:endParaRPr lang="en-GB" dirty="0"/>
          </a:p>
          <a:p>
            <a:endParaRPr lang="en-AR" dirty="0"/>
          </a:p>
          <a:p>
            <a:endParaRPr lang="en-AR" dirty="0"/>
          </a:p>
        </p:txBody>
      </p:sp>
      <p:sp>
        <p:nvSpPr>
          <p:cNvPr id="4" name="Slide Number Placeholder 3"/>
          <p:cNvSpPr>
            <a:spLocks noGrp="1"/>
          </p:cNvSpPr>
          <p:nvPr>
            <p:ph type="sldNum" sz="quarter" idx="5"/>
          </p:nvPr>
        </p:nvSpPr>
        <p:spPr/>
        <p:txBody>
          <a:bodyPr/>
          <a:lstStyle/>
          <a:p>
            <a:fld id="{887FDDCA-596F-764F-91EE-E3E05D2DA48E}" type="slidenum">
              <a:rPr lang="en-AR" smtClean="0"/>
              <a:t>7</a:t>
            </a:fld>
            <a:endParaRPr lang="en-AR"/>
          </a:p>
        </p:txBody>
      </p:sp>
    </p:spTree>
    <p:extLst>
      <p:ext uri="{BB962C8B-B14F-4D97-AF65-F5344CB8AC3E}">
        <p14:creationId xmlns:p14="http://schemas.microsoft.com/office/powerpoint/2010/main" val="3685993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endParaRPr lang="es-E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s-E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31B9A68-5A34-4B5A-B0F3-06C7EB542F27}" type="slidenum">
              <a:rPr lang="es-ES" smtClean="0"/>
              <a:pPr/>
              <a:t>‹#›</a:t>
            </a:fld>
            <a:endParaRPr lang="es-E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9767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316529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299660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425539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endParaRPr lang="es-E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s-E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31B9A68-5A34-4B5A-B0F3-06C7EB542F27}" type="slidenum">
              <a:rPr lang="es-ES" smtClean="0"/>
              <a:pPr/>
              <a:t>‹#›</a:t>
            </a:fld>
            <a:endParaRPr lang="es-E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4129831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232778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414917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282068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31B9A68-5A34-4B5A-B0F3-06C7EB542F27}" type="slidenum">
              <a:rPr lang="es-ES" smtClean="0"/>
              <a:pPr/>
              <a:t>‹#›</a:t>
            </a:fld>
            <a:endParaRPr lang="es-ES"/>
          </a:p>
        </p:txBody>
      </p:sp>
    </p:spTree>
    <p:extLst>
      <p:ext uri="{BB962C8B-B14F-4D97-AF65-F5344CB8AC3E}">
        <p14:creationId xmlns:p14="http://schemas.microsoft.com/office/powerpoint/2010/main" val="131524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endParaRPr lang="es-E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31B9A68-5A34-4B5A-B0F3-06C7EB542F27}" type="slidenum">
              <a:rPr lang="es-ES" smtClean="0"/>
              <a:pPr/>
              <a:t>‹#›</a:t>
            </a:fld>
            <a:endParaRPr lang="es-E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323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endParaRPr lang="es-E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31B9A68-5A34-4B5A-B0F3-06C7EB542F27}" type="slidenum">
              <a:rPr lang="es-ES" smtClean="0"/>
              <a:pPr/>
              <a:t>‹#›</a:t>
            </a:fld>
            <a:endParaRPr lang="es-E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698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endParaRPr lang="es-E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s-E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31B9A68-5A34-4B5A-B0F3-06C7EB542F27}" type="slidenum">
              <a:rPr lang="es-ES" smtClean="0"/>
              <a:pPr/>
              <a:t>‹#›</a:t>
            </a:fld>
            <a:endParaRPr lang="es-E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689437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F52203-6F22-81CD-0C54-8BC2E4222FCF}"/>
              </a:ext>
            </a:extLst>
          </p:cNvPr>
          <p:cNvSpPr txBox="1"/>
          <p:nvPr/>
        </p:nvSpPr>
        <p:spPr>
          <a:xfrm>
            <a:off x="1187624" y="1124744"/>
            <a:ext cx="2770365" cy="2098226"/>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4700" cap="all" spc="150" dirty="0">
                <a:solidFill>
                  <a:schemeClr val="tx2"/>
                </a:solidFill>
                <a:effectLst/>
                <a:latin typeface="Impact" panose="020B0806030902050204" pitchFamily="34" charset="0"/>
                <a:ea typeface="+mj-ea"/>
                <a:cs typeface="+mj-cs"/>
              </a:rPr>
              <a:t>Summer Course</a:t>
            </a:r>
          </a:p>
        </p:txBody>
      </p:sp>
      <p:sp>
        <p:nvSpPr>
          <p:cNvPr id="3" name="Subtitle 2">
            <a:extLst>
              <a:ext uri="{FF2B5EF4-FFF2-40B4-BE49-F238E27FC236}">
                <a16:creationId xmlns:a16="http://schemas.microsoft.com/office/drawing/2014/main" id="{E0BBE993-B86E-0FAE-5387-C9CAFAE5DFEB}"/>
              </a:ext>
            </a:extLst>
          </p:cNvPr>
          <p:cNvSpPr>
            <a:spLocks noGrp="1"/>
          </p:cNvSpPr>
          <p:nvPr>
            <p:ph type="subTitle" idx="1"/>
          </p:nvPr>
        </p:nvSpPr>
        <p:spPr>
          <a:xfrm>
            <a:off x="1331640" y="3435515"/>
            <a:ext cx="2952328" cy="1086237"/>
          </a:xfrm>
        </p:spPr>
        <p:txBody>
          <a:bodyPr vert="horz" lIns="91440" tIns="45720" rIns="91440" bIns="45720" rtlCol="0">
            <a:noAutofit/>
          </a:bodyPr>
          <a:lstStyle/>
          <a:p>
            <a:pPr marR="164465" defTabSz="914400">
              <a:spcAft>
                <a:spcPts val="600"/>
              </a:spcAft>
            </a:pPr>
            <a:r>
              <a:rPr lang="en-US" sz="2400" dirty="0">
                <a:effectLst/>
                <a:latin typeface="Impact" panose="020B0806030902050204" pitchFamily="34" charset="0"/>
              </a:rPr>
              <a:t>Phonetics &amp; English Phonology 1</a:t>
            </a:r>
          </a:p>
        </p:txBody>
      </p:sp>
      <p:pic>
        <p:nvPicPr>
          <p:cNvPr id="11" name="Picture 10" descr="A red symbol with palm trees and a beach&#10;&#10;Description automatically generated">
            <a:extLst>
              <a:ext uri="{FF2B5EF4-FFF2-40B4-BE49-F238E27FC236}">
                <a16:creationId xmlns:a16="http://schemas.microsoft.com/office/drawing/2014/main" id="{4BC61730-0381-E406-0584-660243245949}"/>
              </a:ext>
            </a:extLst>
          </p:cNvPr>
          <p:cNvPicPr>
            <a:picLocks noChangeAspect="1"/>
          </p:cNvPicPr>
          <p:nvPr/>
        </p:nvPicPr>
        <p:blipFill rotWithShape="1">
          <a:blip r:embed="rId3">
            <a:extLst>
              <a:ext uri="{28A0092B-C50C-407E-A947-70E740481C1C}">
                <a14:useLocalDpi xmlns:a14="http://schemas.microsoft.com/office/drawing/2010/main" val="0"/>
              </a:ext>
            </a:extLst>
          </a:blip>
          <a:srcRect l="26067" r="27291" b="1"/>
          <a:stretch/>
        </p:blipFill>
        <p:spPr>
          <a:xfrm>
            <a:off x="4572000" y="10"/>
            <a:ext cx="4569617" cy="6857990"/>
          </a:xfrm>
          <a:prstGeom prst="rect">
            <a:avLst/>
          </a:prstGeom>
          <a:ln>
            <a:noFill/>
          </a:ln>
          <a:effectLst/>
        </p:spPr>
      </p:pic>
      <p:sp>
        <p:nvSpPr>
          <p:cNvPr id="12" name="TextBox 11">
            <a:extLst>
              <a:ext uri="{FF2B5EF4-FFF2-40B4-BE49-F238E27FC236}">
                <a16:creationId xmlns:a16="http://schemas.microsoft.com/office/drawing/2014/main" id="{5CEDE79F-727F-C1C2-3278-2683512295EE}"/>
              </a:ext>
            </a:extLst>
          </p:cNvPr>
          <p:cNvSpPr txBox="1"/>
          <p:nvPr/>
        </p:nvSpPr>
        <p:spPr>
          <a:xfrm>
            <a:off x="1547664" y="4941168"/>
            <a:ext cx="2016224" cy="461665"/>
          </a:xfrm>
          <a:prstGeom prst="rect">
            <a:avLst/>
          </a:prstGeom>
          <a:noFill/>
        </p:spPr>
        <p:txBody>
          <a:bodyPr wrap="square" rtlCol="0">
            <a:spAutoFit/>
          </a:bodyPr>
          <a:lstStyle/>
          <a:p>
            <a:pPr algn="ctr"/>
            <a:r>
              <a:rPr lang="en-US" sz="2400" dirty="0">
                <a:latin typeface="Impact" panose="020B0806030902050204" pitchFamily="34" charset="0"/>
              </a:rPr>
              <a:t>Encounter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B7CB-C602-12FF-C38E-54CAED36D73E}"/>
              </a:ext>
            </a:extLst>
          </p:cNvPr>
          <p:cNvSpPr>
            <a:spLocks noGrp="1"/>
          </p:cNvSpPr>
          <p:nvPr>
            <p:ph type="title"/>
          </p:nvPr>
        </p:nvSpPr>
        <p:spPr>
          <a:xfrm>
            <a:off x="262314" y="404664"/>
            <a:ext cx="3589606" cy="2880320"/>
          </a:xfrm>
        </p:spPr>
        <p:txBody>
          <a:bodyPr/>
          <a:lstStyle/>
          <a:p>
            <a:r>
              <a:rPr lang="en-US" dirty="0"/>
              <a:t>5 Tips for PERFECT English Pronunciation</a:t>
            </a:r>
          </a:p>
        </p:txBody>
      </p:sp>
      <p:pic>
        <p:nvPicPr>
          <p:cNvPr id="6" name="5 tips for PERFECT English pronunciation.mp4">
            <a:hlinkClick r:id="" action="ppaction://media"/>
            <a:extLst>
              <a:ext uri="{FF2B5EF4-FFF2-40B4-BE49-F238E27FC236}">
                <a16:creationId xmlns:a16="http://schemas.microsoft.com/office/drawing/2014/main" id="{8B6EEF0E-F366-1571-4167-F1E68C693A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92650" y="2173288"/>
            <a:ext cx="3908425" cy="2198687"/>
          </a:xfrm>
        </p:spPr>
      </p:pic>
      <p:pic>
        <p:nvPicPr>
          <p:cNvPr id="5" name="Picture 4" descr="A group of people with colorful speech bubbles&#10;&#10;Description automatically generated">
            <a:extLst>
              <a:ext uri="{FF2B5EF4-FFF2-40B4-BE49-F238E27FC236}">
                <a16:creationId xmlns:a16="http://schemas.microsoft.com/office/drawing/2014/main" id="{F2F7F283-B69F-E321-D977-644C04563839}"/>
              </a:ext>
            </a:extLst>
          </p:cNvPr>
          <p:cNvPicPr>
            <a:picLocks noChangeAspect="1"/>
          </p:cNvPicPr>
          <p:nvPr/>
        </p:nvPicPr>
        <p:blipFill rotWithShape="1">
          <a:blip r:embed="rId5">
            <a:extLst>
              <a:ext uri="{28A0092B-C50C-407E-A947-70E740481C1C}">
                <a14:useLocalDpi xmlns:a14="http://schemas.microsoft.com/office/drawing/2010/main" val="0"/>
              </a:ext>
            </a:extLst>
          </a:blip>
          <a:srcRect l="9091" t="8334" r="6061" b="8332"/>
          <a:stretch/>
        </p:blipFill>
        <p:spPr>
          <a:xfrm>
            <a:off x="542925" y="3338132"/>
            <a:ext cx="2578393" cy="2027927"/>
          </a:xfrm>
          <a:prstGeom prst="rect">
            <a:avLst/>
          </a:prstGeom>
          <a:solidFill>
            <a:srgbClr val="FFC000">
              <a:alpha val="0"/>
            </a:srgbClr>
          </a:solidFill>
        </p:spPr>
      </p:pic>
    </p:spTree>
    <p:extLst>
      <p:ext uri="{BB962C8B-B14F-4D97-AF65-F5344CB8AC3E}">
        <p14:creationId xmlns:p14="http://schemas.microsoft.com/office/powerpoint/2010/main" val="31471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30DECA-E52C-4D56-96B9-718590A2E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A046A95-1E4D-4EAE-9146-822CF94F0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3" name="Freeform 6">
              <a:extLst>
                <a:ext uri="{FF2B5EF4-FFF2-40B4-BE49-F238E27FC236}">
                  <a16:creationId xmlns:a16="http://schemas.microsoft.com/office/drawing/2014/main" id="{E94C9933-93E1-43FF-8BC2-8F0B7794D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a:extLst>
                <a:ext uri="{FF2B5EF4-FFF2-40B4-BE49-F238E27FC236}">
                  <a16:creationId xmlns:a16="http://schemas.microsoft.com/office/drawing/2014/main" id="{B3AA8CBD-7A2E-4084-A09F-484D16658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5" name="Subtitle 4">
            <a:extLst>
              <a:ext uri="{FF2B5EF4-FFF2-40B4-BE49-F238E27FC236}">
                <a16:creationId xmlns:a16="http://schemas.microsoft.com/office/drawing/2014/main" id="{E27FA438-02DD-2D70-C2E1-42380E479FBA}"/>
              </a:ext>
            </a:extLst>
          </p:cNvPr>
          <p:cNvSpPr>
            <a:spLocks noGrp="1"/>
          </p:cNvSpPr>
          <p:nvPr>
            <p:ph type="subTitle" idx="1"/>
          </p:nvPr>
        </p:nvSpPr>
        <p:spPr>
          <a:xfrm>
            <a:off x="1172001" y="4804850"/>
            <a:ext cx="4467936" cy="1086237"/>
          </a:xfrm>
        </p:spPr>
        <p:txBody>
          <a:bodyPr>
            <a:normAutofit/>
          </a:bodyPr>
          <a:lstStyle/>
          <a:p>
            <a:pPr algn="l"/>
            <a:r>
              <a:rPr lang="en-US" sz="4000" dirty="0">
                <a:latin typeface="Impact" panose="020B0806030902050204" pitchFamily="34" charset="0"/>
              </a:rPr>
              <a:t>Thank you</a:t>
            </a:r>
            <a:endParaRPr lang="en-US" sz="4000" dirty="0">
              <a:solidFill>
                <a:schemeClr val="tx2"/>
              </a:solidFill>
              <a:latin typeface="Impact" panose="020B0806030902050204" pitchFamily="34" charset="0"/>
            </a:endParaRPr>
          </a:p>
        </p:txBody>
      </p:sp>
      <p:pic>
        <p:nvPicPr>
          <p:cNvPr id="7" name="Picture 6" descr="A black and white logo&#10;&#10;Description automatically generated">
            <a:extLst>
              <a:ext uri="{FF2B5EF4-FFF2-40B4-BE49-F238E27FC236}">
                <a16:creationId xmlns:a16="http://schemas.microsoft.com/office/drawing/2014/main" id="{16F6E56A-7F7E-C460-1AA9-78E65E44F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9" y="1476685"/>
            <a:ext cx="4905754" cy="3258566"/>
          </a:xfrm>
          <a:prstGeom prst="rect">
            <a:avLst/>
          </a:prstGeom>
        </p:spPr>
      </p:pic>
    </p:spTree>
    <p:extLst>
      <p:ext uri="{BB962C8B-B14F-4D97-AF65-F5344CB8AC3E}">
        <p14:creationId xmlns:p14="http://schemas.microsoft.com/office/powerpoint/2010/main" val="35434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041772-5199-F9BC-3294-0047FD22FCC6}"/>
              </a:ext>
            </a:extLst>
          </p:cNvPr>
          <p:cNvSpPr>
            <a:spLocks noGrp="1"/>
          </p:cNvSpPr>
          <p:nvPr>
            <p:ph type="title"/>
          </p:nvPr>
        </p:nvSpPr>
        <p:spPr>
          <a:xfrm>
            <a:off x="542925" y="685800"/>
            <a:ext cx="2891790" cy="2157884"/>
          </a:xfrm>
        </p:spPr>
        <p:txBody>
          <a:bodyPr/>
          <a:lstStyle/>
          <a:p>
            <a:r>
              <a:rPr lang="en-US" dirty="0"/>
              <a:t>Video Tasks</a:t>
            </a:r>
          </a:p>
        </p:txBody>
      </p:sp>
      <p:sp>
        <p:nvSpPr>
          <p:cNvPr id="9" name="Text Placeholder 3">
            <a:extLst>
              <a:ext uri="{FF2B5EF4-FFF2-40B4-BE49-F238E27FC236}">
                <a16:creationId xmlns:a16="http://schemas.microsoft.com/office/drawing/2014/main" id="{0447C232-974E-D610-EA43-4D094C07E857}"/>
              </a:ext>
            </a:extLst>
          </p:cNvPr>
          <p:cNvSpPr>
            <a:spLocks noGrp="1"/>
          </p:cNvSpPr>
          <p:nvPr>
            <p:ph type="body" sz="half" idx="2"/>
          </p:nvPr>
        </p:nvSpPr>
        <p:spPr>
          <a:xfrm>
            <a:off x="526832" y="1988840"/>
            <a:ext cx="3020963" cy="3734544"/>
          </a:xfrm>
        </p:spPr>
        <p:txBody>
          <a:bodyPr>
            <a:noAutofit/>
          </a:bodyPr>
          <a:lstStyle/>
          <a:p>
            <a:r>
              <a:rPr lang="en-GB" sz="2000" dirty="0">
                <a:effectLst/>
              </a:rPr>
              <a:t>Watch the extracts from the film The English Teacher.</a:t>
            </a:r>
          </a:p>
          <a:p>
            <a:r>
              <a:rPr lang="en-GB" sz="2000" dirty="0">
                <a:effectLst/>
              </a:rPr>
              <a:t>Analyse connected speech processes with quotes from the video.</a:t>
            </a:r>
          </a:p>
          <a:p>
            <a:r>
              <a:rPr lang="en-GB" sz="2000" dirty="0">
                <a:effectLst/>
              </a:rPr>
              <a:t>What differences do you find between the characters in the production of the connected speech processes?</a:t>
            </a:r>
          </a:p>
        </p:txBody>
      </p:sp>
      <p:pic>
        <p:nvPicPr>
          <p:cNvPr id="13" name="Picture 12" descr="A person with glasses and a beard&#10;&#10;Description automatically generated">
            <a:extLst>
              <a:ext uri="{FF2B5EF4-FFF2-40B4-BE49-F238E27FC236}">
                <a16:creationId xmlns:a16="http://schemas.microsoft.com/office/drawing/2014/main" id="{154EBE12-50C8-3F52-647A-52017EAA2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484784"/>
            <a:ext cx="4635500" cy="3543300"/>
          </a:xfrm>
          <a:prstGeom prst="rect">
            <a:avLst/>
          </a:prstGeom>
        </p:spPr>
      </p:pic>
    </p:spTree>
    <p:extLst>
      <p:ext uri="{BB962C8B-B14F-4D97-AF65-F5344CB8AC3E}">
        <p14:creationId xmlns:p14="http://schemas.microsoft.com/office/powerpoint/2010/main" val="37255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930B17-6BD9-46DE-CB92-EEFCC4DFBE17}"/>
              </a:ext>
            </a:extLst>
          </p:cNvPr>
          <p:cNvSpPr>
            <a:spLocks noGrp="1"/>
          </p:cNvSpPr>
          <p:nvPr>
            <p:ph type="title"/>
          </p:nvPr>
        </p:nvSpPr>
        <p:spPr/>
        <p:txBody>
          <a:bodyPr/>
          <a:lstStyle/>
          <a:p>
            <a:r>
              <a:rPr lang="en-US" dirty="0"/>
              <a:t>Video Tasks</a:t>
            </a:r>
          </a:p>
        </p:txBody>
      </p:sp>
      <p:pic>
        <p:nvPicPr>
          <p:cNvPr id="10" name="Picture 9" descr="A group of people with colorful speech bubbles&#10;&#10;Description automatically generated">
            <a:extLst>
              <a:ext uri="{FF2B5EF4-FFF2-40B4-BE49-F238E27FC236}">
                <a16:creationId xmlns:a16="http://schemas.microsoft.com/office/drawing/2014/main" id="{6C901708-396F-1E48-FFD6-75E27D42B90A}"/>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8334" r="6061" b="8332"/>
          <a:stretch/>
        </p:blipFill>
        <p:spPr>
          <a:xfrm>
            <a:off x="542925" y="3338132"/>
            <a:ext cx="2578393" cy="2027927"/>
          </a:xfrm>
          <a:prstGeom prst="rect">
            <a:avLst/>
          </a:prstGeom>
          <a:solidFill>
            <a:srgbClr val="FFC000">
              <a:alpha val="0"/>
            </a:srgbClr>
          </a:solidFill>
        </p:spPr>
      </p:pic>
    </p:spTree>
    <p:extLst>
      <p:ext uri="{BB962C8B-B14F-4D97-AF65-F5344CB8AC3E}">
        <p14:creationId xmlns:p14="http://schemas.microsoft.com/office/powerpoint/2010/main" val="131477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252732-D74C-648E-E3B7-29097D450A58}"/>
              </a:ext>
            </a:extLst>
          </p:cNvPr>
          <p:cNvSpPr>
            <a:spLocks noGrp="1"/>
          </p:cNvSpPr>
          <p:nvPr>
            <p:ph idx="1"/>
          </p:nvPr>
        </p:nvSpPr>
        <p:spPr>
          <a:xfrm>
            <a:off x="4283968" y="260648"/>
            <a:ext cx="4608512" cy="5767536"/>
          </a:xfrm>
        </p:spPr>
        <p:txBody>
          <a:bodyPr>
            <a:noAutofit/>
          </a:bodyPr>
          <a:lstStyle/>
          <a:p>
            <a:pPr marL="0" indent="0">
              <a:lnSpc>
                <a:spcPct val="150000"/>
              </a:lnSpc>
              <a:buNone/>
            </a:pPr>
            <a:r>
              <a:rPr lang="en-US" sz="2000" dirty="0"/>
              <a:t>1. This is Robert, your English Teacher.</a:t>
            </a:r>
          </a:p>
          <a:p>
            <a:pPr marL="0" indent="0">
              <a:lnSpc>
                <a:spcPct val="150000"/>
              </a:lnSpc>
              <a:buNone/>
            </a:pPr>
            <a:r>
              <a:rPr lang="en-US" sz="2000" dirty="0"/>
              <a:t>2. Why don’t you tell me a little about yourself?</a:t>
            </a:r>
          </a:p>
          <a:p>
            <a:pPr marL="0" indent="0">
              <a:lnSpc>
                <a:spcPct val="150000"/>
              </a:lnSpc>
              <a:buNone/>
            </a:pPr>
            <a:r>
              <a:rPr lang="en-US" sz="2000" dirty="0"/>
              <a:t>3. Why you want to learn English?</a:t>
            </a:r>
          </a:p>
          <a:p>
            <a:pPr marL="0" indent="0">
              <a:lnSpc>
                <a:spcPct val="150000"/>
              </a:lnSpc>
              <a:buNone/>
            </a:pPr>
            <a:r>
              <a:rPr lang="en-US" sz="2000" dirty="0"/>
              <a:t>4. I speak basic English.</a:t>
            </a:r>
          </a:p>
          <a:p>
            <a:pPr marL="0" indent="0">
              <a:lnSpc>
                <a:spcPct val="150000"/>
              </a:lnSpc>
              <a:buNone/>
            </a:pPr>
            <a:r>
              <a:rPr lang="en-US" sz="2000" dirty="0"/>
              <a:t>5. Yes, of course, I’ll teach you.</a:t>
            </a:r>
          </a:p>
          <a:p>
            <a:pPr marL="0" indent="0">
              <a:lnSpc>
                <a:spcPct val="150000"/>
              </a:lnSpc>
              <a:buNone/>
            </a:pPr>
            <a:r>
              <a:rPr lang="en-US" sz="2000" dirty="0"/>
              <a:t>6. My name </a:t>
            </a:r>
            <a:r>
              <a:rPr lang="en-US" sz="2000" dirty="0" err="1"/>
              <a:t>Jin</a:t>
            </a:r>
            <a:r>
              <a:rPr lang="en-US" sz="2000" dirty="0"/>
              <a:t>.</a:t>
            </a:r>
          </a:p>
          <a:p>
            <a:pPr marL="0" indent="0">
              <a:lnSpc>
                <a:spcPct val="150000"/>
              </a:lnSpc>
              <a:buNone/>
            </a:pPr>
            <a:r>
              <a:rPr lang="en-US" sz="2000" dirty="0"/>
              <a:t>7. My name </a:t>
            </a:r>
            <a:r>
              <a:rPr lang="en-US" sz="2000" b="1" dirty="0"/>
              <a:t>is</a:t>
            </a:r>
            <a:r>
              <a:rPr lang="en-US" sz="2000" dirty="0"/>
              <a:t> </a:t>
            </a:r>
            <a:r>
              <a:rPr lang="en-US" sz="2000" dirty="0" err="1"/>
              <a:t>Jin</a:t>
            </a:r>
            <a:r>
              <a:rPr lang="en-US" sz="2000" dirty="0"/>
              <a:t>.</a:t>
            </a:r>
          </a:p>
          <a:p>
            <a:pPr marL="0" indent="0">
              <a:lnSpc>
                <a:spcPct val="150000"/>
              </a:lnSpc>
              <a:buNone/>
            </a:pPr>
            <a:r>
              <a:rPr lang="en-US" sz="2000" dirty="0"/>
              <a:t>8. What is </a:t>
            </a:r>
            <a:r>
              <a:rPr lang="en-US" sz="2000" b="1" dirty="0"/>
              <a:t>your name</a:t>
            </a:r>
            <a:r>
              <a:rPr lang="en-US" sz="2000" dirty="0"/>
              <a:t>?</a:t>
            </a:r>
          </a:p>
          <a:p>
            <a:pPr marL="0" indent="0">
              <a:lnSpc>
                <a:spcPct val="150000"/>
              </a:lnSpc>
              <a:buNone/>
            </a:pPr>
            <a:r>
              <a:rPr lang="en-US" sz="2000" dirty="0"/>
              <a:t>9. Sorry, I’m late.</a:t>
            </a:r>
          </a:p>
          <a:p>
            <a:pPr marL="0" indent="0">
              <a:lnSpc>
                <a:spcPct val="150000"/>
              </a:lnSpc>
              <a:buNone/>
            </a:pPr>
            <a:r>
              <a:rPr lang="en-US" sz="2000" dirty="0"/>
              <a:t>10. P P P Pardon.</a:t>
            </a:r>
          </a:p>
        </p:txBody>
      </p:sp>
      <p:sp>
        <p:nvSpPr>
          <p:cNvPr id="8" name="Title 1">
            <a:extLst>
              <a:ext uri="{FF2B5EF4-FFF2-40B4-BE49-F238E27FC236}">
                <a16:creationId xmlns:a16="http://schemas.microsoft.com/office/drawing/2014/main" id="{9F041772-5199-F9BC-3294-0047FD22FCC6}"/>
              </a:ext>
            </a:extLst>
          </p:cNvPr>
          <p:cNvSpPr>
            <a:spLocks noGrp="1"/>
          </p:cNvSpPr>
          <p:nvPr>
            <p:ph type="title"/>
          </p:nvPr>
        </p:nvSpPr>
        <p:spPr>
          <a:xfrm>
            <a:off x="542925" y="685800"/>
            <a:ext cx="2891790" cy="2157884"/>
          </a:xfrm>
        </p:spPr>
        <p:txBody>
          <a:bodyPr/>
          <a:lstStyle/>
          <a:p>
            <a:r>
              <a:rPr lang="en-US" dirty="0"/>
              <a:t>Video Tasks</a:t>
            </a:r>
          </a:p>
        </p:txBody>
      </p:sp>
      <p:sp>
        <p:nvSpPr>
          <p:cNvPr id="3" name="Text Placeholder 2">
            <a:extLst>
              <a:ext uri="{FF2B5EF4-FFF2-40B4-BE49-F238E27FC236}">
                <a16:creationId xmlns:a16="http://schemas.microsoft.com/office/drawing/2014/main" id="{91AB4448-F33C-5B1E-64D3-63E67F7400D9}"/>
              </a:ext>
            </a:extLst>
          </p:cNvPr>
          <p:cNvSpPr>
            <a:spLocks noGrp="1"/>
          </p:cNvSpPr>
          <p:nvPr>
            <p:ph type="body" sz="half" idx="2"/>
          </p:nvPr>
        </p:nvSpPr>
        <p:spPr/>
        <p:txBody>
          <a:bodyPr/>
          <a:lstStyle/>
          <a:p>
            <a:endParaRPr lang="en-US"/>
          </a:p>
        </p:txBody>
      </p:sp>
      <p:pic>
        <p:nvPicPr>
          <p:cNvPr id="4" name="Picture 3" descr="A group of people with colorful speech bubbles&#10;&#10;Description automatically generated">
            <a:extLst>
              <a:ext uri="{FF2B5EF4-FFF2-40B4-BE49-F238E27FC236}">
                <a16:creationId xmlns:a16="http://schemas.microsoft.com/office/drawing/2014/main" id="{E48CFB8E-E3C0-E0D9-7F06-13CA246A74C7}"/>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8334" r="6061" b="8332"/>
          <a:stretch/>
        </p:blipFill>
        <p:spPr>
          <a:xfrm>
            <a:off x="542925" y="3338132"/>
            <a:ext cx="2578393" cy="2027927"/>
          </a:xfrm>
          <a:prstGeom prst="rect">
            <a:avLst/>
          </a:prstGeom>
          <a:solidFill>
            <a:srgbClr val="FFC000">
              <a:alpha val="0"/>
            </a:srgbClr>
          </a:solidFill>
        </p:spPr>
      </p:pic>
    </p:spTree>
    <p:extLst>
      <p:ext uri="{BB962C8B-B14F-4D97-AF65-F5344CB8AC3E}">
        <p14:creationId xmlns:p14="http://schemas.microsoft.com/office/powerpoint/2010/main" val="16825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252732-D74C-648E-E3B7-29097D450A58}"/>
              </a:ext>
            </a:extLst>
          </p:cNvPr>
          <p:cNvSpPr>
            <a:spLocks noGrp="1"/>
          </p:cNvSpPr>
          <p:nvPr>
            <p:ph idx="1"/>
          </p:nvPr>
        </p:nvSpPr>
        <p:spPr>
          <a:xfrm>
            <a:off x="4283968" y="685800"/>
            <a:ext cx="4608512" cy="5767536"/>
          </a:xfrm>
        </p:spPr>
        <p:txBody>
          <a:bodyPr/>
          <a:lstStyle/>
          <a:p>
            <a:pPr marL="0" indent="0">
              <a:lnSpc>
                <a:spcPct val="150000"/>
              </a:lnSpc>
              <a:buNone/>
            </a:pPr>
            <a:r>
              <a:rPr lang="en-US" sz="2000" dirty="0"/>
              <a:t>11. Mr. Robert I ask question.</a:t>
            </a:r>
          </a:p>
          <a:p>
            <a:pPr marL="0" indent="0">
              <a:lnSpc>
                <a:spcPct val="150000"/>
              </a:lnSpc>
              <a:buNone/>
            </a:pPr>
            <a:r>
              <a:rPr lang="en-US" sz="2000" dirty="0"/>
              <a:t>12. What did you want to ask me?</a:t>
            </a:r>
          </a:p>
          <a:p>
            <a:pPr marL="0" indent="0">
              <a:lnSpc>
                <a:spcPct val="150000"/>
              </a:lnSpc>
              <a:buNone/>
            </a:pPr>
            <a:r>
              <a:rPr lang="en-US" sz="2000" dirty="0"/>
              <a:t>13. Are you happy?</a:t>
            </a:r>
          </a:p>
          <a:p>
            <a:pPr marL="0" indent="0">
              <a:lnSpc>
                <a:spcPct val="150000"/>
              </a:lnSpc>
              <a:buNone/>
            </a:pPr>
            <a:r>
              <a:rPr lang="en-US" sz="2000" dirty="0"/>
              <a:t>14. Why did you transfer me £700?</a:t>
            </a:r>
          </a:p>
          <a:p>
            <a:pPr marL="0" indent="0">
              <a:lnSpc>
                <a:spcPct val="150000"/>
              </a:lnSpc>
              <a:buNone/>
            </a:pPr>
            <a:r>
              <a:rPr lang="en-US" sz="2000" dirty="0"/>
              <a:t>15. I am your teacher, you are my student. </a:t>
            </a:r>
          </a:p>
          <a:p>
            <a:pPr marL="0" indent="0">
              <a:lnSpc>
                <a:spcPct val="150000"/>
              </a:lnSpc>
              <a:buNone/>
            </a:pPr>
            <a:r>
              <a:rPr lang="en-US" sz="2000" dirty="0"/>
              <a:t>16. I can’t accept that money.</a:t>
            </a:r>
          </a:p>
          <a:p>
            <a:pPr marL="0" indent="0">
              <a:lnSpc>
                <a:spcPct val="150000"/>
              </a:lnSpc>
              <a:buNone/>
            </a:pPr>
            <a:r>
              <a:rPr lang="en-US" sz="2000" dirty="0"/>
              <a:t>17. I will not let you down.</a:t>
            </a:r>
          </a:p>
          <a:p>
            <a:pPr marL="0" indent="0">
              <a:buNone/>
            </a:pPr>
            <a:endParaRPr lang="en-US" dirty="0"/>
          </a:p>
        </p:txBody>
      </p:sp>
      <p:sp>
        <p:nvSpPr>
          <p:cNvPr id="8" name="Title 1">
            <a:extLst>
              <a:ext uri="{FF2B5EF4-FFF2-40B4-BE49-F238E27FC236}">
                <a16:creationId xmlns:a16="http://schemas.microsoft.com/office/drawing/2014/main" id="{9F041772-5199-F9BC-3294-0047FD22FCC6}"/>
              </a:ext>
            </a:extLst>
          </p:cNvPr>
          <p:cNvSpPr>
            <a:spLocks noGrp="1"/>
          </p:cNvSpPr>
          <p:nvPr>
            <p:ph type="title"/>
          </p:nvPr>
        </p:nvSpPr>
        <p:spPr>
          <a:xfrm>
            <a:off x="542925" y="685800"/>
            <a:ext cx="2891790" cy="2157884"/>
          </a:xfrm>
        </p:spPr>
        <p:txBody>
          <a:bodyPr/>
          <a:lstStyle/>
          <a:p>
            <a:r>
              <a:rPr lang="en-US" dirty="0"/>
              <a:t>Video Tasks</a:t>
            </a:r>
          </a:p>
        </p:txBody>
      </p:sp>
      <p:sp>
        <p:nvSpPr>
          <p:cNvPr id="3" name="Text Placeholder 2">
            <a:extLst>
              <a:ext uri="{FF2B5EF4-FFF2-40B4-BE49-F238E27FC236}">
                <a16:creationId xmlns:a16="http://schemas.microsoft.com/office/drawing/2014/main" id="{91AB4448-F33C-5B1E-64D3-63E67F7400D9}"/>
              </a:ext>
            </a:extLst>
          </p:cNvPr>
          <p:cNvSpPr>
            <a:spLocks noGrp="1"/>
          </p:cNvSpPr>
          <p:nvPr>
            <p:ph type="body" sz="half" idx="2"/>
          </p:nvPr>
        </p:nvSpPr>
        <p:spPr/>
        <p:txBody>
          <a:bodyPr/>
          <a:lstStyle/>
          <a:p>
            <a:endParaRPr lang="en-US"/>
          </a:p>
        </p:txBody>
      </p:sp>
      <p:pic>
        <p:nvPicPr>
          <p:cNvPr id="4" name="Picture 3" descr="A group of people with colorful speech bubbles&#10;&#10;Description automatically generated">
            <a:extLst>
              <a:ext uri="{FF2B5EF4-FFF2-40B4-BE49-F238E27FC236}">
                <a16:creationId xmlns:a16="http://schemas.microsoft.com/office/drawing/2014/main" id="{E48CFB8E-E3C0-E0D9-7F06-13CA246A74C7}"/>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8334" r="6061" b="8332"/>
          <a:stretch/>
        </p:blipFill>
        <p:spPr>
          <a:xfrm>
            <a:off x="542925" y="3338132"/>
            <a:ext cx="2578393" cy="2027927"/>
          </a:xfrm>
          <a:prstGeom prst="rect">
            <a:avLst/>
          </a:prstGeom>
          <a:solidFill>
            <a:srgbClr val="FFC000">
              <a:alpha val="0"/>
            </a:srgbClr>
          </a:solidFill>
        </p:spPr>
      </p:pic>
    </p:spTree>
    <p:extLst>
      <p:ext uri="{BB962C8B-B14F-4D97-AF65-F5344CB8AC3E}">
        <p14:creationId xmlns:p14="http://schemas.microsoft.com/office/powerpoint/2010/main" val="278062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47F5-D131-0533-E165-CCC39AB8722B}"/>
              </a:ext>
            </a:extLst>
          </p:cNvPr>
          <p:cNvSpPr>
            <a:spLocks noGrp="1"/>
          </p:cNvSpPr>
          <p:nvPr>
            <p:ph type="title"/>
          </p:nvPr>
        </p:nvSpPr>
        <p:spPr>
          <a:xfrm>
            <a:off x="628650" y="1131094"/>
            <a:ext cx="7886700" cy="994172"/>
          </a:xfrm>
        </p:spPr>
        <p:txBody>
          <a:bodyPr>
            <a:normAutofit/>
          </a:bodyPr>
          <a:lstStyle/>
          <a:p>
            <a:r>
              <a:rPr lang="en-AR" b="1">
                <a:latin typeface="+mn-lt"/>
              </a:rPr>
              <a:t>Words in connected speech</a:t>
            </a:r>
          </a:p>
        </p:txBody>
      </p:sp>
      <p:sp>
        <p:nvSpPr>
          <p:cNvPr id="3" name="Content Placeholder 2">
            <a:extLst>
              <a:ext uri="{FF2B5EF4-FFF2-40B4-BE49-F238E27FC236}">
                <a16:creationId xmlns:a16="http://schemas.microsoft.com/office/drawing/2014/main" id="{F9C0B7A1-504B-EDAA-8435-6D7C8DC8F11F}"/>
              </a:ext>
            </a:extLst>
          </p:cNvPr>
          <p:cNvSpPr>
            <a:spLocks noGrp="1"/>
          </p:cNvSpPr>
          <p:nvPr>
            <p:ph idx="1"/>
          </p:nvPr>
        </p:nvSpPr>
        <p:spPr>
          <a:xfrm>
            <a:off x="628650" y="1988840"/>
            <a:ext cx="7886700" cy="4104456"/>
          </a:xfrm>
        </p:spPr>
        <p:txBody>
          <a:bodyPr>
            <a:normAutofit fontScale="92500" lnSpcReduction="10000"/>
          </a:bodyPr>
          <a:lstStyle/>
          <a:p>
            <a:pPr marL="0" indent="0">
              <a:buNone/>
            </a:pPr>
            <a:r>
              <a:rPr lang="en-GB" sz="2400" dirty="0"/>
              <a:t>Differences often exist between the pronunciation of words in their cited, isolate forms and their pronunciation in connected speech, when they are subject to influences from other, surrounding sounds and from larger accentual and rhythmic patterns. </a:t>
            </a:r>
          </a:p>
          <a:p>
            <a:pPr marL="0" indent="0">
              <a:buNone/>
            </a:pPr>
            <a:r>
              <a:rPr lang="en-GB" sz="2400" dirty="0"/>
              <a:t>The differences may concern: </a:t>
            </a:r>
          </a:p>
          <a:p>
            <a:pPr lvl="1"/>
            <a:r>
              <a:rPr lang="en-GB" sz="2400" dirty="0"/>
              <a:t>word as a whole</a:t>
            </a:r>
          </a:p>
          <a:p>
            <a:pPr lvl="1"/>
            <a:r>
              <a:rPr lang="en-GB" sz="2400" dirty="0"/>
              <a:t>accentual pattern</a:t>
            </a:r>
          </a:p>
          <a:p>
            <a:pPr lvl="1"/>
            <a:r>
              <a:rPr lang="en-GB" sz="2400" dirty="0"/>
              <a:t>word boundaries </a:t>
            </a:r>
          </a:p>
          <a:p>
            <a:pPr marL="0" indent="0">
              <a:buNone/>
            </a:pPr>
            <a:r>
              <a:rPr lang="en-GB" sz="2400" dirty="0"/>
              <a:t>This variation between isolate forms and context-influenced forms often depends on the style of speech. </a:t>
            </a:r>
          </a:p>
          <a:p>
            <a:pPr marL="0" indent="0">
              <a:buNone/>
            </a:pPr>
            <a:endParaRPr lang="en-AR" sz="1650"/>
          </a:p>
        </p:txBody>
      </p:sp>
    </p:spTree>
    <p:extLst>
      <p:ext uri="{BB962C8B-B14F-4D97-AF65-F5344CB8AC3E}">
        <p14:creationId xmlns:p14="http://schemas.microsoft.com/office/powerpoint/2010/main" val="157887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B1A8-5D3E-BEA0-2079-B0C5798EFE87}"/>
              </a:ext>
            </a:extLst>
          </p:cNvPr>
          <p:cNvSpPr>
            <a:spLocks noGrp="1"/>
          </p:cNvSpPr>
          <p:nvPr>
            <p:ph type="title"/>
          </p:nvPr>
        </p:nvSpPr>
        <p:spPr>
          <a:xfrm>
            <a:off x="1056475" y="408239"/>
            <a:ext cx="7200900" cy="808562"/>
          </a:xfrm>
        </p:spPr>
        <p:txBody>
          <a:bodyPr/>
          <a:lstStyle/>
          <a:p>
            <a:pPr algn="ctr"/>
            <a:r>
              <a:rPr lang="en-GB" b="0" i="0" u="none" strike="noStrike" dirty="0">
                <a:solidFill>
                  <a:srgbClr val="374151"/>
                </a:solidFill>
                <a:effectLst/>
              </a:rPr>
              <a:t>Differences in pronunciation</a:t>
            </a:r>
            <a:endParaRPr lang="en-AR" dirty="0"/>
          </a:p>
        </p:txBody>
      </p:sp>
      <p:graphicFrame>
        <p:nvGraphicFramePr>
          <p:cNvPr id="4" name="Content Placeholder 3">
            <a:extLst>
              <a:ext uri="{FF2B5EF4-FFF2-40B4-BE49-F238E27FC236}">
                <a16:creationId xmlns:a16="http://schemas.microsoft.com/office/drawing/2014/main" id="{483D9B32-E940-7178-788D-B6A2805B0BA5}"/>
              </a:ext>
            </a:extLst>
          </p:cNvPr>
          <p:cNvGraphicFramePr>
            <a:graphicFrameLocks noGrp="1"/>
          </p:cNvGraphicFramePr>
          <p:nvPr>
            <p:ph idx="1"/>
            <p:extLst>
              <p:ext uri="{D42A27DB-BD31-4B8C-83A1-F6EECF244321}">
                <p14:modId xmlns:p14="http://schemas.microsoft.com/office/powerpoint/2010/main" val="781666489"/>
              </p:ext>
            </p:extLst>
          </p:nvPr>
        </p:nvGraphicFramePr>
        <p:xfrm>
          <a:off x="713575" y="1413464"/>
          <a:ext cx="7886700" cy="3815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lternative Process 4">
            <a:extLst>
              <a:ext uri="{FF2B5EF4-FFF2-40B4-BE49-F238E27FC236}">
                <a16:creationId xmlns:a16="http://schemas.microsoft.com/office/drawing/2014/main" id="{13401453-3188-B4E4-6C0B-249F42F0A5C4}"/>
              </a:ext>
            </a:extLst>
          </p:cNvPr>
          <p:cNvSpPr/>
          <p:nvPr/>
        </p:nvSpPr>
        <p:spPr>
          <a:xfrm>
            <a:off x="6248839" y="3608278"/>
            <a:ext cx="2587406" cy="1079999"/>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ði</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əʊ</a:t>
            </a:r>
            <a:r>
              <a:rPr lang="en-GB" sz="1350" b="1" dirty="0" err="1">
                <a:solidFill>
                  <a:schemeClr val="tx1"/>
                </a:solidFill>
                <a:latin typeface="Helvetica Neue" panose="02000503000000020004" pitchFamily="2" charset="0"/>
              </a:rPr>
              <a:t>ld</a:t>
            </a:r>
            <a:r>
              <a:rPr lang="en-GB" sz="1350" b="1" dirty="0">
                <a:solidFill>
                  <a:schemeClr val="tx1"/>
                </a:solidFill>
                <a:latin typeface="Helvetica Neue" panose="02000503000000020004" pitchFamily="2" charset="0"/>
              </a:rPr>
              <a:t> </a:t>
            </a:r>
            <a:r>
              <a:rPr lang="en-GB" sz="1350" b="1" dirty="0" err="1">
                <a:solidFill>
                  <a:schemeClr val="tx1"/>
                </a:solidFill>
                <a:latin typeface="Helvetica Neue" panose="02000503000000020004" pitchFamily="2" charset="0"/>
              </a:rPr>
              <a:t>m</a:t>
            </a:r>
            <a:r>
              <a:rPr lang="en-GB" sz="1350" dirty="0" err="1">
                <a:solidFill>
                  <a:schemeClr val="tx1"/>
                </a:solidFill>
                <a:latin typeface="Helvetica Neue" panose="02000503000000020004" pitchFamily="2" charset="0"/>
              </a:rPr>
              <a:t>æn</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ən</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ðə</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si</a:t>
            </a:r>
            <a:r>
              <a:rPr lang="en-GB" sz="1350" dirty="0">
                <a:solidFill>
                  <a:schemeClr val="tx1"/>
                </a:solidFill>
                <a:latin typeface="Helvetica Neue" panose="02000503000000020004" pitchFamily="2" charset="0"/>
              </a:rPr>
              <a:t>ː |</a:t>
            </a:r>
          </a:p>
          <a:p>
            <a:pPr algn="ctr"/>
            <a:r>
              <a:rPr lang="en-GB" sz="1350" dirty="0">
                <a:solidFill>
                  <a:schemeClr val="tx1"/>
                </a:solidFill>
                <a:latin typeface="Helvetica Neue" panose="02000503000000020004" pitchFamily="2" charset="0"/>
              </a:rPr>
              <a:t>| ˈ</a:t>
            </a:r>
            <a:r>
              <a:rPr lang="en-GB" sz="1350" dirty="0" err="1">
                <a:solidFill>
                  <a:schemeClr val="tx1"/>
                </a:solidFill>
                <a:latin typeface="Helvetica Neue" panose="02000503000000020004" pitchFamily="2" charset="0"/>
              </a:rPr>
              <a:t>mɪʃ</a:t>
            </a:r>
            <a:r>
              <a:rPr lang="en-GB" sz="1350" b="1" dirty="0" err="1">
                <a:solidFill>
                  <a:schemeClr val="tx1"/>
                </a:solidFill>
                <a:latin typeface="Helvetica Neue" panose="02000503000000020004" pitchFamily="2" charset="0"/>
              </a:rPr>
              <a:t>ən</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ɪmpɒsɪbl</a:t>
            </a:r>
            <a:r>
              <a:rPr lang="en-GB" sz="1350" dirty="0">
                <a:solidFill>
                  <a:schemeClr val="tx1"/>
                </a:solidFill>
                <a:latin typeface="Helvetica Neue" panose="02000503000000020004" pitchFamily="2" charset="0"/>
              </a:rPr>
              <a:t> |</a:t>
            </a:r>
          </a:p>
          <a:p>
            <a:pPr algn="ct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lʌndən</a:t>
            </a: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taɪm</a:t>
            </a:r>
            <a:r>
              <a:rPr lang="en-GB" sz="1350" dirty="0">
                <a:solidFill>
                  <a:schemeClr val="tx1"/>
                </a:solidFill>
                <a:latin typeface="Helvetica Neue" panose="02000503000000020004" pitchFamily="2" charset="0"/>
              </a:rPr>
              <a:t> | </a:t>
            </a:r>
          </a:p>
          <a:p>
            <a:pPr algn="ctr"/>
            <a:r>
              <a:rPr lang="en-GB" sz="1350" dirty="0">
                <a:solidFill>
                  <a:schemeClr val="tx1"/>
                </a:solidFill>
                <a:latin typeface="Helvetica Neue" panose="02000503000000020004" pitchFamily="2" charset="0"/>
              </a:rPr>
              <a:t>| </a:t>
            </a:r>
            <a:r>
              <a:rPr lang="en-GB" sz="1350" dirty="0" err="1">
                <a:solidFill>
                  <a:schemeClr val="tx1"/>
                </a:solidFill>
                <a:latin typeface="Helvetica Neue" panose="02000503000000020004" pitchFamily="2" charset="0"/>
              </a:rPr>
              <a:t>ə</a:t>
            </a:r>
            <a:r>
              <a:rPr lang="en-GB" sz="1350" dirty="0">
                <a:solidFill>
                  <a:schemeClr val="tx1"/>
                </a:solidFill>
                <a:latin typeface="Helvetica Neue" panose="02000503000000020004" pitchFamily="2" charset="0"/>
              </a:rPr>
              <a:t> ˌ</a:t>
            </a:r>
            <a:r>
              <a:rPr lang="en-GB" sz="1350" dirty="0" err="1">
                <a:solidFill>
                  <a:schemeClr val="tx1"/>
                </a:solidFill>
                <a:latin typeface="Helvetica Neue" panose="02000503000000020004" pitchFamily="2" charset="0"/>
              </a:rPr>
              <a:t>pʌblɪk</a:t>
            </a:r>
            <a:r>
              <a:rPr lang="en-GB" sz="1350" dirty="0">
                <a:solidFill>
                  <a:schemeClr val="tx1"/>
                </a:solidFill>
                <a:latin typeface="Helvetica Neue" panose="02000503000000020004" pitchFamily="2" charset="0"/>
              </a:rPr>
              <a:t> ˈ</a:t>
            </a:r>
            <a:r>
              <a:rPr lang="en-GB" sz="1350" dirty="0" err="1">
                <a:solidFill>
                  <a:schemeClr val="tx1"/>
                </a:solidFill>
                <a:latin typeface="Helvetica Neue" panose="02000503000000020004" pitchFamily="2" charset="0"/>
              </a:rPr>
              <a:t>laɪ</a:t>
            </a:r>
            <a:r>
              <a:rPr lang="en-GB" sz="1350" b="1" dirty="0" err="1">
                <a:solidFill>
                  <a:schemeClr val="tx1"/>
                </a:solidFill>
                <a:latin typeface="Helvetica Neue" panose="02000503000000020004" pitchFamily="2" charset="0"/>
              </a:rPr>
              <a:t>brər</a:t>
            </a:r>
            <a:r>
              <a:rPr lang="en-GB" sz="1350" dirty="0" err="1">
                <a:solidFill>
                  <a:schemeClr val="tx1"/>
                </a:solidFill>
                <a:latin typeface="Helvetica Neue" panose="02000503000000020004" pitchFamily="2" charset="0"/>
              </a:rPr>
              <a:t>i</a:t>
            </a:r>
            <a:r>
              <a:rPr lang="en-GB" sz="1350" dirty="0">
                <a:solidFill>
                  <a:schemeClr val="tx1"/>
                </a:solidFill>
                <a:latin typeface="Helvetica Neue" panose="02000503000000020004" pitchFamily="2" charset="0"/>
              </a:rPr>
              <a:t> | </a:t>
            </a:r>
          </a:p>
        </p:txBody>
      </p:sp>
      <p:sp>
        <p:nvSpPr>
          <p:cNvPr id="9" name="Oval 8">
            <a:extLst>
              <a:ext uri="{FF2B5EF4-FFF2-40B4-BE49-F238E27FC236}">
                <a16:creationId xmlns:a16="http://schemas.microsoft.com/office/drawing/2014/main" id="{1BAA82CD-3542-FB71-5E45-2CAF8D29841A}"/>
              </a:ext>
            </a:extLst>
          </p:cNvPr>
          <p:cNvSpPr/>
          <p:nvPr/>
        </p:nvSpPr>
        <p:spPr>
          <a:xfrm>
            <a:off x="3530873" y="4945336"/>
            <a:ext cx="1652326" cy="16630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sz="1400" b="1" dirty="0">
                <a:solidFill>
                  <a:schemeClr val="tx1"/>
                </a:solidFill>
              </a:rPr>
              <a:t>Assimilation</a:t>
            </a:r>
          </a:p>
        </p:txBody>
      </p:sp>
      <p:sp>
        <p:nvSpPr>
          <p:cNvPr id="10" name="Alternative Process 9">
            <a:extLst>
              <a:ext uri="{FF2B5EF4-FFF2-40B4-BE49-F238E27FC236}">
                <a16:creationId xmlns:a16="http://schemas.microsoft.com/office/drawing/2014/main" id="{7B7EEB8A-B5FB-75BF-7C0A-3E4937C8B0B2}"/>
              </a:ext>
            </a:extLst>
          </p:cNvPr>
          <p:cNvSpPr/>
          <p:nvPr/>
        </p:nvSpPr>
        <p:spPr>
          <a:xfrm>
            <a:off x="7112274" y="2006614"/>
            <a:ext cx="1893821" cy="97075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thir</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'teen</a:t>
            </a:r>
            <a:endPar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'thir</a:t>
            </a:r>
            <a:r>
              <a:rPr lang="en-GB" sz="135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teen</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'pounds </a:t>
            </a:r>
          </a:p>
          <a:p>
            <a:r>
              <a:rPr lang="en-GB" sz="135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after</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'noon</a:t>
            </a:r>
            <a:endPar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'after</a:t>
            </a:r>
            <a:r>
              <a:rPr lang="en-GB" sz="135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noon</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'tea </a:t>
            </a:r>
          </a:p>
        </p:txBody>
      </p:sp>
      <p:sp>
        <p:nvSpPr>
          <p:cNvPr id="11" name="Alternative Process 10">
            <a:extLst>
              <a:ext uri="{FF2B5EF4-FFF2-40B4-BE49-F238E27FC236}">
                <a16:creationId xmlns:a16="http://schemas.microsoft.com/office/drawing/2014/main" id="{A405E0CB-D6D8-8F25-A569-EFC40BB5B1E9}"/>
              </a:ext>
            </a:extLst>
          </p:cNvPr>
          <p:cNvSpPr/>
          <p:nvPr/>
        </p:nvSpPr>
        <p:spPr>
          <a:xfrm>
            <a:off x="609709" y="4456484"/>
            <a:ext cx="2579915" cy="1080000"/>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kʌvər</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ʌp</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viːzər</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æplɪkeɪʃn</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ðə</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bju:ti</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ʲ</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ən</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ðə</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biːst</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ǀ</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ǀnaʊ</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ʷənd</a:t>
            </a:r>
            <a:r>
              <a:rPr lang="en-GB"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ðenǀ</a:t>
            </a:r>
            <a:endParaRPr lang="en-AR"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GB" sz="135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stri:t</a:t>
            </a:r>
            <a:r>
              <a:rPr lang="es-ES"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 </a:t>
            </a:r>
            <a:r>
              <a:rPr lang="es-ES" sz="135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ɑːt</a:t>
            </a:r>
            <a:r>
              <a:rPr lang="es-ES" sz="135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GB" sz="135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endParaRPr lang="en-AR" sz="135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Alternative Process 11">
            <a:extLst>
              <a:ext uri="{FF2B5EF4-FFF2-40B4-BE49-F238E27FC236}">
                <a16:creationId xmlns:a16="http://schemas.microsoft.com/office/drawing/2014/main" id="{F92D239E-8F07-8F12-CCB4-90B6BDA11D95}"/>
              </a:ext>
            </a:extLst>
          </p:cNvPr>
          <p:cNvSpPr/>
          <p:nvPr/>
        </p:nvSpPr>
        <p:spPr>
          <a:xfrm>
            <a:off x="543725" y="1117448"/>
            <a:ext cx="2115350" cy="808561"/>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 </a:t>
            </a:r>
            <a:r>
              <a:rPr lang="en-GB" sz="1350" b="1" dirty="0" err="1">
                <a:solidFill>
                  <a:schemeClr val="tx1"/>
                </a:solidFill>
              </a:rPr>
              <a:t>kɑːnt</a:t>
            </a:r>
            <a:r>
              <a:rPr lang="en-GB" sz="1350" b="1" dirty="0">
                <a:solidFill>
                  <a:schemeClr val="tx1"/>
                </a:solidFill>
              </a:rPr>
              <a:t> </a:t>
            </a:r>
            <a:r>
              <a:rPr lang="en-GB" sz="1350" b="1" dirty="0" err="1">
                <a:solidFill>
                  <a:schemeClr val="tx1"/>
                </a:solidFill>
              </a:rPr>
              <a:t>ju</a:t>
            </a:r>
            <a:r>
              <a:rPr lang="en-GB" sz="1350" b="1" dirty="0">
                <a:solidFill>
                  <a:schemeClr val="tx1"/>
                </a:solidFill>
              </a:rPr>
              <a:t> </a:t>
            </a:r>
            <a:r>
              <a:rPr lang="en-GB" sz="1350" b="1" dirty="0" err="1">
                <a:solidFill>
                  <a:schemeClr val="tx1"/>
                </a:solidFill>
              </a:rPr>
              <a:t>si</a:t>
            </a:r>
            <a:r>
              <a:rPr lang="en-GB" sz="1350" b="1" dirty="0">
                <a:solidFill>
                  <a:schemeClr val="tx1"/>
                </a:solidFill>
              </a:rPr>
              <a:t>ː |</a:t>
            </a:r>
          </a:p>
          <a:p>
            <a:r>
              <a:rPr lang="en-GB" sz="1350" b="1" dirty="0">
                <a:solidFill>
                  <a:schemeClr val="tx1"/>
                </a:solidFill>
              </a:rPr>
              <a:t>| </a:t>
            </a:r>
            <a:r>
              <a:rPr lang="en-GB" sz="1350" b="1" dirty="0" err="1">
                <a:solidFill>
                  <a:schemeClr val="tx1"/>
                </a:solidFill>
              </a:rPr>
              <a:t>wi</a:t>
            </a:r>
            <a:r>
              <a:rPr lang="en-GB" sz="1350" b="1" dirty="0">
                <a:solidFill>
                  <a:schemeClr val="tx1"/>
                </a:solidFill>
              </a:rPr>
              <a:t> went </a:t>
            </a:r>
            <a:r>
              <a:rPr lang="en-GB" sz="1350" b="1" dirty="0" err="1">
                <a:solidFill>
                  <a:schemeClr val="tx1"/>
                </a:solidFill>
              </a:rPr>
              <a:t>tə</a:t>
            </a:r>
            <a:r>
              <a:rPr lang="en-GB" sz="1350" b="1" dirty="0">
                <a:solidFill>
                  <a:schemeClr val="tx1"/>
                </a:solidFill>
              </a:rPr>
              <a:t> </a:t>
            </a:r>
            <a:r>
              <a:rPr lang="en-GB" sz="1350" b="1" dirty="0" err="1">
                <a:solidFill>
                  <a:schemeClr val="tx1"/>
                </a:solidFill>
              </a:rPr>
              <a:t>ðə</a:t>
            </a:r>
            <a:r>
              <a:rPr lang="en-GB" sz="1350" b="1" dirty="0">
                <a:solidFill>
                  <a:schemeClr val="tx1"/>
                </a:solidFill>
              </a:rPr>
              <a:t> </a:t>
            </a:r>
            <a:r>
              <a:rPr lang="en-GB" sz="1350" b="1" dirty="0" err="1">
                <a:solidFill>
                  <a:schemeClr val="tx1"/>
                </a:solidFill>
              </a:rPr>
              <a:t>steɪʃən</a:t>
            </a:r>
            <a:r>
              <a:rPr lang="en-GB" sz="1350" b="1" dirty="0">
                <a:solidFill>
                  <a:schemeClr val="tx1"/>
                </a:solidFill>
              </a:rPr>
              <a:t> |</a:t>
            </a:r>
          </a:p>
        </p:txBody>
      </p:sp>
      <p:sp>
        <p:nvSpPr>
          <p:cNvPr id="13" name="Oval 12">
            <a:extLst>
              <a:ext uri="{FF2B5EF4-FFF2-40B4-BE49-F238E27FC236}">
                <a16:creationId xmlns:a16="http://schemas.microsoft.com/office/drawing/2014/main" id="{858C8142-9B8B-5581-3F75-B8A2BF1EF725}"/>
              </a:ext>
            </a:extLst>
          </p:cNvPr>
          <p:cNvSpPr/>
          <p:nvPr/>
        </p:nvSpPr>
        <p:spPr>
          <a:xfrm>
            <a:off x="5163501" y="3488146"/>
            <a:ext cx="1329135" cy="127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b="1" dirty="0">
                <a:solidFill>
                  <a:schemeClr val="tx1"/>
                </a:solidFill>
              </a:rPr>
              <a:t>Elision</a:t>
            </a:r>
          </a:p>
        </p:txBody>
      </p:sp>
      <p:sp>
        <p:nvSpPr>
          <p:cNvPr id="17" name="Oval 16">
            <a:extLst>
              <a:ext uri="{FF2B5EF4-FFF2-40B4-BE49-F238E27FC236}">
                <a16:creationId xmlns:a16="http://schemas.microsoft.com/office/drawing/2014/main" id="{023D585C-D3A7-D3D3-F8C6-518E186AF406}"/>
              </a:ext>
            </a:extLst>
          </p:cNvPr>
          <p:cNvSpPr/>
          <p:nvPr/>
        </p:nvSpPr>
        <p:spPr>
          <a:xfrm>
            <a:off x="2383583" y="3337150"/>
            <a:ext cx="1329136" cy="127748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b="1" dirty="0">
                <a:solidFill>
                  <a:schemeClr val="tx1"/>
                </a:solidFill>
              </a:rPr>
              <a:t>Linking</a:t>
            </a:r>
          </a:p>
        </p:txBody>
      </p:sp>
      <p:sp>
        <p:nvSpPr>
          <p:cNvPr id="18" name="Oval 17">
            <a:extLst>
              <a:ext uri="{FF2B5EF4-FFF2-40B4-BE49-F238E27FC236}">
                <a16:creationId xmlns:a16="http://schemas.microsoft.com/office/drawing/2014/main" id="{D5E66BE6-837E-6B86-17A3-560A2C6985CE}"/>
              </a:ext>
            </a:extLst>
          </p:cNvPr>
          <p:cNvSpPr/>
          <p:nvPr/>
        </p:nvSpPr>
        <p:spPr>
          <a:xfrm>
            <a:off x="1187624" y="1951991"/>
            <a:ext cx="1080000" cy="1080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R" b="1" dirty="0">
                <a:solidFill>
                  <a:schemeClr val="tx1"/>
                </a:solidFill>
              </a:rPr>
              <a:t>Weak forms</a:t>
            </a:r>
          </a:p>
        </p:txBody>
      </p:sp>
    </p:spTree>
    <p:extLst>
      <p:ext uri="{BB962C8B-B14F-4D97-AF65-F5344CB8AC3E}">
        <p14:creationId xmlns:p14="http://schemas.microsoft.com/office/powerpoint/2010/main" val="7650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9" grpId="0" animBg="1"/>
      <p:bldP spid="10" grpId="0" animBg="1"/>
      <p:bldP spid="11" grpId="0" animBg="1"/>
      <p:bldP spid="12" grpId="0" animBg="1"/>
      <p:bldP spid="13"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F7E7-7E2C-FDE4-49F1-A6B1C8FFB1A7}"/>
              </a:ext>
            </a:extLst>
          </p:cNvPr>
          <p:cNvSpPr>
            <a:spLocks noGrp="1"/>
          </p:cNvSpPr>
          <p:nvPr>
            <p:ph type="title"/>
          </p:nvPr>
        </p:nvSpPr>
        <p:spPr>
          <a:xfrm>
            <a:off x="3973321" y="1104138"/>
            <a:ext cx="4688333" cy="1337310"/>
          </a:xfrm>
        </p:spPr>
        <p:txBody>
          <a:bodyPr anchor="b">
            <a:normAutofit/>
          </a:bodyPr>
          <a:lstStyle/>
          <a:p>
            <a:r>
              <a:rPr lang="en-AR"/>
              <a:t>Features of connected speech</a:t>
            </a:r>
          </a:p>
        </p:txBody>
      </p:sp>
      <p:pic>
        <p:nvPicPr>
          <p:cNvPr id="5" name="Picture 4" descr="Empty speech bubbles">
            <a:extLst>
              <a:ext uri="{FF2B5EF4-FFF2-40B4-BE49-F238E27FC236}">
                <a16:creationId xmlns:a16="http://schemas.microsoft.com/office/drawing/2014/main" id="{A34EAC5F-5598-ED97-FB1A-A1082D97F581}"/>
              </a:ext>
            </a:extLst>
          </p:cNvPr>
          <p:cNvPicPr>
            <a:picLocks noChangeAspect="1"/>
          </p:cNvPicPr>
          <p:nvPr/>
        </p:nvPicPr>
        <p:blipFill rotWithShape="1">
          <a:blip r:embed="rId2"/>
          <a:srcRect l="31582" r="23087" b="-1"/>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D76BEB4D-4D4C-70D0-9CF2-AB62C55CA49F}"/>
              </a:ext>
            </a:extLst>
          </p:cNvPr>
          <p:cNvSpPr>
            <a:spLocks noGrp="1"/>
          </p:cNvSpPr>
          <p:nvPr>
            <p:ph idx="1"/>
          </p:nvPr>
        </p:nvSpPr>
        <p:spPr>
          <a:xfrm>
            <a:off x="3779913" y="2564904"/>
            <a:ext cx="5040560" cy="3435846"/>
          </a:xfrm>
        </p:spPr>
        <p:txBody>
          <a:bodyPr>
            <a:normAutofit fontScale="85000" lnSpcReduction="10000"/>
          </a:bodyPr>
          <a:lstStyle/>
          <a:p>
            <a:pPr marL="0" indent="0">
              <a:buNone/>
            </a:pPr>
            <a:r>
              <a:rPr lang="en-GB" sz="2600" dirty="0"/>
              <a:t>In rapid native-speaker speech, the reduction of full vowels to schwa is often accompanied by elision, assimilation, or coalescence.</a:t>
            </a:r>
          </a:p>
          <a:p>
            <a:pPr marL="0" indent="0">
              <a:buNone/>
            </a:pPr>
            <a:r>
              <a:rPr lang="en-GB" sz="2600" b="1" dirty="0"/>
              <a:t>Where do you want to go?</a:t>
            </a:r>
          </a:p>
          <a:p>
            <a:pPr marL="0" indent="0">
              <a:buNone/>
            </a:pPr>
            <a:r>
              <a:rPr lang="en-GB" sz="2600" b="1" dirty="0"/>
              <a:t>| </a:t>
            </a:r>
            <a:r>
              <a:rPr lang="en-GB" sz="2600" b="1" dirty="0" err="1"/>
              <a:t>weə</a:t>
            </a:r>
            <a:r>
              <a:rPr lang="en-GB" sz="2600" b="1" dirty="0"/>
              <a:t> </a:t>
            </a:r>
            <a:r>
              <a:rPr lang="en-GB" sz="2600" b="1" dirty="0" err="1"/>
              <a:t>dʒə</a:t>
            </a:r>
            <a:r>
              <a:rPr lang="en-GB" sz="2600" b="1" dirty="0"/>
              <a:t> </a:t>
            </a:r>
            <a:r>
              <a:rPr lang="en-GB" sz="2600" b="1" dirty="0" err="1"/>
              <a:t>wɒnə</a:t>
            </a:r>
            <a:r>
              <a:rPr lang="en-GB" sz="2600" b="1" dirty="0"/>
              <a:t> </a:t>
            </a:r>
            <a:r>
              <a:rPr lang="en-GB" sz="2600" b="1" dirty="0" err="1"/>
              <a:t>ɡəʊ</a:t>
            </a:r>
            <a:r>
              <a:rPr lang="en-GB" sz="2600" b="1" dirty="0"/>
              <a:t> |</a:t>
            </a:r>
          </a:p>
          <a:p>
            <a:pPr marL="0" indent="0">
              <a:buNone/>
            </a:pPr>
            <a:r>
              <a:rPr lang="en-GB" sz="2600" dirty="0"/>
              <a:t>These changes seldom cause problems for native speaker listeners, or for bilingual listeners. The same is not true, however, for many ELF interlocutors.</a:t>
            </a:r>
          </a:p>
        </p:txBody>
      </p:sp>
    </p:spTree>
    <p:extLst>
      <p:ext uri="{BB962C8B-B14F-4D97-AF65-F5344CB8AC3E}">
        <p14:creationId xmlns:p14="http://schemas.microsoft.com/office/powerpoint/2010/main" val="369878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3F64-095E-77C9-468B-6ADFDEDDB1EE}"/>
              </a:ext>
            </a:extLst>
          </p:cNvPr>
          <p:cNvSpPr>
            <a:spLocks noGrp="1"/>
          </p:cNvSpPr>
          <p:nvPr>
            <p:ph type="title"/>
          </p:nvPr>
        </p:nvSpPr>
        <p:spPr>
          <a:xfrm>
            <a:off x="3973321" y="1104138"/>
            <a:ext cx="4688333" cy="1337310"/>
          </a:xfrm>
        </p:spPr>
        <p:txBody>
          <a:bodyPr anchor="b">
            <a:normAutofit/>
          </a:bodyPr>
          <a:lstStyle/>
          <a:p>
            <a:r>
              <a:rPr lang="en-AR"/>
              <a:t>Reflexion from an ELF speaker</a:t>
            </a:r>
          </a:p>
        </p:txBody>
      </p:sp>
      <p:pic>
        <p:nvPicPr>
          <p:cNvPr id="1026" name="Picture 2" descr="Teaching the Pronunciation of English as a Lingua Franca | Hancock McDonald  ELT">
            <a:extLst>
              <a:ext uri="{FF2B5EF4-FFF2-40B4-BE49-F238E27FC236}">
                <a16:creationId xmlns:a16="http://schemas.microsoft.com/office/drawing/2014/main" id="{1128C07A-6775-3D4E-1231-6306C1FDB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8" r="1" b="1"/>
          <a:stretch/>
        </p:blipFill>
        <p:spPr bwMode="auto">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500A94-1764-CFC1-5E74-275C9E23AED2}"/>
              </a:ext>
            </a:extLst>
          </p:cNvPr>
          <p:cNvSpPr>
            <a:spLocks noGrp="1"/>
          </p:cNvSpPr>
          <p:nvPr>
            <p:ph idx="1"/>
          </p:nvPr>
        </p:nvSpPr>
        <p:spPr>
          <a:xfrm>
            <a:off x="3851921" y="2564904"/>
            <a:ext cx="4809733" cy="3435846"/>
          </a:xfrm>
        </p:spPr>
        <p:txBody>
          <a:bodyPr>
            <a:normAutofit fontScale="92500" lnSpcReduction="10000"/>
          </a:bodyPr>
          <a:lstStyle/>
          <a:p>
            <a:pPr marL="0" indent="0">
              <a:buNone/>
            </a:pPr>
            <a:r>
              <a:rPr lang="en-GB" sz="2400" dirty="0"/>
              <a:t>What native speakers do in order to facilitate things for themselves is not automatically relevant to what users of ELF need to do in order to be intelligible to each other. In other words, even if students of ELF were to be successful in their attempts to use schwa, assimilation, or coalescence, they would not be helping their non-native listeners.</a:t>
            </a:r>
            <a:endParaRPr lang="en-GB" sz="1500" dirty="0">
              <a:latin typeface="Helvetica Neue" panose="02000503000000020004" pitchFamily="2" charset="0"/>
            </a:endParaRPr>
          </a:p>
          <a:p>
            <a:pPr marL="0" indent="0" algn="r">
              <a:buNone/>
            </a:pPr>
            <a:r>
              <a:rPr lang="en-GB" sz="1500" dirty="0">
                <a:latin typeface="Helvetica Neue" panose="02000503000000020004" pitchFamily="2" charset="0"/>
              </a:rPr>
              <a:t>Robin Walker (2010:42)</a:t>
            </a:r>
          </a:p>
          <a:p>
            <a:pPr marL="0" indent="0">
              <a:buNone/>
            </a:pPr>
            <a:endParaRPr lang="en-GB" sz="1500" dirty="0">
              <a:latin typeface="Helvetica Neue" panose="02000503000000020004" pitchFamily="2" charset="0"/>
            </a:endParaRPr>
          </a:p>
          <a:p>
            <a:pPr marL="0" indent="0">
              <a:buNone/>
            </a:pPr>
            <a:endParaRPr lang="en-GB" sz="1500" dirty="0">
              <a:latin typeface="Helvetica Neue" panose="02000503000000020004" pitchFamily="2" charset="0"/>
            </a:endParaRPr>
          </a:p>
        </p:txBody>
      </p:sp>
    </p:spTree>
    <p:extLst>
      <p:ext uri="{BB962C8B-B14F-4D97-AF65-F5344CB8AC3E}">
        <p14:creationId xmlns:p14="http://schemas.microsoft.com/office/powerpoint/2010/main" val="305358642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718</TotalTime>
  <Words>548</Words>
  <Application>Microsoft Macintosh PowerPoint</Application>
  <PresentationFormat>On-screen Show (4:3)</PresentationFormat>
  <Paragraphs>73</Paragraphs>
  <Slides>11</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Franklin Gothic Book</vt:lpstr>
      <vt:lpstr>Helvetica Neue</vt:lpstr>
      <vt:lpstr>Impact</vt:lpstr>
      <vt:lpstr>Times</vt:lpstr>
      <vt:lpstr>Crop</vt:lpstr>
      <vt:lpstr>PowerPoint Presentation</vt:lpstr>
      <vt:lpstr>Video Tasks</vt:lpstr>
      <vt:lpstr>Video Tasks</vt:lpstr>
      <vt:lpstr>Video Tasks</vt:lpstr>
      <vt:lpstr>Video Tasks</vt:lpstr>
      <vt:lpstr>Words in connected speech</vt:lpstr>
      <vt:lpstr>Differences in pronunciation</vt:lpstr>
      <vt:lpstr>Features of connected speech</vt:lpstr>
      <vt:lpstr>Reflexion from an ELF speaker</vt:lpstr>
      <vt:lpstr>5 Tips for PERFECT English Pronunciation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Fonética y fonología  inglesa 1</dc:title>
  <dc:creator>Usuario</dc:creator>
  <cp:lastModifiedBy>Mariana Palmieri</cp:lastModifiedBy>
  <cp:revision>49</cp:revision>
  <dcterms:created xsi:type="dcterms:W3CDTF">2019-03-24T21:42:23Z</dcterms:created>
  <dcterms:modified xsi:type="dcterms:W3CDTF">2024-03-04T19:03:13Z</dcterms:modified>
</cp:coreProperties>
</file>