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Lst>
  <p:sldIdLst>
    <p:sldId id="256" r:id="rId2"/>
    <p:sldId id="257" r:id="rId3"/>
    <p:sldId id="258" r:id="rId4"/>
    <p:sldId id="259" r:id="rId5"/>
    <p:sldId id="260" r:id="rId6"/>
    <p:sldId id="261" r:id="rId7"/>
    <p:sldId id="262" r:id="rId8"/>
    <p:sldId id="263" r:id="rId9"/>
    <p:sldId id="264" r:id="rId10"/>
    <p:sldId id="267"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15"/>
    <p:restoredTop sz="96381"/>
  </p:normalViewPr>
  <p:slideViewPr>
    <p:cSldViewPr snapToGrid="0">
      <p:cViewPr>
        <p:scale>
          <a:sx n="80" d="100"/>
          <a:sy n="80" d="100"/>
        </p:scale>
        <p:origin x="-78" y="-7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185BB-8B07-4DC9-86F3-2A225C77748D}"/>
              </a:ext>
            </a:extLst>
          </p:cNvPr>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514D496A-6E7A-4923-8ED5-B4164125DEB6}"/>
              </a:ext>
            </a:extLst>
          </p:cNvPr>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3F5E3D20-43DC-4C14-8CFF-18545AED1B5B}"/>
              </a:ext>
            </a:extLst>
          </p:cNvPr>
          <p:cNvSpPr>
            <a:spLocks noGrp="1"/>
          </p:cNvSpPr>
          <p:nvPr>
            <p:ph type="dt" sz="half" idx="10"/>
          </p:nvPr>
        </p:nvSpPr>
        <p:spPr/>
        <p:txBody>
          <a:bodyPr/>
          <a:lstStyle/>
          <a:p>
            <a:fld id="{E6171E64-FE02-4DE5-B72F-53C3706641C3}" type="datetimeFigureOut">
              <a:rPr lang="en-US" smtClean="0"/>
              <a:t>4/29/2024</a:t>
            </a:fld>
            <a:endParaRPr lang="en-US"/>
          </a:p>
        </p:txBody>
      </p:sp>
      <p:sp>
        <p:nvSpPr>
          <p:cNvPr id="5" name="Footer Placeholder 4">
            <a:extLst>
              <a:ext uri="{FF2B5EF4-FFF2-40B4-BE49-F238E27FC236}">
                <a16:creationId xmlns:a16="http://schemas.microsoft.com/office/drawing/2014/main" xmlns="" id="{E34FC300-5AFC-418B-85FD-EFA94BD7A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69C7E81-ED3C-4DB0-8E74-AD2A87E6BE8A}"/>
              </a:ext>
            </a:extLst>
          </p:cNvPr>
          <p:cNvSpPr>
            <a:spLocks noGrp="1"/>
          </p:cNvSpPr>
          <p:nvPr>
            <p:ph type="sldNum" sz="quarter" idx="12"/>
          </p:nvPr>
        </p:nvSpPr>
        <p:spPr/>
        <p:txBody>
          <a:bodyPr/>
          <a:lstStyle/>
          <a:p>
            <a:fld id="{91F18EF7-BE1E-4ECB-84D4-67C2B4D8F095}" type="slidenum">
              <a:rPr lang="en-US" smtClean="0"/>
              <a:t>‹Nº›</a:t>
            </a:fld>
            <a:endParaRPr lang="en-US"/>
          </a:p>
        </p:txBody>
      </p:sp>
      <p:grpSp>
        <p:nvGrpSpPr>
          <p:cNvPr id="7" name="Group 6">
            <a:extLst>
              <a:ext uri="{FF2B5EF4-FFF2-40B4-BE49-F238E27FC236}">
                <a16:creationId xmlns:a16="http://schemas.microsoft.com/office/drawing/2014/main" xmlns="" id="{F0C817C9-850F-4FB6-B93B-CF3076C4A5C1}"/>
              </a:ext>
            </a:extLst>
          </p:cNvPr>
          <p:cNvGrpSpPr/>
          <p:nvPr/>
        </p:nvGrpSpPr>
        <p:grpSpPr>
          <a:xfrm flipH="1">
            <a:off x="0" y="0"/>
            <a:ext cx="567782" cy="3306479"/>
            <a:chOff x="11619770" y="-2005"/>
            <a:chExt cx="567782" cy="3306479"/>
          </a:xfrm>
        </p:grpSpPr>
        <p:sp>
          <p:nvSpPr>
            <p:cNvPr id="8" name="Freeform: Shape 7">
              <a:extLst>
                <a:ext uri="{FF2B5EF4-FFF2-40B4-BE49-F238E27FC236}">
                  <a16:creationId xmlns:a16="http://schemas.microsoft.com/office/drawing/2014/main" xmlns="" id="{159433A8-B67D-4675-AFDE-131069A709FC}"/>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xmlns="" id="{E1CD1C45-6A4D-4237-B39C-2D58F401A8C5}"/>
                </a:ext>
                <a:ext uri="{C183D7F6-B498-43B3-948B-1728B52AA6E4}">
                  <adec:decorative xmlns:adec="http://schemas.microsoft.com/office/drawing/2017/decorative" xmlns=""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2896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2958AD-1CAD-45B3-B83D-DC9D33CD6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153F2E-0397-4423-8A88-D0059DEAF0CE}"/>
              </a:ext>
            </a:extLst>
          </p:cNvPr>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7ADDE1-7025-4FA9-822D-481685085490}"/>
              </a:ext>
            </a:extLst>
          </p:cNvPr>
          <p:cNvSpPr>
            <a:spLocks noGrp="1"/>
          </p:cNvSpPr>
          <p:nvPr>
            <p:ph type="dt" sz="half" idx="10"/>
          </p:nvPr>
        </p:nvSpPr>
        <p:spPr/>
        <p:txBody>
          <a:bodyPr/>
          <a:lstStyle/>
          <a:p>
            <a:fld id="{E6171E64-FE02-4DE5-B72F-53C3706641C3}" type="datetimeFigureOut">
              <a:rPr lang="en-US" smtClean="0"/>
              <a:t>4/29/2024</a:t>
            </a:fld>
            <a:endParaRPr lang="en-US"/>
          </a:p>
        </p:txBody>
      </p:sp>
      <p:sp>
        <p:nvSpPr>
          <p:cNvPr id="5" name="Footer Placeholder 4">
            <a:extLst>
              <a:ext uri="{FF2B5EF4-FFF2-40B4-BE49-F238E27FC236}">
                <a16:creationId xmlns:a16="http://schemas.microsoft.com/office/drawing/2014/main" xmlns="" id="{6B2A73E0-F328-46DC-98BE-CA0981F7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652226-010C-494F-8BE8-BF91F3553DD5}"/>
              </a:ext>
            </a:extLst>
          </p:cNvPr>
          <p:cNvSpPr>
            <a:spLocks noGrp="1"/>
          </p:cNvSpPr>
          <p:nvPr>
            <p:ph type="sldNum" sz="quarter" idx="12"/>
          </p:nvPr>
        </p:nvSpPr>
        <p:spPr/>
        <p:txBody>
          <a:bodyPr/>
          <a:lstStyle/>
          <a:p>
            <a:fld id="{91F18EF7-BE1E-4ECB-84D4-67C2B4D8F095}" type="slidenum">
              <a:rPr lang="en-US" smtClean="0"/>
              <a:t>‹Nº›</a:t>
            </a:fld>
            <a:endParaRPr lang="en-US"/>
          </a:p>
        </p:txBody>
      </p:sp>
      <p:grpSp>
        <p:nvGrpSpPr>
          <p:cNvPr id="7" name="Group 6">
            <a:extLst>
              <a:ext uri="{FF2B5EF4-FFF2-40B4-BE49-F238E27FC236}">
                <a16:creationId xmlns:a16="http://schemas.microsoft.com/office/drawing/2014/main" xmlns="" id="{9F89E9C4-9D18-4529-BC0C-68EAE507CDF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xmlns="" id="{D7DF5937-0C03-4786-AB62-3CF7CECB92D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xmlns="" id="{E9AD93DB-2DB0-4B2D-884B-6EC45344325B}"/>
                </a:ext>
                <a:ext uri="{C183D7F6-B498-43B3-948B-1728B52AA6E4}">
                  <adec:decorative xmlns:adec="http://schemas.microsoft.com/office/drawing/2017/decorative" xmlns=""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503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9C635D0-31D9-44E1-911D-F7D5D5400992}"/>
              </a:ext>
            </a:extLst>
          </p:cNvPr>
          <p:cNvSpPr>
            <a:spLocks noGrp="1"/>
          </p:cNvSpPr>
          <p:nvPr>
            <p:ph type="title" orient="vert"/>
          </p:nvPr>
        </p:nvSpPr>
        <p:spPr>
          <a:xfrm>
            <a:off x="8853914" y="624313"/>
            <a:ext cx="2537986" cy="550978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A67F9230-1FA4-439D-A800-B5F006F07C0D}"/>
              </a:ext>
            </a:extLst>
          </p:cNvPr>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5AB2A3-7055-43AF-8BAB-0A9B7444867A}"/>
              </a:ext>
            </a:extLst>
          </p:cNvPr>
          <p:cNvSpPr>
            <a:spLocks noGrp="1"/>
          </p:cNvSpPr>
          <p:nvPr>
            <p:ph type="dt" sz="half" idx="10"/>
          </p:nvPr>
        </p:nvSpPr>
        <p:spPr/>
        <p:txBody>
          <a:bodyPr/>
          <a:lstStyle/>
          <a:p>
            <a:fld id="{E6171E64-FE02-4DE5-B72F-53C3706641C3}" type="datetimeFigureOut">
              <a:rPr lang="en-US" smtClean="0"/>
              <a:t>4/29/2024</a:t>
            </a:fld>
            <a:endParaRPr lang="en-US"/>
          </a:p>
        </p:txBody>
      </p:sp>
      <p:sp>
        <p:nvSpPr>
          <p:cNvPr id="5" name="Footer Placeholder 4">
            <a:extLst>
              <a:ext uri="{FF2B5EF4-FFF2-40B4-BE49-F238E27FC236}">
                <a16:creationId xmlns:a16="http://schemas.microsoft.com/office/drawing/2014/main" xmlns="" id="{EE9A1821-A311-49CD-BCB4-B4BC88661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37C6A8-813A-486A-AA90-AB28935F2B4F}"/>
              </a:ext>
            </a:extLst>
          </p:cNvPr>
          <p:cNvSpPr>
            <a:spLocks noGrp="1"/>
          </p:cNvSpPr>
          <p:nvPr>
            <p:ph type="sldNum" sz="quarter" idx="12"/>
          </p:nvPr>
        </p:nvSpPr>
        <p:spPr/>
        <p:txBody>
          <a:bodyPr/>
          <a:lstStyle/>
          <a:p>
            <a:fld id="{91F18EF7-BE1E-4ECB-84D4-67C2B4D8F095}" type="slidenum">
              <a:rPr lang="en-US" smtClean="0"/>
              <a:t>‹Nº›</a:t>
            </a:fld>
            <a:endParaRPr lang="en-US"/>
          </a:p>
        </p:txBody>
      </p:sp>
      <p:grpSp>
        <p:nvGrpSpPr>
          <p:cNvPr id="7" name="Group 6">
            <a:extLst>
              <a:ext uri="{FF2B5EF4-FFF2-40B4-BE49-F238E27FC236}">
                <a16:creationId xmlns:a16="http://schemas.microsoft.com/office/drawing/2014/main" xmlns="" id="{F38C7A17-06CC-442C-A876-A51B2B55650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xmlns="" id="{54C1798A-2980-4F34-8355-7BCB6B295322}"/>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xmlns="" id="{59D7542C-E4AE-488F-BC75-2E7ED83910CE}"/>
                </a:ext>
                <a:ext uri="{C183D7F6-B498-43B3-948B-1728B52AA6E4}">
                  <adec:decorative xmlns:adec="http://schemas.microsoft.com/office/drawing/2017/decorative" xmlns=""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0615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B25F8D-0421-4AEC-9C40-A13163EC8AF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2037680-115A-411F-AEF6-4AC2096B4A70}"/>
              </a:ext>
            </a:extLst>
          </p:cNvPr>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390CC193-1304-4D0F-8331-14D4EC08EFE8}"/>
              </a:ext>
            </a:extLst>
          </p:cNvPr>
          <p:cNvSpPr>
            <a:spLocks noGrp="1"/>
          </p:cNvSpPr>
          <p:nvPr>
            <p:ph type="dt" sz="half" idx="10"/>
          </p:nvPr>
        </p:nvSpPr>
        <p:spPr/>
        <p:txBody>
          <a:bodyPr/>
          <a:lstStyle/>
          <a:p>
            <a:fld id="{E6171E64-FE02-4DE5-B72F-53C3706641C3}" type="datetimeFigureOut">
              <a:rPr lang="en-US" smtClean="0"/>
              <a:t>4/29/2024</a:t>
            </a:fld>
            <a:endParaRPr lang="en-US"/>
          </a:p>
        </p:txBody>
      </p:sp>
      <p:sp>
        <p:nvSpPr>
          <p:cNvPr id="5" name="Footer Placeholder 4">
            <a:extLst>
              <a:ext uri="{FF2B5EF4-FFF2-40B4-BE49-F238E27FC236}">
                <a16:creationId xmlns:a16="http://schemas.microsoft.com/office/drawing/2014/main" xmlns="" id="{0AF455C1-CD32-4050-BAFF-51CC6B62D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0AF608-FF11-4CBE-B717-5D56AE67DDE1}"/>
              </a:ext>
            </a:extLst>
          </p:cNvPr>
          <p:cNvSpPr>
            <a:spLocks noGrp="1"/>
          </p:cNvSpPr>
          <p:nvPr>
            <p:ph type="sldNum" sz="quarter" idx="12"/>
          </p:nvPr>
        </p:nvSpPr>
        <p:spPr/>
        <p:txBody>
          <a:bodyPr/>
          <a:lstStyle/>
          <a:p>
            <a:fld id="{91F18EF7-BE1E-4ECB-84D4-67C2B4D8F095}" type="slidenum">
              <a:rPr lang="en-US" smtClean="0"/>
              <a:t>‹Nº›</a:t>
            </a:fld>
            <a:endParaRPr lang="en-US"/>
          </a:p>
        </p:txBody>
      </p:sp>
    </p:spTree>
    <p:extLst>
      <p:ext uri="{BB962C8B-B14F-4D97-AF65-F5344CB8AC3E}">
        <p14:creationId xmlns:p14="http://schemas.microsoft.com/office/powerpoint/2010/main" val="529022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xmlns="" id="{BD23A02E-6DCF-427A-8CFD-281B2185C7F0}"/>
              </a:ext>
            </a:extLst>
          </p:cNvPr>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F6B4C32-F19C-44F3-8EF8-1F506D74DD7A}"/>
              </a:ext>
            </a:extLst>
          </p:cNvPr>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B0889729-131C-4F78-9DAA-E9EE28EA912F}"/>
              </a:ext>
            </a:extLst>
          </p:cNvPr>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24E608-AC1F-41FB-974A-BD619C6C26B5}"/>
              </a:ext>
            </a:extLst>
          </p:cNvPr>
          <p:cNvSpPr>
            <a:spLocks noGrp="1"/>
          </p:cNvSpPr>
          <p:nvPr>
            <p:ph type="dt" sz="half" idx="10"/>
          </p:nvPr>
        </p:nvSpPr>
        <p:spPr/>
        <p:txBody>
          <a:bodyPr/>
          <a:lstStyle/>
          <a:p>
            <a:fld id="{E6171E64-FE02-4DE5-B72F-53C3706641C3}" type="datetimeFigureOut">
              <a:rPr lang="en-US" smtClean="0"/>
              <a:t>4/29/2024</a:t>
            </a:fld>
            <a:endParaRPr lang="en-US"/>
          </a:p>
        </p:txBody>
      </p:sp>
      <p:sp>
        <p:nvSpPr>
          <p:cNvPr id="5" name="Footer Placeholder 4">
            <a:extLst>
              <a:ext uri="{FF2B5EF4-FFF2-40B4-BE49-F238E27FC236}">
                <a16:creationId xmlns:a16="http://schemas.microsoft.com/office/drawing/2014/main" xmlns="" id="{C0986158-8B03-45C3-891D-0357B198B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C3B054-E8A2-43FD-B0FB-B1CCFA4BC0AD}"/>
              </a:ext>
            </a:extLst>
          </p:cNvPr>
          <p:cNvSpPr>
            <a:spLocks noGrp="1"/>
          </p:cNvSpPr>
          <p:nvPr>
            <p:ph type="sldNum" sz="quarter" idx="12"/>
          </p:nvPr>
        </p:nvSpPr>
        <p:spPr/>
        <p:txBody>
          <a:bodyPr/>
          <a:lstStyle/>
          <a:p>
            <a:fld id="{91F18EF7-BE1E-4ECB-84D4-67C2B4D8F095}" type="slidenum">
              <a:rPr lang="en-US" smtClean="0"/>
              <a:t>‹Nº›</a:t>
            </a:fld>
            <a:endParaRPr lang="en-US"/>
          </a:p>
        </p:txBody>
      </p:sp>
    </p:spTree>
    <p:extLst>
      <p:ext uri="{BB962C8B-B14F-4D97-AF65-F5344CB8AC3E}">
        <p14:creationId xmlns:p14="http://schemas.microsoft.com/office/powerpoint/2010/main" val="3119378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D64AA7-6D5A-402E-AD1A-880F2BDB7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70D32B6-F9D8-4A43-B52C-336CFAB00A56}"/>
              </a:ext>
            </a:extLst>
          </p:cNvPr>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BF50CDD9-5742-4A34-BA72-7CCA72D914F4}"/>
              </a:ext>
            </a:extLst>
          </p:cNvPr>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B02783AA-D2AB-4385-A91F-870CB6564611}"/>
              </a:ext>
            </a:extLst>
          </p:cNvPr>
          <p:cNvSpPr>
            <a:spLocks noGrp="1"/>
          </p:cNvSpPr>
          <p:nvPr>
            <p:ph type="dt" sz="half" idx="10"/>
          </p:nvPr>
        </p:nvSpPr>
        <p:spPr/>
        <p:txBody>
          <a:bodyPr/>
          <a:lstStyle/>
          <a:p>
            <a:fld id="{E6171E64-FE02-4DE5-B72F-53C3706641C3}" type="datetimeFigureOut">
              <a:rPr lang="en-US" smtClean="0"/>
              <a:t>4/29/2024</a:t>
            </a:fld>
            <a:endParaRPr lang="en-US"/>
          </a:p>
        </p:txBody>
      </p:sp>
      <p:sp>
        <p:nvSpPr>
          <p:cNvPr id="6" name="Footer Placeholder 5">
            <a:extLst>
              <a:ext uri="{FF2B5EF4-FFF2-40B4-BE49-F238E27FC236}">
                <a16:creationId xmlns:a16="http://schemas.microsoft.com/office/drawing/2014/main" xmlns="" id="{855AAD9C-5CA2-4DA1-84D3-B1838979F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1AB3C7-9574-47BC-932D-782BEE9989DA}"/>
              </a:ext>
            </a:extLst>
          </p:cNvPr>
          <p:cNvSpPr>
            <a:spLocks noGrp="1"/>
          </p:cNvSpPr>
          <p:nvPr>
            <p:ph type="sldNum" sz="quarter" idx="12"/>
          </p:nvPr>
        </p:nvSpPr>
        <p:spPr/>
        <p:txBody>
          <a:bodyPr/>
          <a:lstStyle/>
          <a:p>
            <a:fld id="{91F18EF7-BE1E-4ECB-84D4-67C2B4D8F095}" type="slidenum">
              <a:rPr lang="en-US" smtClean="0"/>
              <a:t>‹Nº›</a:t>
            </a:fld>
            <a:endParaRPr lang="en-US"/>
          </a:p>
        </p:txBody>
      </p:sp>
    </p:spTree>
    <p:extLst>
      <p:ext uri="{BB962C8B-B14F-4D97-AF65-F5344CB8AC3E}">
        <p14:creationId xmlns:p14="http://schemas.microsoft.com/office/powerpoint/2010/main" val="395402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44C468-781B-4BC5-8DEA-B9EF2BF90DD2}"/>
              </a:ext>
            </a:extLst>
          </p:cNvPr>
          <p:cNvSpPr>
            <a:spLocks noGrp="1"/>
          </p:cNvSpPr>
          <p:nvPr>
            <p:ph type="title"/>
          </p:nvPr>
        </p:nvSpPr>
        <p:spPr>
          <a:xfrm>
            <a:off x="811460" y="369168"/>
            <a:ext cx="10458729" cy="143981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5367223F-48E4-491D-AB5D-5FC8A0C566AF}"/>
              </a:ext>
            </a:extLst>
          </p:cNvPr>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3D6B764-4B87-42FF-ABAA-69B07B88FF40}"/>
              </a:ext>
            </a:extLst>
          </p:cNvPr>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174357B9-406F-4BF9-B8FB-C53421EEF5A6}"/>
              </a:ext>
            </a:extLst>
          </p:cNvPr>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3320462B-1939-4DAA-A7DD-6BDC95054A6E}"/>
              </a:ext>
            </a:extLst>
          </p:cNvPr>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76C938B-C4C2-4FA9-85CA-9CD742CD7523}"/>
              </a:ext>
            </a:extLst>
          </p:cNvPr>
          <p:cNvSpPr>
            <a:spLocks noGrp="1"/>
          </p:cNvSpPr>
          <p:nvPr>
            <p:ph type="dt" sz="half" idx="10"/>
          </p:nvPr>
        </p:nvSpPr>
        <p:spPr/>
        <p:txBody>
          <a:bodyPr/>
          <a:lstStyle/>
          <a:p>
            <a:fld id="{E6171E64-FE02-4DE5-B72F-53C3706641C3}" type="datetimeFigureOut">
              <a:rPr lang="en-US" smtClean="0"/>
              <a:t>4/29/2024</a:t>
            </a:fld>
            <a:endParaRPr lang="en-US"/>
          </a:p>
        </p:txBody>
      </p:sp>
      <p:sp>
        <p:nvSpPr>
          <p:cNvPr id="8" name="Footer Placeholder 7">
            <a:extLst>
              <a:ext uri="{FF2B5EF4-FFF2-40B4-BE49-F238E27FC236}">
                <a16:creationId xmlns:a16="http://schemas.microsoft.com/office/drawing/2014/main" xmlns="" id="{11AD8886-0D28-4D49-8D43-151D37E94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72FDDE8-E9F8-4B6C-9A40-829617A7C84D}"/>
              </a:ext>
            </a:extLst>
          </p:cNvPr>
          <p:cNvSpPr>
            <a:spLocks noGrp="1"/>
          </p:cNvSpPr>
          <p:nvPr>
            <p:ph type="sldNum" sz="quarter" idx="12"/>
          </p:nvPr>
        </p:nvSpPr>
        <p:spPr/>
        <p:txBody>
          <a:bodyPr/>
          <a:lstStyle/>
          <a:p>
            <a:fld id="{91F18EF7-BE1E-4ECB-84D4-67C2B4D8F095}" type="slidenum">
              <a:rPr lang="en-US" smtClean="0"/>
              <a:t>‹Nº›</a:t>
            </a:fld>
            <a:endParaRPr lang="en-US"/>
          </a:p>
        </p:txBody>
      </p:sp>
    </p:spTree>
    <p:extLst>
      <p:ext uri="{BB962C8B-B14F-4D97-AF65-F5344CB8AC3E}">
        <p14:creationId xmlns:p14="http://schemas.microsoft.com/office/powerpoint/2010/main" val="1315655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6AE3D8-6C35-428B-B2F2-251FDE10BD20}"/>
              </a:ext>
            </a:extLst>
          </p:cNvPr>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4F0B8015-E11A-42CA-AE88-7BD73F87E566}"/>
              </a:ext>
            </a:extLst>
          </p:cNvPr>
          <p:cNvSpPr>
            <a:spLocks noGrp="1"/>
          </p:cNvSpPr>
          <p:nvPr>
            <p:ph type="dt" sz="half" idx="10"/>
          </p:nvPr>
        </p:nvSpPr>
        <p:spPr/>
        <p:txBody>
          <a:bodyPr/>
          <a:lstStyle/>
          <a:p>
            <a:fld id="{E6171E64-FE02-4DE5-B72F-53C3706641C3}" type="datetimeFigureOut">
              <a:rPr lang="en-US" smtClean="0"/>
              <a:t>4/29/2024</a:t>
            </a:fld>
            <a:endParaRPr lang="en-US"/>
          </a:p>
        </p:txBody>
      </p:sp>
      <p:sp>
        <p:nvSpPr>
          <p:cNvPr id="4" name="Footer Placeholder 3">
            <a:extLst>
              <a:ext uri="{FF2B5EF4-FFF2-40B4-BE49-F238E27FC236}">
                <a16:creationId xmlns:a16="http://schemas.microsoft.com/office/drawing/2014/main" xmlns="" id="{07309078-34CA-45CD-B479-03906A265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0D03258-F989-47B2-A643-A60CD8A77BC8}"/>
              </a:ext>
            </a:extLst>
          </p:cNvPr>
          <p:cNvSpPr>
            <a:spLocks noGrp="1"/>
          </p:cNvSpPr>
          <p:nvPr>
            <p:ph type="sldNum" sz="quarter" idx="12"/>
          </p:nvPr>
        </p:nvSpPr>
        <p:spPr/>
        <p:txBody>
          <a:bodyPr/>
          <a:lstStyle/>
          <a:p>
            <a:fld id="{91F18EF7-BE1E-4ECB-84D4-67C2B4D8F095}" type="slidenum">
              <a:rPr lang="en-US" smtClean="0"/>
              <a:t>‹Nº›</a:t>
            </a:fld>
            <a:endParaRPr lang="en-US"/>
          </a:p>
        </p:txBody>
      </p:sp>
    </p:spTree>
    <p:extLst>
      <p:ext uri="{BB962C8B-B14F-4D97-AF65-F5344CB8AC3E}">
        <p14:creationId xmlns:p14="http://schemas.microsoft.com/office/powerpoint/2010/main" val="2727949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7DA2F31-48B6-40CE-A364-3CE73FD859B4}"/>
              </a:ext>
            </a:extLst>
          </p:cNvPr>
          <p:cNvSpPr>
            <a:spLocks noGrp="1"/>
          </p:cNvSpPr>
          <p:nvPr>
            <p:ph type="dt" sz="half" idx="10"/>
          </p:nvPr>
        </p:nvSpPr>
        <p:spPr/>
        <p:txBody>
          <a:bodyPr/>
          <a:lstStyle/>
          <a:p>
            <a:fld id="{E6171E64-FE02-4DE5-B72F-53C3706641C3}" type="datetimeFigureOut">
              <a:rPr lang="en-US" smtClean="0"/>
              <a:t>4/29/2024</a:t>
            </a:fld>
            <a:endParaRPr lang="en-US"/>
          </a:p>
        </p:txBody>
      </p:sp>
      <p:sp>
        <p:nvSpPr>
          <p:cNvPr id="3" name="Footer Placeholder 2">
            <a:extLst>
              <a:ext uri="{FF2B5EF4-FFF2-40B4-BE49-F238E27FC236}">
                <a16:creationId xmlns:a16="http://schemas.microsoft.com/office/drawing/2014/main" xmlns="" id="{117EEA00-F166-41EB-9331-CA99BB70F0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3BB051F-F8FC-4FF6-9783-45F9FE7AC302}"/>
              </a:ext>
            </a:extLst>
          </p:cNvPr>
          <p:cNvSpPr>
            <a:spLocks noGrp="1"/>
          </p:cNvSpPr>
          <p:nvPr>
            <p:ph type="sldNum" sz="quarter" idx="12"/>
          </p:nvPr>
        </p:nvSpPr>
        <p:spPr/>
        <p:txBody>
          <a:bodyPr/>
          <a:lstStyle/>
          <a:p>
            <a:fld id="{91F18EF7-BE1E-4ECB-84D4-67C2B4D8F095}" type="slidenum">
              <a:rPr lang="en-US" smtClean="0"/>
              <a:t>‹Nº›</a:t>
            </a:fld>
            <a:endParaRPr lang="en-US"/>
          </a:p>
        </p:txBody>
      </p:sp>
    </p:spTree>
    <p:extLst>
      <p:ext uri="{BB962C8B-B14F-4D97-AF65-F5344CB8AC3E}">
        <p14:creationId xmlns:p14="http://schemas.microsoft.com/office/powerpoint/2010/main" val="1378205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08635-A5AF-48F4-8CD2-FB0E01113904}"/>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E6E15E0E-DCC0-4781-A608-962B1241B5AA}"/>
              </a:ext>
            </a:extLst>
          </p:cNvPr>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121F43E-3D50-4A1C-A289-B3D0DD0E710F}"/>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1E70E3A-6639-4EA0-8305-C1899DAB49EB}"/>
              </a:ext>
            </a:extLst>
          </p:cNvPr>
          <p:cNvSpPr>
            <a:spLocks noGrp="1"/>
          </p:cNvSpPr>
          <p:nvPr>
            <p:ph type="dt" sz="half" idx="10"/>
          </p:nvPr>
        </p:nvSpPr>
        <p:spPr/>
        <p:txBody>
          <a:bodyPr/>
          <a:lstStyle/>
          <a:p>
            <a:fld id="{E6171E64-FE02-4DE5-B72F-53C3706641C3}" type="datetimeFigureOut">
              <a:rPr lang="en-US" smtClean="0"/>
              <a:t>4/29/2024</a:t>
            </a:fld>
            <a:endParaRPr lang="en-US"/>
          </a:p>
        </p:txBody>
      </p:sp>
      <p:sp>
        <p:nvSpPr>
          <p:cNvPr id="6" name="Footer Placeholder 5">
            <a:extLst>
              <a:ext uri="{FF2B5EF4-FFF2-40B4-BE49-F238E27FC236}">
                <a16:creationId xmlns:a16="http://schemas.microsoft.com/office/drawing/2014/main" xmlns="" id="{5B6AFD57-4189-42FB-B29E-96366E51B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AF5E2EC-8483-4FBC-9D29-C19025FA8F97}"/>
              </a:ext>
            </a:extLst>
          </p:cNvPr>
          <p:cNvSpPr>
            <a:spLocks noGrp="1"/>
          </p:cNvSpPr>
          <p:nvPr>
            <p:ph type="sldNum" sz="quarter" idx="12"/>
          </p:nvPr>
        </p:nvSpPr>
        <p:spPr/>
        <p:txBody>
          <a:bodyPr/>
          <a:lstStyle/>
          <a:p>
            <a:fld id="{91F18EF7-BE1E-4ECB-84D4-67C2B4D8F095}" type="slidenum">
              <a:rPr lang="en-US" smtClean="0"/>
              <a:t>‹Nº›</a:t>
            </a:fld>
            <a:endParaRPr lang="en-US"/>
          </a:p>
        </p:txBody>
      </p:sp>
    </p:spTree>
    <p:extLst>
      <p:ext uri="{BB962C8B-B14F-4D97-AF65-F5344CB8AC3E}">
        <p14:creationId xmlns:p14="http://schemas.microsoft.com/office/powerpoint/2010/main" val="128296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CE581-A090-4AE9-9965-B06BDB52BD95}"/>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9839DEF4-262F-4ACF-9B29-3D4B819E7065}"/>
              </a:ext>
            </a:extLst>
          </p:cNvPr>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04ED7CBB-7A6F-441E-9072-2494B952FA8B}"/>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2159692-77BE-4A7D-AA70-635007A6E92C}"/>
              </a:ext>
            </a:extLst>
          </p:cNvPr>
          <p:cNvSpPr>
            <a:spLocks noGrp="1"/>
          </p:cNvSpPr>
          <p:nvPr>
            <p:ph type="dt" sz="half" idx="10"/>
          </p:nvPr>
        </p:nvSpPr>
        <p:spPr/>
        <p:txBody>
          <a:bodyPr/>
          <a:lstStyle/>
          <a:p>
            <a:fld id="{E6171E64-FE02-4DE5-B72F-53C3706641C3}" type="datetimeFigureOut">
              <a:rPr lang="en-US" smtClean="0"/>
              <a:t>4/29/2024</a:t>
            </a:fld>
            <a:endParaRPr lang="en-US"/>
          </a:p>
        </p:txBody>
      </p:sp>
      <p:sp>
        <p:nvSpPr>
          <p:cNvPr id="6" name="Footer Placeholder 5">
            <a:extLst>
              <a:ext uri="{FF2B5EF4-FFF2-40B4-BE49-F238E27FC236}">
                <a16:creationId xmlns:a16="http://schemas.microsoft.com/office/drawing/2014/main" xmlns="" id="{FBB9A4DA-63AF-4D6A-98DB-E1D0AC741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6B7958-B19B-4C23-A82F-DD4E4B912B29}"/>
              </a:ext>
            </a:extLst>
          </p:cNvPr>
          <p:cNvSpPr>
            <a:spLocks noGrp="1"/>
          </p:cNvSpPr>
          <p:nvPr>
            <p:ph type="sldNum" sz="quarter" idx="12"/>
          </p:nvPr>
        </p:nvSpPr>
        <p:spPr/>
        <p:txBody>
          <a:bodyPr/>
          <a:lstStyle/>
          <a:p>
            <a:fld id="{91F18EF7-BE1E-4ECB-84D4-67C2B4D8F095}" type="slidenum">
              <a:rPr lang="en-US" smtClean="0"/>
              <a:t>‹Nº›</a:t>
            </a:fld>
            <a:endParaRPr lang="en-US"/>
          </a:p>
        </p:txBody>
      </p:sp>
    </p:spTree>
    <p:extLst>
      <p:ext uri="{BB962C8B-B14F-4D97-AF65-F5344CB8AC3E}">
        <p14:creationId xmlns:p14="http://schemas.microsoft.com/office/powerpoint/2010/main" val="87217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586DAE1-1F65-43B8-A400-95E6DEEDCDFC}"/>
              </a:ext>
            </a:extLst>
          </p:cNvPr>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2D75C993-A44B-4C2D-818E-4C9000BB05C1}"/>
              </a:ext>
            </a:extLst>
          </p:cNvPr>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95A21B6E-ECC6-47D0-9C14-812B746F1563}"/>
              </a:ext>
            </a:extLst>
          </p:cNvPr>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t>4/29/2024</a:t>
            </a:fld>
            <a:endParaRPr lang="en-US"/>
          </a:p>
        </p:txBody>
      </p:sp>
      <p:sp>
        <p:nvSpPr>
          <p:cNvPr id="5" name="Footer Placeholder 4">
            <a:extLst>
              <a:ext uri="{FF2B5EF4-FFF2-40B4-BE49-F238E27FC236}">
                <a16:creationId xmlns:a16="http://schemas.microsoft.com/office/drawing/2014/main" xmlns="" id="{5209A716-DEA9-48A9-A5BC-0F392D2B49AC}"/>
              </a:ext>
            </a:extLst>
          </p:cNvPr>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xmlns="" id="{C09CB69E-A0E4-4558-9C62-4CD8CDD2A501}"/>
              </a:ext>
            </a:extLst>
          </p:cNvPr>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‹Nº›</a:t>
            </a:fld>
            <a:endParaRPr lang="en-US"/>
          </a:p>
        </p:txBody>
      </p:sp>
      <p:grpSp>
        <p:nvGrpSpPr>
          <p:cNvPr id="7" name="Group 6">
            <a:extLst>
              <a:ext uri="{FF2B5EF4-FFF2-40B4-BE49-F238E27FC236}">
                <a16:creationId xmlns:a16="http://schemas.microsoft.com/office/drawing/2014/main" xmlns="" id="{EB6ECC43-D65E-4A7B-A76B-D278A2184166}"/>
              </a:ext>
            </a:extLst>
          </p:cNvPr>
          <p:cNvGrpSpPr/>
          <p:nvPr/>
        </p:nvGrpSpPr>
        <p:grpSpPr>
          <a:xfrm flipV="1">
            <a:off x="11626076" y="3551521"/>
            <a:ext cx="567782" cy="3306479"/>
            <a:chOff x="11619770" y="-2005"/>
            <a:chExt cx="567782" cy="3306479"/>
          </a:xfrm>
        </p:grpSpPr>
        <p:sp>
          <p:nvSpPr>
            <p:cNvPr id="8" name="Freeform: Shape 7">
              <a:extLst>
                <a:ext uri="{FF2B5EF4-FFF2-40B4-BE49-F238E27FC236}">
                  <a16:creationId xmlns:a16="http://schemas.microsoft.com/office/drawing/2014/main" xmlns="" id="{7EE443C5-5AB9-407B-A8C3-011BB14FEF0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3">
                <a:extLst>
                  <a:ext uri="{96DAC541-7B7A-43D3-8B79-37D633B846F1}">
                    <asvg:svgBlip xmlns:asvg="http://schemas.microsoft.com/office/drawing/2016/SVG/main" xmlns="" r:embed="rId1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xmlns="" id="{4538C9FA-DA5E-4785-8F4A-CA481A3A6526}"/>
                </a:ext>
                <a:ext uri="{C183D7F6-B498-43B3-948B-1728B52AA6E4}">
                  <adec:decorative xmlns:adec="http://schemas.microsoft.com/office/drawing/2017/decorative" xmlns=""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80723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50" r:id="rId10"/>
    <p:sldLayoutId id="2147483749" r:id="rId11"/>
  </p:sldLayoutIdLst>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599224A-F219-4DF9-8183-F7C098A5CE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urful patterns on the sky">
            <a:extLst>
              <a:ext uri="{FF2B5EF4-FFF2-40B4-BE49-F238E27FC236}">
                <a16:creationId xmlns:a16="http://schemas.microsoft.com/office/drawing/2014/main" xmlns="" id="{6923968E-1970-68E0-9A96-7CF9A9312597}"/>
              </a:ext>
            </a:extLst>
          </p:cNvPr>
          <p:cNvPicPr>
            <a:picLocks noChangeAspect="1"/>
          </p:cNvPicPr>
          <p:nvPr/>
        </p:nvPicPr>
        <p:blipFill rotWithShape="1">
          <a:blip r:embed="rId2"/>
          <a:srcRect t="5538" b="10193"/>
          <a:stretch/>
        </p:blipFill>
        <p:spPr>
          <a:xfrm>
            <a:off x="20" y="10"/>
            <a:ext cx="12191980" cy="6857990"/>
          </a:xfrm>
          <a:prstGeom prst="rect">
            <a:avLst/>
          </a:prstGeom>
        </p:spPr>
      </p:pic>
      <p:sp>
        <p:nvSpPr>
          <p:cNvPr id="11" name="Oval 10">
            <a:extLst>
              <a:ext uri="{FF2B5EF4-FFF2-40B4-BE49-F238E27FC236}">
                <a16:creationId xmlns:a16="http://schemas.microsoft.com/office/drawing/2014/main" xmlns="" id="{CC3B9006-4406-4E2F-8B42-6A968FCC89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70993" y="1165193"/>
            <a:ext cx="4527613" cy="4527613"/>
          </a:xfrm>
          <a:prstGeom prst="ellipse">
            <a:avLst/>
          </a:prstGeom>
          <a:solidFill>
            <a:schemeClr val="accent1">
              <a:lumMod val="20000"/>
              <a:lumOff val="80000"/>
            </a:schemeClr>
          </a:solidFill>
          <a:ln>
            <a:noFill/>
          </a:ln>
          <a:effectLst>
            <a:outerShdw dist="165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D69D796-A8A6-9A3B-EB13-287BB2AC6BA1}"/>
              </a:ext>
            </a:extLst>
          </p:cNvPr>
          <p:cNvSpPr>
            <a:spLocks noGrp="1"/>
          </p:cNvSpPr>
          <p:nvPr>
            <p:ph type="ctrTitle"/>
          </p:nvPr>
        </p:nvSpPr>
        <p:spPr>
          <a:xfrm>
            <a:off x="1238625" y="1981199"/>
            <a:ext cx="4527613" cy="2006601"/>
          </a:xfrm>
        </p:spPr>
        <p:txBody>
          <a:bodyPr>
            <a:normAutofit/>
          </a:bodyPr>
          <a:lstStyle/>
          <a:p>
            <a:pPr algn="ctr"/>
            <a:r>
              <a:rPr lang="en-US" sz="2400" dirty="0">
                <a:solidFill>
                  <a:srgbClr val="000000"/>
                </a:solidFill>
              </a:rPr>
              <a:t>Class work – peer correction</a:t>
            </a:r>
          </a:p>
        </p:txBody>
      </p:sp>
      <p:sp>
        <p:nvSpPr>
          <p:cNvPr id="3" name="Subtitle 2">
            <a:extLst>
              <a:ext uri="{FF2B5EF4-FFF2-40B4-BE49-F238E27FC236}">
                <a16:creationId xmlns:a16="http://schemas.microsoft.com/office/drawing/2014/main" xmlns="" id="{F9F5F9B0-6F1E-FEB9-2C99-330AC6345A9A}"/>
              </a:ext>
            </a:extLst>
          </p:cNvPr>
          <p:cNvSpPr>
            <a:spLocks noGrp="1"/>
          </p:cNvSpPr>
          <p:nvPr>
            <p:ph type="subTitle" idx="1"/>
          </p:nvPr>
        </p:nvSpPr>
        <p:spPr>
          <a:xfrm>
            <a:off x="1704512" y="4262120"/>
            <a:ext cx="3231472" cy="907895"/>
          </a:xfrm>
        </p:spPr>
        <p:txBody>
          <a:bodyPr>
            <a:normAutofit/>
          </a:bodyPr>
          <a:lstStyle/>
          <a:p>
            <a:pPr algn="ctr"/>
            <a:r>
              <a:rPr lang="en-US" dirty="0" err="1" smtClean="0">
                <a:solidFill>
                  <a:srgbClr val="000000"/>
                </a:solidFill>
              </a:rPr>
              <a:t>RevIsion</a:t>
            </a:r>
            <a:r>
              <a:rPr lang="en-US" dirty="0" smtClean="0">
                <a:solidFill>
                  <a:srgbClr val="000000"/>
                </a:solidFill>
              </a:rPr>
              <a:t> </a:t>
            </a:r>
            <a:r>
              <a:rPr lang="en-US" dirty="0">
                <a:solidFill>
                  <a:srgbClr val="000000"/>
                </a:solidFill>
              </a:rPr>
              <a:t>&amp; integration</a:t>
            </a:r>
          </a:p>
        </p:txBody>
      </p:sp>
    </p:spTree>
    <p:extLst>
      <p:ext uri="{BB962C8B-B14F-4D97-AF65-F5344CB8AC3E}">
        <p14:creationId xmlns:p14="http://schemas.microsoft.com/office/powerpoint/2010/main" val="430376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1B819-57F4-E150-5986-55648C1FD4EB}"/>
              </a:ext>
            </a:extLst>
          </p:cNvPr>
          <p:cNvSpPr>
            <a:spLocks noGrp="1"/>
          </p:cNvSpPr>
          <p:nvPr>
            <p:ph type="title"/>
          </p:nvPr>
        </p:nvSpPr>
        <p:spPr/>
        <p:txBody>
          <a:bodyPr/>
          <a:lstStyle/>
          <a:p>
            <a:r>
              <a:rPr lang="en-US" dirty="0"/>
              <a:t>Enrolment</a:t>
            </a:r>
            <a:br>
              <a:rPr lang="en-US" dirty="0"/>
            </a:br>
            <a:r>
              <a:rPr lang="en-US" dirty="0"/>
              <a:t>First Term test</a:t>
            </a:r>
          </a:p>
        </p:txBody>
      </p:sp>
      <p:pic>
        <p:nvPicPr>
          <p:cNvPr id="5" name="Content Placeholder 4" descr="A screenshot of a computer&#10;&#10;Description automatically generated">
            <a:extLst>
              <a:ext uri="{FF2B5EF4-FFF2-40B4-BE49-F238E27FC236}">
                <a16:creationId xmlns:a16="http://schemas.microsoft.com/office/drawing/2014/main" xmlns="" id="{A7CC07D7-AFE7-74A2-F9F6-CC7BE90B86C8}"/>
              </a:ext>
            </a:extLst>
          </p:cNvPr>
          <p:cNvPicPr>
            <a:picLocks noGrp="1" noChangeAspect="1"/>
          </p:cNvPicPr>
          <p:nvPr>
            <p:ph idx="1"/>
          </p:nvPr>
        </p:nvPicPr>
        <p:blipFill>
          <a:blip r:embed="rId2"/>
          <a:stretch>
            <a:fillRect/>
          </a:stretch>
        </p:blipFill>
        <p:spPr>
          <a:xfrm>
            <a:off x="808038" y="2035659"/>
            <a:ext cx="10358437" cy="4082082"/>
          </a:xfrm>
        </p:spPr>
      </p:pic>
    </p:spTree>
    <p:extLst>
      <p:ext uri="{BB962C8B-B14F-4D97-AF65-F5344CB8AC3E}">
        <p14:creationId xmlns:p14="http://schemas.microsoft.com/office/powerpoint/2010/main" val="997527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10107-D058-A18A-C311-A1EC417B783C}"/>
              </a:ext>
            </a:extLst>
          </p:cNvPr>
          <p:cNvSpPr>
            <a:spLocks noGrp="1"/>
          </p:cNvSpPr>
          <p:nvPr>
            <p:ph type="title"/>
          </p:nvPr>
        </p:nvSpPr>
        <p:spPr/>
        <p:txBody>
          <a:bodyPr/>
          <a:lstStyle/>
          <a:p>
            <a:r>
              <a:rPr lang="en-US" dirty="0"/>
              <a:t>Mock test</a:t>
            </a:r>
            <a:br>
              <a:rPr lang="en-US" dirty="0"/>
            </a:br>
            <a:r>
              <a:rPr lang="en-US" dirty="0"/>
              <a:t>Revision &amp; integration</a:t>
            </a:r>
          </a:p>
        </p:txBody>
      </p:sp>
      <p:pic>
        <p:nvPicPr>
          <p:cNvPr id="5" name="Content Placeholder 4" descr="A screenshot of a computer&#10;&#10;Description automatically generated">
            <a:extLst>
              <a:ext uri="{FF2B5EF4-FFF2-40B4-BE49-F238E27FC236}">
                <a16:creationId xmlns:a16="http://schemas.microsoft.com/office/drawing/2014/main" xmlns="" id="{4D7098A4-E289-223D-552A-C2D1ACBC2493}"/>
              </a:ext>
            </a:extLst>
          </p:cNvPr>
          <p:cNvPicPr>
            <a:picLocks noGrp="1" noChangeAspect="1"/>
          </p:cNvPicPr>
          <p:nvPr>
            <p:ph idx="1"/>
          </p:nvPr>
        </p:nvPicPr>
        <p:blipFill>
          <a:blip r:embed="rId2"/>
          <a:stretch>
            <a:fillRect/>
          </a:stretch>
        </p:blipFill>
        <p:spPr>
          <a:xfrm>
            <a:off x="2645468" y="2019300"/>
            <a:ext cx="6683576" cy="4114800"/>
          </a:xfrm>
        </p:spPr>
      </p:pic>
    </p:spTree>
    <p:extLst>
      <p:ext uri="{BB962C8B-B14F-4D97-AF65-F5344CB8AC3E}">
        <p14:creationId xmlns:p14="http://schemas.microsoft.com/office/powerpoint/2010/main" val="3600813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D7B644-50CD-443B-3647-A4BD49ED1869}"/>
              </a:ext>
            </a:extLst>
          </p:cNvPr>
          <p:cNvSpPr>
            <a:spLocks noGrp="1"/>
          </p:cNvSpPr>
          <p:nvPr>
            <p:ph type="title"/>
          </p:nvPr>
        </p:nvSpPr>
        <p:spPr/>
        <p:txBody>
          <a:bodyPr/>
          <a:lstStyle/>
          <a:p>
            <a:r>
              <a:rPr lang="en-US" dirty="0"/>
              <a:t>Class work – peer correction</a:t>
            </a:r>
          </a:p>
        </p:txBody>
      </p:sp>
      <p:sp>
        <p:nvSpPr>
          <p:cNvPr id="3" name="Content Placeholder 2">
            <a:extLst>
              <a:ext uri="{FF2B5EF4-FFF2-40B4-BE49-F238E27FC236}">
                <a16:creationId xmlns:a16="http://schemas.microsoft.com/office/drawing/2014/main" xmlns="" id="{82133725-3E48-F813-FA44-F9832142C473}"/>
              </a:ext>
            </a:extLst>
          </p:cNvPr>
          <p:cNvSpPr>
            <a:spLocks noGrp="1"/>
          </p:cNvSpPr>
          <p:nvPr>
            <p:ph idx="1"/>
          </p:nvPr>
        </p:nvSpPr>
        <p:spPr/>
        <p:txBody>
          <a:bodyPr/>
          <a:lstStyle/>
          <a:p>
            <a:pPr marL="0" indent="0" algn="l">
              <a:buNone/>
            </a:pPr>
            <a:r>
              <a:rPr lang="en-GB" b="1" i="0" u="none" strike="noStrike" dirty="0">
                <a:solidFill>
                  <a:srgbClr val="1D2125"/>
                </a:solidFill>
                <a:effectLst/>
                <a:latin typeface="-apple-system"/>
              </a:rPr>
              <a:t>1-minute oral presentation</a:t>
            </a:r>
            <a:endParaRPr lang="en-GB" b="0" i="0" u="none" strike="noStrike" dirty="0">
              <a:solidFill>
                <a:srgbClr val="1D2125"/>
              </a:solidFill>
              <a:effectLst/>
              <a:latin typeface="-apple-system"/>
            </a:endParaRPr>
          </a:p>
          <a:p>
            <a:pPr marL="0" indent="0" algn="l">
              <a:buNone/>
            </a:pPr>
            <a:r>
              <a:rPr lang="en-GB" b="0" i="0" u="none" strike="noStrike" dirty="0">
                <a:solidFill>
                  <a:srgbClr val="1D2125"/>
                </a:solidFill>
                <a:effectLst/>
                <a:latin typeface="-apple-system"/>
              </a:rPr>
              <a:t>Choose one of the following topics from the bibliography you have read and develop a 1 minute oral presentation:</a:t>
            </a:r>
          </a:p>
          <a:p>
            <a:r>
              <a:rPr lang="en-GB" b="0" i="0" u="none" strike="noStrike" dirty="0">
                <a:solidFill>
                  <a:srgbClr val="1D2125"/>
                </a:solidFill>
                <a:effectLst/>
                <a:latin typeface="-apple-system"/>
              </a:rPr>
              <a:t>Schema   </a:t>
            </a:r>
          </a:p>
          <a:p>
            <a:r>
              <a:rPr lang="en-GB" b="0" i="0" u="none" strike="noStrike" dirty="0">
                <a:solidFill>
                  <a:srgbClr val="1D2125"/>
                </a:solidFill>
                <a:effectLst/>
                <a:latin typeface="-apple-system"/>
              </a:rPr>
              <a:t>Genre</a:t>
            </a:r>
          </a:p>
          <a:p>
            <a:pPr marL="0" indent="0" algn="l">
              <a:buNone/>
            </a:pPr>
            <a:r>
              <a:rPr lang="en-GB" b="0" i="0" u="none" strike="noStrike" dirty="0">
                <a:solidFill>
                  <a:srgbClr val="1D2125"/>
                </a:solidFill>
                <a:effectLst/>
                <a:latin typeface="-apple-system"/>
              </a:rPr>
              <a:t>Record your presentation several times, choose the best performance and uploaded.</a:t>
            </a:r>
          </a:p>
          <a:p>
            <a:endParaRPr lang="en-US" dirty="0"/>
          </a:p>
        </p:txBody>
      </p:sp>
    </p:spTree>
    <p:extLst>
      <p:ext uri="{BB962C8B-B14F-4D97-AF65-F5344CB8AC3E}">
        <p14:creationId xmlns:p14="http://schemas.microsoft.com/office/powerpoint/2010/main" val="2704049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60BF4F-E208-1422-F3AE-A64F17672362}"/>
              </a:ext>
            </a:extLst>
          </p:cNvPr>
          <p:cNvSpPr>
            <a:spLocks noGrp="1"/>
          </p:cNvSpPr>
          <p:nvPr>
            <p:ph type="title"/>
          </p:nvPr>
        </p:nvSpPr>
        <p:spPr/>
        <p:txBody>
          <a:bodyPr/>
          <a:lstStyle/>
          <a:p>
            <a:r>
              <a:rPr lang="en-US" dirty="0"/>
              <a:t>Defining &amp; presenting Theoretical concepts</a:t>
            </a:r>
          </a:p>
        </p:txBody>
      </p:sp>
      <p:sp>
        <p:nvSpPr>
          <p:cNvPr id="3" name="Content Placeholder 2">
            <a:extLst>
              <a:ext uri="{FF2B5EF4-FFF2-40B4-BE49-F238E27FC236}">
                <a16:creationId xmlns:a16="http://schemas.microsoft.com/office/drawing/2014/main" xmlns="" id="{897AC4BA-B452-14FF-98E3-D6626E3ECF8A}"/>
              </a:ext>
            </a:extLst>
          </p:cNvPr>
          <p:cNvSpPr>
            <a:spLocks noGrp="1"/>
          </p:cNvSpPr>
          <p:nvPr>
            <p:ph idx="1"/>
          </p:nvPr>
        </p:nvSpPr>
        <p:spPr/>
        <p:txBody>
          <a:bodyPr/>
          <a:lstStyle/>
          <a:p>
            <a:pPr marL="0" indent="0" algn="l">
              <a:buNone/>
            </a:pPr>
            <a:r>
              <a:rPr lang="en-GB" b="0" i="0" u="none" strike="noStrike" dirty="0">
                <a:solidFill>
                  <a:srgbClr val="1D2125"/>
                </a:solidFill>
                <a:effectLst/>
                <a:latin typeface="-apple-system"/>
              </a:rPr>
              <a:t>Remember to use all the knowledge on how to </a:t>
            </a:r>
            <a:r>
              <a:rPr lang="en-GB" b="1" i="0" u="none" strike="noStrike" dirty="0">
                <a:solidFill>
                  <a:srgbClr val="1D2125"/>
                </a:solidFill>
                <a:effectLst/>
                <a:latin typeface="-apple-system"/>
              </a:rPr>
              <a:t>define and present theoretical concepts</a:t>
            </a:r>
            <a:r>
              <a:rPr lang="en-GB" b="0" i="0" u="none" strike="noStrike" dirty="0">
                <a:solidFill>
                  <a:srgbClr val="1D2125"/>
                </a:solidFill>
                <a:effectLst/>
                <a:latin typeface="-apple-system"/>
              </a:rPr>
              <a:t> that we have learned in class so far. </a:t>
            </a:r>
          </a:p>
          <a:p>
            <a:pPr marL="0" indent="0" algn="l">
              <a:buNone/>
            </a:pPr>
            <a:r>
              <a:rPr lang="en-GB" b="0" i="0" u="none" strike="noStrike" dirty="0">
                <a:solidFill>
                  <a:srgbClr val="1D2125"/>
                </a:solidFill>
                <a:effectLst/>
                <a:latin typeface="-apple-system"/>
              </a:rPr>
              <a:t>Before sending your presentation, assess it upon this checklist:</a:t>
            </a:r>
          </a:p>
          <a:p>
            <a:pPr marL="0" indent="0" algn="l">
              <a:buNone/>
            </a:pPr>
            <a:r>
              <a:rPr lang="en-GB" b="0" i="0" u="none" strike="noStrike" dirty="0">
                <a:solidFill>
                  <a:srgbClr val="1D2125"/>
                </a:solidFill>
                <a:effectLst/>
                <a:latin typeface="-apple-system"/>
              </a:rPr>
              <a:t>Is it well organised?   (DEREEX – IBC)</a:t>
            </a:r>
          </a:p>
          <a:p>
            <a:pPr marL="0" indent="0" algn="l">
              <a:buNone/>
            </a:pPr>
            <a:r>
              <a:rPr lang="en-GB" b="0" i="0" u="none" strike="noStrike" dirty="0">
                <a:solidFill>
                  <a:srgbClr val="1D2125"/>
                </a:solidFill>
                <a:effectLst/>
                <a:latin typeface="-apple-system"/>
              </a:rPr>
              <a:t>Does it contain signposting devices? (Discourse markers)</a:t>
            </a:r>
          </a:p>
          <a:p>
            <a:pPr marL="0" indent="0" algn="l">
              <a:buNone/>
            </a:pPr>
            <a:r>
              <a:rPr lang="en-GB" b="0" i="0" u="none" strike="noStrike" dirty="0">
                <a:solidFill>
                  <a:srgbClr val="1D2125"/>
                </a:solidFill>
                <a:effectLst/>
                <a:latin typeface="-apple-system"/>
              </a:rPr>
              <a:t>What academic vocabulary does it contain?  (AV)</a:t>
            </a:r>
          </a:p>
          <a:p>
            <a:endParaRPr lang="en-US" dirty="0"/>
          </a:p>
        </p:txBody>
      </p:sp>
    </p:spTree>
    <p:extLst>
      <p:ext uri="{BB962C8B-B14F-4D97-AF65-F5344CB8AC3E}">
        <p14:creationId xmlns:p14="http://schemas.microsoft.com/office/powerpoint/2010/main" val="1801593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144DE1-71E8-31F9-5874-907BA680FC99}"/>
              </a:ext>
            </a:extLst>
          </p:cNvPr>
          <p:cNvSpPr>
            <a:spLocks noGrp="1"/>
          </p:cNvSpPr>
          <p:nvPr>
            <p:ph type="title"/>
          </p:nvPr>
        </p:nvSpPr>
        <p:spPr/>
        <p:txBody>
          <a:bodyPr/>
          <a:lstStyle/>
          <a:p>
            <a:r>
              <a:rPr lang="en-US" dirty="0"/>
              <a:t>Assessment criteria</a:t>
            </a:r>
          </a:p>
        </p:txBody>
      </p:sp>
      <p:sp>
        <p:nvSpPr>
          <p:cNvPr id="4" name="Text Placeholder 3">
            <a:extLst>
              <a:ext uri="{FF2B5EF4-FFF2-40B4-BE49-F238E27FC236}">
                <a16:creationId xmlns:a16="http://schemas.microsoft.com/office/drawing/2014/main" xmlns="" id="{AA0ACF48-9B84-32A8-67FE-9BB2C66BF504}"/>
              </a:ext>
            </a:extLst>
          </p:cNvPr>
          <p:cNvSpPr>
            <a:spLocks noGrp="1"/>
          </p:cNvSpPr>
          <p:nvPr>
            <p:ph type="body" idx="1"/>
          </p:nvPr>
        </p:nvSpPr>
        <p:spPr/>
        <p:txBody>
          <a:bodyPr>
            <a:normAutofit/>
          </a:bodyPr>
          <a:lstStyle/>
          <a:p>
            <a:pPr algn="l" rtl="0">
              <a:spcBef>
                <a:spcPts val="0"/>
              </a:spcBef>
              <a:spcAft>
                <a:spcPts val="200"/>
              </a:spcAft>
            </a:pPr>
            <a:r>
              <a:rPr lang="en-GB" sz="1800" b="1" i="0" u="none" strike="noStrike" dirty="0">
                <a:solidFill>
                  <a:srgbClr val="000000"/>
                </a:solidFill>
                <a:effectLst/>
                <a:latin typeface="Arial" panose="020B0604020202020204" pitchFamily="34" charset="0"/>
              </a:rPr>
              <a:t>Feedback on 1-minute recording</a:t>
            </a:r>
            <a:endParaRPr lang="en-GB" b="0" i="0" u="none" strike="noStrike" dirty="0">
              <a:solidFill>
                <a:srgbClr val="000000"/>
              </a:solidFill>
              <a:effectLst/>
            </a:endParaRPr>
          </a:p>
        </p:txBody>
      </p:sp>
      <p:sp>
        <p:nvSpPr>
          <p:cNvPr id="5" name="Content Placeholder 4">
            <a:extLst>
              <a:ext uri="{FF2B5EF4-FFF2-40B4-BE49-F238E27FC236}">
                <a16:creationId xmlns:a16="http://schemas.microsoft.com/office/drawing/2014/main" xmlns="" id="{AA0CC001-DDB2-96A2-74CE-1E95F5E9B81C}"/>
              </a:ext>
            </a:extLst>
          </p:cNvPr>
          <p:cNvSpPr>
            <a:spLocks noGrp="1"/>
          </p:cNvSpPr>
          <p:nvPr>
            <p:ph sz="half" idx="2"/>
          </p:nvPr>
        </p:nvSpPr>
        <p:spPr/>
        <p:txBody>
          <a:bodyPr>
            <a:normAutofit fontScale="70000" lnSpcReduction="20000"/>
          </a:bodyPr>
          <a:lstStyle/>
          <a:p>
            <a:pPr marL="0" indent="0" algn="l" rtl="0">
              <a:spcBef>
                <a:spcPts val="0"/>
              </a:spcBef>
              <a:spcAft>
                <a:spcPts val="200"/>
              </a:spcAft>
              <a:buNone/>
            </a:pPr>
            <a:r>
              <a:rPr lang="en-GB" sz="1800" b="1" i="0" u="none" strike="noStrike" dirty="0">
                <a:solidFill>
                  <a:srgbClr val="000000"/>
                </a:solidFill>
                <a:effectLst/>
                <a:latin typeface="Arial" panose="020B0604020202020204" pitchFamily="34" charset="0"/>
              </a:rPr>
              <a:t>Pass/Pass +  </a:t>
            </a:r>
            <a:endParaRPr lang="en-GB" b="0" i="0" u="none" strike="noStrike" dirty="0">
              <a:solidFill>
                <a:srgbClr val="000000"/>
              </a:solidFill>
              <a:effectLst/>
            </a:endParaRPr>
          </a:p>
          <a:p>
            <a:pPr marL="0" indent="0" algn="l" rtl="0">
              <a:spcBef>
                <a:spcPts val="0"/>
              </a:spcBef>
              <a:spcAft>
                <a:spcPts val="200"/>
              </a:spcAft>
              <a:buNone/>
            </a:pPr>
            <a:r>
              <a:rPr lang="en-GB" sz="1800" b="0" i="0" u="none" strike="noStrike" dirty="0">
                <a:solidFill>
                  <a:srgbClr val="000000"/>
                </a:solidFill>
                <a:effectLst/>
                <a:latin typeface="Arial" panose="020B0604020202020204" pitchFamily="34" charset="0"/>
              </a:rPr>
              <a:t>It </a:t>
            </a:r>
            <a:r>
              <a:rPr lang="en-GB" sz="1800" b="1" i="0" u="none" strike="noStrike" dirty="0">
                <a:solidFill>
                  <a:srgbClr val="000000"/>
                </a:solidFill>
                <a:effectLst/>
                <a:latin typeface="Arial" panose="020B0604020202020204" pitchFamily="34" charset="0"/>
              </a:rPr>
              <a:t>follows</a:t>
            </a:r>
            <a:r>
              <a:rPr lang="en-GB" sz="1800" b="0" i="0" u="none" strike="noStrike" dirty="0">
                <a:solidFill>
                  <a:srgbClr val="000000"/>
                </a:solidFill>
                <a:effectLst/>
                <a:latin typeface="Arial" panose="020B0604020202020204" pitchFamily="34" charset="0"/>
              </a:rPr>
              <a:t> the overall structure of a definition. </a:t>
            </a:r>
          </a:p>
          <a:p>
            <a:pPr marL="0" indent="0" algn="l" rtl="0">
              <a:spcBef>
                <a:spcPts val="0"/>
              </a:spcBef>
              <a:spcAft>
                <a:spcPts val="200"/>
              </a:spcAft>
              <a:buNone/>
            </a:pPr>
            <a:r>
              <a:rPr lang="en-GB" sz="1800" b="1" i="0" u="none" strike="noStrike" dirty="0">
                <a:solidFill>
                  <a:srgbClr val="000000"/>
                </a:solidFill>
                <a:effectLst/>
                <a:latin typeface="Arial" panose="020B0604020202020204" pitchFamily="34" charset="0"/>
              </a:rPr>
              <a:t>Appropriate</a:t>
            </a:r>
            <a:r>
              <a:rPr lang="en-GB" sz="1800" b="0" i="0" u="none" strike="noStrike" dirty="0">
                <a:solidFill>
                  <a:srgbClr val="000000"/>
                </a:solidFill>
                <a:effectLst/>
                <a:latin typeface="Arial" panose="020B0604020202020204" pitchFamily="34" charset="0"/>
              </a:rPr>
              <a:t> use of tone and prominence.  </a:t>
            </a:r>
          </a:p>
          <a:p>
            <a:pPr marL="0" indent="0" algn="l" rtl="0">
              <a:spcBef>
                <a:spcPts val="0"/>
              </a:spcBef>
              <a:spcAft>
                <a:spcPts val="200"/>
              </a:spcAft>
              <a:buNone/>
            </a:pPr>
            <a:r>
              <a:rPr lang="en-GB" sz="1800" b="0" i="0" u="none" strike="noStrike" dirty="0">
                <a:solidFill>
                  <a:srgbClr val="000000"/>
                </a:solidFill>
                <a:effectLst/>
                <a:latin typeface="Arial" panose="020B0604020202020204" pitchFamily="34" charset="0"/>
              </a:rPr>
              <a:t>Choices of grammar and lexis are genre </a:t>
            </a:r>
            <a:r>
              <a:rPr lang="en-GB" sz="1800" b="1" i="0" u="none" strike="noStrike" dirty="0">
                <a:solidFill>
                  <a:srgbClr val="000000"/>
                </a:solidFill>
                <a:effectLst/>
                <a:latin typeface="Arial" panose="020B0604020202020204" pitchFamily="34" charset="0"/>
              </a:rPr>
              <a:t>appropriate</a:t>
            </a:r>
            <a:r>
              <a:rPr lang="en-GB" sz="1800" b="0" i="0" u="none" strike="noStrike" dirty="0">
                <a:solidFill>
                  <a:srgbClr val="000000"/>
                </a:solidFill>
                <a:effectLst/>
                <a:latin typeface="Arial" panose="020B0604020202020204" pitchFamily="34" charset="0"/>
              </a:rPr>
              <a:t>.</a:t>
            </a:r>
          </a:p>
          <a:p>
            <a:pPr marL="0" indent="0">
              <a:spcBef>
                <a:spcPts val="0"/>
              </a:spcBef>
              <a:spcAft>
                <a:spcPts val="200"/>
              </a:spcAft>
              <a:buNone/>
            </a:pPr>
            <a:r>
              <a:rPr lang="en-GB" sz="2000" b="1" i="0" u="none" strike="noStrike" dirty="0">
                <a:solidFill>
                  <a:srgbClr val="000000"/>
                </a:solidFill>
                <a:effectLst/>
                <a:latin typeface="Arial" panose="020B0604020202020204" pitchFamily="34" charset="0"/>
              </a:rPr>
              <a:t>Appropriate</a:t>
            </a:r>
            <a:r>
              <a:rPr lang="en-GB" sz="2000" b="0" i="0" u="none" strike="noStrike" dirty="0">
                <a:solidFill>
                  <a:srgbClr val="000000"/>
                </a:solidFill>
                <a:effectLst/>
                <a:latin typeface="Arial" panose="020B0604020202020204" pitchFamily="34" charset="0"/>
              </a:rPr>
              <a:t> use of use of discourse markers.  </a:t>
            </a:r>
            <a:endParaRPr lang="en-GB" b="0" i="0" u="none" strike="noStrike" dirty="0">
              <a:solidFill>
                <a:srgbClr val="000000"/>
              </a:solidFill>
              <a:effectLst/>
            </a:endParaRPr>
          </a:p>
          <a:p>
            <a:pPr marL="0" indent="0" algn="l" rtl="0">
              <a:spcBef>
                <a:spcPts val="0"/>
              </a:spcBef>
              <a:spcAft>
                <a:spcPts val="200"/>
              </a:spcAft>
              <a:buNone/>
            </a:pPr>
            <a:r>
              <a:rPr lang="en-GB" b="0" i="0" u="none" strike="noStrike" dirty="0">
                <a:solidFill>
                  <a:srgbClr val="000000"/>
                </a:solidFill>
                <a:effectLst/>
              </a:rPr>
              <a:t/>
            </a:r>
            <a:br>
              <a:rPr lang="en-GB" b="0" i="0" u="none" strike="noStrike" dirty="0">
                <a:solidFill>
                  <a:srgbClr val="000000"/>
                </a:solidFill>
                <a:effectLst/>
              </a:rPr>
            </a:br>
            <a:r>
              <a:rPr lang="en-GB" sz="1800" b="1" i="0" u="none" strike="noStrike" dirty="0">
                <a:solidFill>
                  <a:srgbClr val="000000"/>
                </a:solidFill>
                <a:effectLst/>
                <a:latin typeface="Arial" panose="020B0604020202020204" pitchFamily="34" charset="0"/>
              </a:rPr>
              <a:t>Barely satisfactory</a:t>
            </a:r>
            <a:endParaRPr lang="en-GB" b="0" i="0" u="none" strike="noStrike" dirty="0">
              <a:solidFill>
                <a:srgbClr val="000000"/>
              </a:solidFill>
              <a:effectLst/>
            </a:endParaRPr>
          </a:p>
          <a:p>
            <a:pPr mar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It </a:t>
            </a:r>
            <a:r>
              <a:rPr lang="en-GB" sz="1800" b="1" i="0" u="none" strike="noStrike" dirty="0">
                <a:solidFill>
                  <a:srgbClr val="000000"/>
                </a:solidFill>
                <a:effectLst/>
                <a:latin typeface="Arial" panose="020B0604020202020204" pitchFamily="34" charset="0"/>
              </a:rPr>
              <a:t>barely follows </a:t>
            </a:r>
            <a:r>
              <a:rPr lang="en-GB" sz="1800" b="0" i="0" u="none" strike="noStrike" dirty="0">
                <a:solidFill>
                  <a:srgbClr val="000000"/>
                </a:solidFill>
                <a:effectLst/>
                <a:latin typeface="Arial" panose="020B0604020202020204" pitchFamily="34" charset="0"/>
              </a:rPr>
              <a:t>the overall structure of a definition. </a:t>
            </a:r>
            <a:endParaRPr lang="en-GB" b="0" i="0" u="none" strike="noStrike" dirty="0">
              <a:solidFill>
                <a:srgbClr val="000000"/>
              </a:solidFill>
              <a:effectLst/>
            </a:endParaRPr>
          </a:p>
          <a:p>
            <a:pPr mar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Part of the definition is missing. Revise (reformulation, examples). /There is/are no (examples or round off).</a:t>
            </a:r>
            <a:endParaRPr lang="en-GB" b="0" i="0" u="none" strike="noStrike" dirty="0">
              <a:solidFill>
                <a:srgbClr val="000000"/>
              </a:solidFill>
              <a:effectLst/>
            </a:endParaRPr>
          </a:p>
          <a:p>
            <a:pPr marL="0" indent="0" algn="l" rtl="0">
              <a:spcBef>
                <a:spcPts val="0"/>
              </a:spcBef>
              <a:spcAft>
                <a:spcPts val="200"/>
              </a:spcAft>
              <a:buNone/>
            </a:pPr>
            <a:r>
              <a:rPr lang="en-GB" b="0" i="0" u="none" strike="noStrike" dirty="0">
                <a:solidFill>
                  <a:srgbClr val="000000"/>
                </a:solidFill>
                <a:effectLst/>
              </a:rPr>
              <a:t/>
            </a:r>
            <a:br>
              <a:rPr lang="en-GB" b="0" i="0" u="none" strike="noStrike" dirty="0">
                <a:solidFill>
                  <a:srgbClr val="000000"/>
                </a:solidFill>
                <a:effectLst/>
              </a:rPr>
            </a:br>
            <a:r>
              <a:rPr lang="en-GB" sz="1800" b="1" i="0" u="none" strike="noStrike" dirty="0">
                <a:solidFill>
                  <a:srgbClr val="000000"/>
                </a:solidFill>
                <a:effectLst/>
                <a:latin typeface="Arial" panose="020B0604020202020204" pitchFamily="34" charset="0"/>
              </a:rPr>
              <a:t>Below standard</a:t>
            </a:r>
            <a:endParaRPr lang="en-GB" b="0" i="0" u="none" strike="noStrike" dirty="0">
              <a:solidFill>
                <a:srgbClr val="000000"/>
              </a:solidFill>
              <a:effectLst/>
            </a:endParaRPr>
          </a:p>
          <a:p>
            <a:pPr marL="0" indent="0" algn="l" rtl="0">
              <a:spcBef>
                <a:spcPts val="0"/>
              </a:spcBef>
              <a:spcAft>
                <a:spcPts val="200"/>
              </a:spcAft>
              <a:buNone/>
            </a:pPr>
            <a:r>
              <a:rPr lang="en-GB" sz="1800" b="0" i="0" u="none" strike="noStrike" dirty="0">
                <a:solidFill>
                  <a:srgbClr val="000000"/>
                </a:solidFill>
                <a:effectLst/>
                <a:latin typeface="Arial" panose="020B0604020202020204" pitchFamily="34" charset="0"/>
              </a:rPr>
              <a:t>The definition </a:t>
            </a:r>
            <a:r>
              <a:rPr lang="en-GB" sz="1800" b="1" i="0" u="none" strike="noStrike" dirty="0">
                <a:solidFill>
                  <a:srgbClr val="000000"/>
                </a:solidFill>
                <a:effectLst/>
                <a:latin typeface="Arial" panose="020B0604020202020204" pitchFamily="34" charset="0"/>
              </a:rPr>
              <a:t>does not follow the theory analysed </a:t>
            </a:r>
            <a:r>
              <a:rPr lang="en-GB" sz="1800" b="0" i="0" u="none" strike="noStrike" dirty="0">
                <a:solidFill>
                  <a:srgbClr val="000000"/>
                </a:solidFill>
                <a:effectLst/>
                <a:latin typeface="Arial" panose="020B0604020202020204" pitchFamily="34" charset="0"/>
              </a:rPr>
              <a:t>in class. Please revisit the material.</a:t>
            </a:r>
            <a:r>
              <a:rPr lang="en-GB" dirty="0"/>
              <a:t/>
            </a:r>
            <a:br>
              <a:rPr lang="en-GB" dirty="0"/>
            </a:br>
            <a:endParaRPr lang="en-US" dirty="0"/>
          </a:p>
        </p:txBody>
      </p:sp>
      <p:sp>
        <p:nvSpPr>
          <p:cNvPr id="6" name="Text Placeholder 5">
            <a:extLst>
              <a:ext uri="{FF2B5EF4-FFF2-40B4-BE49-F238E27FC236}">
                <a16:creationId xmlns:a16="http://schemas.microsoft.com/office/drawing/2014/main" xmlns="" id="{751B0AC8-5694-8FA1-B599-CE726EF32742}"/>
              </a:ext>
            </a:extLst>
          </p:cNvPr>
          <p:cNvSpPr>
            <a:spLocks noGrp="1"/>
          </p:cNvSpPr>
          <p:nvPr>
            <p:ph type="body" sz="quarter" idx="3"/>
          </p:nvPr>
        </p:nvSpPr>
        <p:spPr/>
        <p:txBody>
          <a:bodyPr>
            <a:normAutofit/>
          </a:bodyPr>
          <a:lstStyle/>
          <a:p>
            <a:pPr algn="l" rtl="0">
              <a:spcBef>
                <a:spcPts val="0"/>
              </a:spcBef>
              <a:spcAft>
                <a:spcPts val="200"/>
              </a:spcAft>
            </a:pPr>
            <a:r>
              <a:rPr lang="en-GB" sz="1800" b="1" i="0" u="none" strike="noStrike" dirty="0">
                <a:solidFill>
                  <a:srgbClr val="000000"/>
                </a:solidFill>
                <a:effectLst/>
                <a:latin typeface="Arial" panose="020B0604020202020204" pitchFamily="34" charset="0"/>
              </a:rPr>
              <a:t>Other comments</a:t>
            </a:r>
            <a:endParaRPr lang="en-GB" b="0" i="0" u="none" strike="noStrike" dirty="0">
              <a:solidFill>
                <a:srgbClr val="000000"/>
              </a:solidFill>
              <a:effectLst/>
            </a:endParaRPr>
          </a:p>
        </p:txBody>
      </p:sp>
      <p:sp>
        <p:nvSpPr>
          <p:cNvPr id="7" name="Content Placeholder 6">
            <a:extLst>
              <a:ext uri="{FF2B5EF4-FFF2-40B4-BE49-F238E27FC236}">
                <a16:creationId xmlns:a16="http://schemas.microsoft.com/office/drawing/2014/main" xmlns="" id="{6B9DC627-816A-73BC-F3C5-0DE8CFCEE83F}"/>
              </a:ext>
            </a:extLst>
          </p:cNvPr>
          <p:cNvSpPr>
            <a:spLocks noGrp="1"/>
          </p:cNvSpPr>
          <p:nvPr>
            <p:ph sz="quarter" idx="4"/>
          </p:nvPr>
        </p:nvSpPr>
        <p:spPr/>
        <p:txBody>
          <a:bodyPr>
            <a:normAutofit lnSpcReduction="10000"/>
          </a:bodyPr>
          <a:lstStyle/>
          <a:p>
            <a:pPr marL="0" indent="0" algn="l" rtl="0">
              <a:spcBef>
                <a:spcPts val="0"/>
              </a:spcBef>
              <a:spcAft>
                <a:spcPts val="0"/>
              </a:spcAft>
              <a:buNone/>
            </a:pPr>
            <a:r>
              <a:rPr lang="en-GB" sz="1800" b="1" i="0" u="none" strike="noStrike" dirty="0">
                <a:solidFill>
                  <a:srgbClr val="000000"/>
                </a:solidFill>
                <a:effectLst/>
                <a:latin typeface="Arial" panose="020B0604020202020204" pitchFamily="34" charset="0"/>
              </a:rPr>
              <a:t>Generally appropriate </a:t>
            </a:r>
            <a:r>
              <a:rPr lang="en-GB" sz="1800" b="0" i="0" u="none" strike="noStrike" dirty="0">
                <a:solidFill>
                  <a:srgbClr val="000000"/>
                </a:solidFill>
                <a:effectLst/>
                <a:latin typeface="Arial" panose="020B0604020202020204" pitchFamily="34" charset="0"/>
              </a:rPr>
              <a:t>use of tone/ prominence/ tone unit boundaries. </a:t>
            </a:r>
            <a:endParaRPr lang="en-GB" b="0" i="0" u="none" strike="noStrike" dirty="0">
              <a:solidFill>
                <a:srgbClr val="000000"/>
              </a:solidFill>
              <a:effectLst/>
            </a:endParaRPr>
          </a:p>
          <a:p>
            <a:pPr mar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Check word stress and the pronunciation of key words in your presentation. (</a:t>
            </a:r>
            <a:r>
              <a:rPr lang="en-GB" sz="1800" b="0" i="0" u="none" strike="noStrike" dirty="0" err="1">
                <a:solidFill>
                  <a:srgbClr val="000000"/>
                </a:solidFill>
                <a:effectLst/>
                <a:latin typeface="Arial" panose="020B0604020202020204" pitchFamily="34" charset="0"/>
              </a:rPr>
              <a:t>eg.</a:t>
            </a:r>
            <a:r>
              <a:rPr lang="en-GB" sz="1800" b="0" i="0" u="none" strike="noStrike" dirty="0">
                <a:solidFill>
                  <a:srgbClr val="000000"/>
                </a:solidFill>
                <a:effectLst/>
                <a:latin typeface="Arial" panose="020B0604020202020204" pitchFamily="34" charset="0"/>
              </a:rPr>
              <a:t> “schema” "</a:t>
            </a:r>
            <a:r>
              <a:rPr lang="en-GB" sz="1800" b="0" i="0" u="none" strike="noStrike" dirty="0" err="1">
                <a:solidFill>
                  <a:srgbClr val="000000"/>
                </a:solidFill>
                <a:effectLst/>
                <a:latin typeface="Arial" panose="020B0604020202020204" pitchFamily="34" charset="0"/>
              </a:rPr>
              <a:t>interprete</a:t>
            </a:r>
            <a:r>
              <a:rPr lang="en-GB" sz="1800" b="0" i="0" u="none" strike="noStrike" dirty="0">
                <a:solidFill>
                  <a:srgbClr val="000000"/>
                </a:solidFill>
                <a:effectLst/>
                <a:latin typeface="Arial" panose="020B0604020202020204" pitchFamily="34" charset="0"/>
              </a:rPr>
              <a:t>" are mispronounced)</a:t>
            </a:r>
            <a:endParaRPr lang="en-GB" b="0" i="0" u="none" strike="noStrike" dirty="0">
              <a:solidFill>
                <a:srgbClr val="000000"/>
              </a:solidFill>
              <a:effectLst/>
            </a:endParaRPr>
          </a:p>
          <a:p>
            <a:pPr marL="0" indent="0" algn="l" rtl="0">
              <a:spcBef>
                <a:spcPts val="0"/>
              </a:spcBef>
              <a:spcAft>
                <a:spcPts val="0"/>
              </a:spcAft>
              <a:buNone/>
            </a:pPr>
            <a:r>
              <a:rPr lang="en-GB" b="0" i="0" u="none" strike="noStrike" dirty="0">
                <a:solidFill>
                  <a:srgbClr val="000000"/>
                </a:solidFill>
                <a:effectLst/>
              </a:rPr>
              <a:t/>
            </a:r>
            <a:br>
              <a:rPr lang="en-GB" b="0" i="0" u="none" strike="noStrike" dirty="0">
                <a:solidFill>
                  <a:srgbClr val="000000"/>
                </a:solidFill>
                <a:effectLst/>
              </a:rPr>
            </a:br>
            <a:r>
              <a:rPr lang="en-GB" sz="1800" b="1" i="0" u="none" strike="noStrike" dirty="0">
                <a:solidFill>
                  <a:srgbClr val="000000"/>
                </a:solidFill>
                <a:effectLst/>
                <a:latin typeface="Arial" panose="020B0604020202020204" pitchFamily="34" charset="0"/>
              </a:rPr>
              <a:t>Language is not always under control.</a:t>
            </a:r>
            <a:endParaRPr lang="en-GB" b="1" i="0" u="none" strike="noStrike" dirty="0">
              <a:solidFill>
                <a:srgbClr val="000000"/>
              </a:solidFill>
              <a:effectLst/>
            </a:endParaRPr>
          </a:p>
          <a:p>
            <a:pPr marL="0" indent="0" algn="l" rtl="0">
              <a:spcBef>
                <a:spcPts val="0"/>
              </a:spcBef>
              <a:spcAft>
                <a:spcPts val="0"/>
              </a:spcAft>
              <a:buNone/>
            </a:pPr>
            <a:r>
              <a:rPr lang="en-GB" sz="1800" b="1" i="0" u="none" strike="noStrike" dirty="0">
                <a:solidFill>
                  <a:srgbClr val="000000"/>
                </a:solidFill>
                <a:effectLst/>
                <a:latin typeface="Arial" panose="020B0604020202020204" pitchFamily="34" charset="0"/>
              </a:rPr>
              <a:t>Revise lexical choices </a:t>
            </a:r>
            <a:r>
              <a:rPr lang="en-GB" sz="1800" b="0" i="0" u="none" strike="noStrike" dirty="0">
                <a:solidFill>
                  <a:srgbClr val="000000"/>
                </a:solidFill>
                <a:effectLst/>
                <a:latin typeface="Arial" panose="020B0604020202020204" pitchFamily="34" charset="0"/>
              </a:rPr>
              <a:t>when defining (ex. “topic” for concept) </a:t>
            </a:r>
            <a:endParaRPr lang="en-GB" b="0" i="0" u="none" strike="noStrike" dirty="0">
              <a:solidFill>
                <a:srgbClr val="000000"/>
              </a:solidFill>
              <a:effectLst/>
            </a:endParaRPr>
          </a:p>
          <a:p>
            <a:pPr mar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The definition lacks </a:t>
            </a:r>
            <a:r>
              <a:rPr lang="en-GB" sz="1800" b="1" i="0" u="none" strike="noStrike" dirty="0">
                <a:solidFill>
                  <a:srgbClr val="000000"/>
                </a:solidFill>
                <a:effectLst/>
                <a:latin typeface="Arial" panose="020B0604020202020204" pitchFamily="34" charset="0"/>
              </a:rPr>
              <a:t>signposting devices</a:t>
            </a:r>
            <a:r>
              <a:rPr lang="en-GB" sz="1800" b="0" i="0" u="none" strike="noStrike" dirty="0">
                <a:solidFill>
                  <a:srgbClr val="000000"/>
                </a:solidFill>
                <a:effectLst/>
                <a:latin typeface="Arial" panose="020B0604020202020204" pitchFamily="34" charset="0"/>
              </a:rPr>
              <a:t>.</a:t>
            </a:r>
            <a:endParaRPr lang="en-GB" b="0" i="0" u="none" strike="noStrike" dirty="0">
              <a:solidFill>
                <a:srgbClr val="000000"/>
              </a:solidFill>
              <a:effectLst/>
            </a:endParaRPr>
          </a:p>
        </p:txBody>
      </p:sp>
    </p:spTree>
    <p:extLst>
      <p:ext uri="{BB962C8B-B14F-4D97-AF65-F5344CB8AC3E}">
        <p14:creationId xmlns:p14="http://schemas.microsoft.com/office/powerpoint/2010/main" val="393193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99560-497C-69C4-7F55-A6C3E6B8C483}"/>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xmlns="" id="{AA184D71-A214-CABD-8A2E-F5890C3D8EF8}"/>
              </a:ext>
            </a:extLst>
          </p:cNvPr>
          <p:cNvSpPr>
            <a:spLocks noGrp="1"/>
          </p:cNvSpPr>
          <p:nvPr>
            <p:ph type="body" idx="1"/>
          </p:nvPr>
        </p:nvSpPr>
        <p:spPr/>
        <p:txBody>
          <a:bodyPr/>
          <a:lstStyle/>
          <a:p>
            <a:r>
              <a:rPr lang="en-US" dirty="0"/>
              <a:t>Sample 1</a:t>
            </a:r>
          </a:p>
        </p:txBody>
      </p:sp>
      <p:sp>
        <p:nvSpPr>
          <p:cNvPr id="4" name="Content Placeholder 3">
            <a:extLst>
              <a:ext uri="{FF2B5EF4-FFF2-40B4-BE49-F238E27FC236}">
                <a16:creationId xmlns:a16="http://schemas.microsoft.com/office/drawing/2014/main" xmlns="" id="{EA77BFA1-3B2D-06FD-FB59-BFBE52469523}"/>
              </a:ext>
            </a:extLst>
          </p:cNvPr>
          <p:cNvSpPr>
            <a:spLocks noGrp="1"/>
          </p:cNvSpPr>
          <p:nvPr>
            <p:ph sz="half" idx="2"/>
          </p:nvPr>
        </p:nvSpPr>
        <p:spPr/>
        <p:txBody>
          <a:bodyPr>
            <a:normAutofit lnSpcReduction="10000"/>
          </a:bodyPr>
          <a:lstStyle/>
          <a:p>
            <a:pPr marL="0" indent="0">
              <a:buNone/>
            </a:pPr>
            <a:endParaRPr lang="en-GB" b="0" i="0" u="none" strike="noStrike" dirty="0">
              <a:solidFill>
                <a:srgbClr val="111111"/>
              </a:solidFill>
              <a:effectLst/>
              <a:highlight>
                <a:srgbClr val="FFFFFF"/>
              </a:highlight>
              <a:latin typeface="Inter var"/>
            </a:endParaRPr>
          </a:p>
          <a:p>
            <a:pPr marL="0" indent="0">
              <a:buNone/>
            </a:pPr>
            <a:endParaRPr lang="en-GB" dirty="0">
              <a:solidFill>
                <a:srgbClr val="111111"/>
              </a:solidFill>
              <a:highlight>
                <a:srgbClr val="FFFFFF"/>
              </a:highlight>
              <a:latin typeface="Inter var"/>
            </a:endParaRPr>
          </a:p>
          <a:p>
            <a:pPr marL="0" indent="0">
              <a:buNone/>
            </a:pPr>
            <a:endParaRPr lang="en-GB" b="0" i="0" u="none" strike="noStrike" dirty="0">
              <a:solidFill>
                <a:srgbClr val="111111"/>
              </a:solidFill>
              <a:effectLst/>
              <a:highlight>
                <a:srgbClr val="FFFFFF"/>
              </a:highlight>
              <a:latin typeface="Inter var"/>
            </a:endParaRPr>
          </a:p>
          <a:p>
            <a:pPr marL="0" indent="0">
              <a:buNone/>
            </a:pPr>
            <a:endParaRPr lang="en-GB" dirty="0">
              <a:solidFill>
                <a:srgbClr val="111111"/>
              </a:solidFill>
              <a:highlight>
                <a:srgbClr val="FFFFFF"/>
              </a:highlight>
              <a:latin typeface="Inter var"/>
            </a:endParaRPr>
          </a:p>
          <a:p>
            <a:pPr marL="0" indent="0">
              <a:buNone/>
            </a:pPr>
            <a:r>
              <a:rPr lang="en-GB" b="0" i="0" u="none" strike="noStrike" dirty="0">
                <a:solidFill>
                  <a:srgbClr val="111111"/>
                </a:solidFill>
                <a:effectLst/>
                <a:highlight>
                  <a:srgbClr val="FFFFFF"/>
                </a:highlight>
                <a:latin typeface="Inter var"/>
              </a:rPr>
              <a:t>Pass + It follows the overall structure of a definition. Appropriate use of tone and prominence. Choices of grammar and lexis are genre appropriate. Well done!</a:t>
            </a:r>
            <a:endParaRPr lang="en-US" dirty="0"/>
          </a:p>
        </p:txBody>
      </p:sp>
      <p:sp>
        <p:nvSpPr>
          <p:cNvPr id="5" name="Text Placeholder 4">
            <a:extLst>
              <a:ext uri="{FF2B5EF4-FFF2-40B4-BE49-F238E27FC236}">
                <a16:creationId xmlns:a16="http://schemas.microsoft.com/office/drawing/2014/main" xmlns="" id="{0360F0CB-C478-3DA2-4FEF-8BA20D00EFA8}"/>
              </a:ext>
            </a:extLst>
          </p:cNvPr>
          <p:cNvSpPr>
            <a:spLocks noGrp="1"/>
          </p:cNvSpPr>
          <p:nvPr>
            <p:ph type="body" sz="quarter" idx="3"/>
          </p:nvPr>
        </p:nvSpPr>
        <p:spPr/>
        <p:txBody>
          <a:bodyPr/>
          <a:lstStyle/>
          <a:p>
            <a:r>
              <a:rPr lang="en-US" dirty="0"/>
              <a:t>Sample 2</a:t>
            </a:r>
          </a:p>
        </p:txBody>
      </p:sp>
      <p:sp>
        <p:nvSpPr>
          <p:cNvPr id="6" name="Content Placeholder 5">
            <a:extLst>
              <a:ext uri="{FF2B5EF4-FFF2-40B4-BE49-F238E27FC236}">
                <a16:creationId xmlns:a16="http://schemas.microsoft.com/office/drawing/2014/main" xmlns="" id="{1B67759F-614D-9C47-6BD2-85180F3A5ECF}"/>
              </a:ext>
            </a:extLst>
          </p:cNvPr>
          <p:cNvSpPr>
            <a:spLocks noGrp="1"/>
          </p:cNvSpPr>
          <p:nvPr>
            <p:ph sz="quarter" idx="4"/>
          </p:nvPr>
        </p:nvSpPr>
        <p:spPr/>
        <p:txBody>
          <a:bodyPr>
            <a:normAutofit fontScale="92500" lnSpcReduction="20000"/>
          </a:bodyPr>
          <a:lstStyle/>
          <a:p>
            <a:pPr marL="0" indent="0">
              <a:buNone/>
            </a:pPr>
            <a:endParaRPr lang="en-GB" b="0" i="0" u="none" strike="noStrike" dirty="0">
              <a:solidFill>
                <a:srgbClr val="111111"/>
              </a:solidFill>
              <a:effectLst/>
              <a:highlight>
                <a:srgbClr val="EED8FF"/>
              </a:highlight>
              <a:latin typeface="Inter var"/>
            </a:endParaRPr>
          </a:p>
          <a:p>
            <a:pPr marL="0" indent="0">
              <a:buNone/>
            </a:pPr>
            <a:r>
              <a:rPr lang="en-GB" dirty="0"/>
              <a:t>Bare Pass. </a:t>
            </a:r>
            <a:r>
              <a:rPr lang="en-GB" dirty="0"/>
              <a:t>It follows the overall structure of a definition</a:t>
            </a:r>
            <a:r>
              <a:rPr lang="en-GB" dirty="0" smtClean="0"/>
              <a:t>. Yet</a:t>
            </a:r>
            <a:r>
              <a:rPr lang="en-GB" dirty="0"/>
              <a:t>, the definition is not introduced within the macro structure of a presentation. </a:t>
            </a:r>
            <a:r>
              <a:rPr lang="en-GB" dirty="0"/>
              <a:t>Very interesting introduction. Abrupt ending and no round off. Revise some choices of tone and prominence. Choices of grammar and lexis are genre appropriate but language in not always under control.</a:t>
            </a:r>
            <a:endParaRPr lang="en-US" dirty="0"/>
          </a:p>
        </p:txBody>
      </p:sp>
      <p:pic>
        <p:nvPicPr>
          <p:cNvPr id="7" name="Sample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89019" y="2725388"/>
            <a:ext cx="609600" cy="609600"/>
          </a:xfrm>
          <a:prstGeom prst="rect">
            <a:avLst/>
          </a:prstGeom>
        </p:spPr>
      </p:pic>
      <p:pic>
        <p:nvPicPr>
          <p:cNvPr id="8" name="Sample 2.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294421" y="1738746"/>
            <a:ext cx="609600" cy="609600"/>
          </a:xfrm>
          <a:prstGeom prst="rect">
            <a:avLst/>
          </a:prstGeom>
        </p:spPr>
      </p:pic>
    </p:spTree>
    <p:extLst>
      <p:ext uri="{BB962C8B-B14F-4D97-AF65-F5344CB8AC3E}">
        <p14:creationId xmlns:p14="http://schemas.microsoft.com/office/powerpoint/2010/main" val="191479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0989"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0239" fill="hold"/>
                                        <p:tgtEl>
                                          <p:spTgt spid="8"/>
                                        </p:tgtEl>
                                      </p:cBhvr>
                                    </p:cmd>
                                  </p:childTnLst>
                                </p:cTn>
                              </p:par>
                            </p:childTnLst>
                          </p:cTn>
                        </p:par>
                      </p:childTnLst>
                    </p:cTn>
                  </p:par>
                </p:childTnLst>
              </p:cTn>
              <p:nextCondLst>
                <p:cond evt="onClick" delay="0">
                  <p:tgtEl>
                    <p:spTgt spid="8"/>
                  </p:tgtEl>
                </p:cond>
              </p:nextCondLst>
            </p:seq>
            <p:audio>
              <p:cMediaNode vol="80000">
                <p:cTn id="22"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FF28492A-DDDF-4C12-AE60-3EA02D8D2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xmlns="" id="{E063DF58-06E6-4ED6-947D-1490C2F718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3891" y="-5553891"/>
            <a:ext cx="1084217" cy="12192003"/>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4">
              <a:extLst>
                <a:ext uri="{96DAC541-7B7A-43D3-8B79-37D633B846F1}">
                  <asvg:svgBlip xmlns:asvg="http://schemas.microsoft.com/office/drawing/2016/SVG/main" xmlns="" r:embed="rId5"/>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BC4A265A-05BD-0FDC-E782-6D63B253D3AC}"/>
              </a:ext>
            </a:extLst>
          </p:cNvPr>
          <p:cNvSpPr>
            <a:spLocks noGrp="1"/>
          </p:cNvSpPr>
          <p:nvPr>
            <p:ph type="title"/>
          </p:nvPr>
        </p:nvSpPr>
        <p:spPr>
          <a:xfrm>
            <a:off x="930349" y="838459"/>
            <a:ext cx="9507106" cy="1281181"/>
          </a:xfrm>
          <a:solidFill>
            <a:schemeClr val="accent1">
              <a:lumMod val="20000"/>
              <a:lumOff val="80000"/>
            </a:schemeClr>
          </a:solidFill>
          <a:effectLst>
            <a:outerShdw dist="190500" dir="18960000" algn="tr" rotWithShape="0">
              <a:schemeClr val="tx1"/>
            </a:outerShdw>
          </a:effectLst>
        </p:spPr>
        <p:txBody>
          <a:bodyPr anchor="ctr">
            <a:normAutofit/>
          </a:bodyPr>
          <a:lstStyle/>
          <a:p>
            <a:r>
              <a:rPr lang="en-US">
                <a:solidFill>
                  <a:srgbClr val="000000"/>
                </a:solidFill>
              </a:rPr>
              <a:t>REVISION &amp; INTEGRATION</a:t>
            </a:r>
          </a:p>
        </p:txBody>
      </p:sp>
      <p:sp>
        <p:nvSpPr>
          <p:cNvPr id="7" name="Content Placeholder 6">
            <a:extLst>
              <a:ext uri="{FF2B5EF4-FFF2-40B4-BE49-F238E27FC236}">
                <a16:creationId xmlns:a16="http://schemas.microsoft.com/office/drawing/2014/main" xmlns="" id="{F012D21B-5A78-EE8F-6A9D-F8C2E83E4F0B}"/>
              </a:ext>
            </a:extLst>
          </p:cNvPr>
          <p:cNvSpPr>
            <a:spLocks noGrp="1"/>
          </p:cNvSpPr>
          <p:nvPr>
            <p:ph idx="1"/>
          </p:nvPr>
        </p:nvSpPr>
        <p:spPr>
          <a:xfrm>
            <a:off x="930349" y="2507411"/>
            <a:ext cx="9495310" cy="3680887"/>
          </a:xfrm>
        </p:spPr>
        <p:txBody>
          <a:bodyPr>
            <a:normAutofit fontScale="92500" lnSpcReduction="20000"/>
          </a:bodyPr>
          <a:lstStyle/>
          <a:p>
            <a:pPr marL="0" indent="0">
              <a:lnSpc>
                <a:spcPct val="120000"/>
              </a:lnSpc>
              <a:spcBef>
                <a:spcPts val="0"/>
              </a:spcBef>
              <a:buNone/>
            </a:pPr>
            <a:r>
              <a:rPr lang="en-US" b="1" dirty="0"/>
              <a:t>Extract One</a:t>
            </a:r>
          </a:p>
          <a:p>
            <a:pPr marL="0" indent="0">
              <a:lnSpc>
                <a:spcPct val="120000"/>
              </a:lnSpc>
              <a:spcBef>
                <a:spcPts val="0"/>
              </a:spcBef>
              <a:buNone/>
            </a:pPr>
            <a:r>
              <a:rPr lang="en-US" dirty="0"/>
              <a:t>You hear a man talking about a harvest festival in China.</a:t>
            </a:r>
          </a:p>
          <a:p>
            <a:pPr marL="0" indent="0">
              <a:lnSpc>
                <a:spcPct val="120000"/>
              </a:lnSpc>
              <a:spcBef>
                <a:spcPts val="0"/>
              </a:spcBef>
              <a:buNone/>
            </a:pPr>
            <a:endParaRPr lang="en-US" dirty="0"/>
          </a:p>
          <a:p>
            <a:pPr marL="0" indent="0">
              <a:lnSpc>
                <a:spcPct val="120000"/>
              </a:lnSpc>
              <a:spcBef>
                <a:spcPts val="0"/>
              </a:spcBef>
              <a:buNone/>
            </a:pPr>
            <a:r>
              <a:rPr lang="en-US" dirty="0"/>
              <a:t>1 What is important to the man when eating a watermelon?</a:t>
            </a:r>
          </a:p>
          <a:p>
            <a:pPr marL="0" indent="0">
              <a:lnSpc>
                <a:spcPct val="120000"/>
              </a:lnSpc>
              <a:spcBef>
                <a:spcPts val="0"/>
              </a:spcBef>
              <a:buNone/>
            </a:pPr>
            <a:r>
              <a:rPr lang="en-US" dirty="0"/>
              <a:t>	A its outward appearance</a:t>
            </a:r>
          </a:p>
          <a:p>
            <a:pPr marL="0" indent="0">
              <a:lnSpc>
                <a:spcPct val="120000"/>
              </a:lnSpc>
              <a:spcBef>
                <a:spcPts val="0"/>
              </a:spcBef>
              <a:buNone/>
            </a:pPr>
            <a:r>
              <a:rPr lang="en-US" dirty="0"/>
              <a:t>	B its weight</a:t>
            </a:r>
          </a:p>
          <a:p>
            <a:pPr marL="0" indent="0">
              <a:lnSpc>
                <a:spcPct val="120000"/>
              </a:lnSpc>
              <a:spcBef>
                <a:spcPts val="0"/>
              </a:spcBef>
              <a:buNone/>
            </a:pPr>
            <a:r>
              <a:rPr lang="en-US" dirty="0"/>
              <a:t>	C its flesh</a:t>
            </a:r>
          </a:p>
          <a:p>
            <a:pPr marL="0" indent="0">
              <a:lnSpc>
                <a:spcPct val="120000"/>
              </a:lnSpc>
              <a:spcBef>
                <a:spcPts val="0"/>
              </a:spcBef>
              <a:buNone/>
            </a:pPr>
            <a:endParaRPr lang="en-US" dirty="0"/>
          </a:p>
          <a:p>
            <a:pPr marL="0" indent="0">
              <a:lnSpc>
                <a:spcPct val="120000"/>
              </a:lnSpc>
              <a:spcBef>
                <a:spcPts val="0"/>
              </a:spcBef>
              <a:buNone/>
            </a:pPr>
            <a:r>
              <a:rPr lang="en-US" dirty="0"/>
              <a:t>2 What impressed the man most about the festival?</a:t>
            </a:r>
          </a:p>
          <a:p>
            <a:pPr marL="0" indent="0">
              <a:lnSpc>
                <a:spcPct val="120000"/>
              </a:lnSpc>
              <a:spcBef>
                <a:spcPts val="0"/>
              </a:spcBef>
              <a:buNone/>
            </a:pPr>
            <a:r>
              <a:rPr lang="en-US" dirty="0"/>
              <a:t>	A the trade opportunities</a:t>
            </a:r>
          </a:p>
          <a:p>
            <a:pPr marL="0" indent="0">
              <a:lnSpc>
                <a:spcPct val="120000"/>
              </a:lnSpc>
              <a:spcBef>
                <a:spcPts val="0"/>
              </a:spcBef>
              <a:buNone/>
            </a:pPr>
            <a:r>
              <a:rPr lang="en-US" dirty="0"/>
              <a:t>	B the educational dimension </a:t>
            </a:r>
          </a:p>
          <a:p>
            <a:pPr marL="0" indent="0">
              <a:lnSpc>
                <a:spcPct val="120000"/>
              </a:lnSpc>
              <a:spcBef>
                <a:spcPts val="0"/>
              </a:spcBef>
              <a:buNone/>
            </a:pPr>
            <a:r>
              <a:rPr lang="en-US" dirty="0"/>
              <a:t>	C the cultural side</a:t>
            </a:r>
          </a:p>
        </p:txBody>
      </p:sp>
      <p:pic>
        <p:nvPicPr>
          <p:cNvPr id="3" name="OP Unit 4 - Part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9418" y="3041073"/>
            <a:ext cx="609600" cy="609600"/>
          </a:xfrm>
          <a:prstGeom prst="rect">
            <a:avLst/>
          </a:prstGeom>
        </p:spPr>
      </p:pic>
    </p:spTree>
    <p:extLst>
      <p:ext uri="{BB962C8B-B14F-4D97-AF65-F5344CB8AC3E}">
        <p14:creationId xmlns:p14="http://schemas.microsoft.com/office/powerpoint/2010/main" val="4151249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1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C1B511-FC9B-FF1C-404C-490C8DB03C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1F5C573-7138-5087-1903-5F14FB5D30E6}"/>
              </a:ext>
            </a:extLst>
          </p:cNvPr>
          <p:cNvSpPr>
            <a:spLocks noGrp="1"/>
          </p:cNvSpPr>
          <p:nvPr>
            <p:ph idx="1"/>
          </p:nvPr>
        </p:nvSpPr>
        <p:spPr/>
        <p:txBody>
          <a:bodyPr>
            <a:normAutofit/>
          </a:bodyPr>
          <a:lstStyle/>
          <a:p>
            <a:pPr marL="0" indent="0">
              <a:lnSpc>
                <a:spcPct val="110000"/>
              </a:lnSpc>
              <a:spcBef>
                <a:spcPts val="0"/>
              </a:spcBef>
              <a:buNone/>
            </a:pPr>
            <a:r>
              <a:rPr lang="en-US" b="1" dirty="0"/>
              <a:t>Extract Two</a:t>
            </a:r>
          </a:p>
          <a:p>
            <a:pPr marL="0" indent="0">
              <a:lnSpc>
                <a:spcPct val="110000"/>
              </a:lnSpc>
              <a:spcBef>
                <a:spcPts val="0"/>
              </a:spcBef>
              <a:buNone/>
            </a:pPr>
            <a:r>
              <a:rPr lang="en-US" dirty="0"/>
              <a:t>You hear part of an interview in which a journalist is talking about cookery books.</a:t>
            </a:r>
          </a:p>
          <a:p>
            <a:pPr marL="0" indent="0">
              <a:lnSpc>
                <a:spcPct val="110000"/>
              </a:lnSpc>
              <a:spcBef>
                <a:spcPts val="0"/>
              </a:spcBef>
              <a:buNone/>
            </a:pPr>
            <a:r>
              <a:rPr lang="en-US" dirty="0"/>
              <a:t> </a:t>
            </a:r>
          </a:p>
          <a:p>
            <a:pPr marL="0" indent="0">
              <a:lnSpc>
                <a:spcPct val="110000"/>
              </a:lnSpc>
              <a:spcBef>
                <a:spcPts val="0"/>
              </a:spcBef>
              <a:buNone/>
            </a:pPr>
            <a:r>
              <a:rPr lang="en-US" dirty="0"/>
              <a:t>3 What is the journalist's main criticism of large cookbooks?</a:t>
            </a:r>
          </a:p>
          <a:p>
            <a:pPr marL="0" indent="0">
              <a:lnSpc>
                <a:spcPct val="110000"/>
              </a:lnSpc>
              <a:spcBef>
                <a:spcPts val="0"/>
              </a:spcBef>
              <a:buNone/>
            </a:pPr>
            <a:r>
              <a:rPr lang="en-US" dirty="0"/>
              <a:t>	A The amount of information is slight.</a:t>
            </a:r>
          </a:p>
          <a:p>
            <a:pPr marL="0" indent="0">
              <a:lnSpc>
                <a:spcPct val="110000"/>
              </a:lnSpc>
              <a:spcBef>
                <a:spcPts val="0"/>
              </a:spcBef>
              <a:buNone/>
            </a:pPr>
            <a:r>
              <a:rPr lang="en-US" dirty="0"/>
              <a:t>	B The recipes often prove to be unreliable. </a:t>
            </a:r>
          </a:p>
          <a:p>
            <a:pPr marL="0" indent="0">
              <a:lnSpc>
                <a:spcPct val="110000"/>
              </a:lnSpc>
              <a:spcBef>
                <a:spcPts val="0"/>
              </a:spcBef>
              <a:buNone/>
            </a:pPr>
            <a:r>
              <a:rPr lang="en-US" dirty="0"/>
              <a:t>	C The quality of the photography is patchy.</a:t>
            </a:r>
          </a:p>
          <a:p>
            <a:pPr marL="0" indent="0">
              <a:lnSpc>
                <a:spcPct val="110000"/>
              </a:lnSpc>
              <a:spcBef>
                <a:spcPts val="0"/>
              </a:spcBef>
              <a:buNone/>
            </a:pPr>
            <a:endParaRPr lang="en-US" dirty="0"/>
          </a:p>
          <a:p>
            <a:pPr marL="0" indent="0">
              <a:lnSpc>
                <a:spcPct val="110000"/>
              </a:lnSpc>
              <a:spcBef>
                <a:spcPts val="0"/>
              </a:spcBef>
              <a:buNone/>
            </a:pPr>
            <a:r>
              <a:rPr lang="en-US" dirty="0"/>
              <a:t>4 What is unique about </a:t>
            </a:r>
            <a:r>
              <a:rPr lang="en-US" dirty="0" err="1"/>
              <a:t>Wiliam</a:t>
            </a:r>
            <a:r>
              <a:rPr lang="en-US" dirty="0"/>
              <a:t> </a:t>
            </a:r>
            <a:r>
              <a:rPr lang="en-US" dirty="0" err="1"/>
              <a:t>Verrall's</a:t>
            </a:r>
            <a:r>
              <a:rPr lang="en-US" dirty="0"/>
              <a:t> book, according to the journalist?</a:t>
            </a:r>
          </a:p>
          <a:p>
            <a:pPr marL="0" indent="0">
              <a:lnSpc>
                <a:spcPct val="110000"/>
              </a:lnSpc>
              <a:spcBef>
                <a:spcPts val="0"/>
              </a:spcBef>
              <a:buNone/>
            </a:pPr>
            <a:r>
              <a:rPr lang="en-US" dirty="0"/>
              <a:t>	A the ingredients it uses </a:t>
            </a:r>
          </a:p>
          <a:p>
            <a:pPr marL="0" indent="0">
              <a:lnSpc>
                <a:spcPct val="110000"/>
              </a:lnSpc>
              <a:spcBef>
                <a:spcPts val="0"/>
              </a:spcBef>
              <a:buNone/>
            </a:pPr>
            <a:r>
              <a:rPr lang="en-US" dirty="0"/>
              <a:t>	B its focus on the negative </a:t>
            </a:r>
          </a:p>
          <a:p>
            <a:pPr marL="0" indent="0">
              <a:lnSpc>
                <a:spcPct val="110000"/>
              </a:lnSpc>
              <a:spcBef>
                <a:spcPts val="0"/>
              </a:spcBef>
              <a:buNone/>
            </a:pPr>
            <a:r>
              <a:rPr lang="en-US" dirty="0"/>
              <a:t>	C the strength of its </a:t>
            </a:r>
            <a:r>
              <a:rPr lang="en-US" dirty="0" err="1"/>
              <a:t>humour</a:t>
            </a:r>
            <a:endParaRPr lang="en-US" dirty="0"/>
          </a:p>
          <a:p>
            <a:pPr marL="0" indent="0">
              <a:lnSpc>
                <a:spcPct val="110000"/>
              </a:lnSpc>
              <a:spcBef>
                <a:spcPts val="0"/>
              </a:spcBef>
              <a:buNone/>
            </a:pPr>
            <a:endParaRPr lang="en-US" dirty="0"/>
          </a:p>
        </p:txBody>
      </p:sp>
    </p:spTree>
    <p:extLst>
      <p:ext uri="{BB962C8B-B14F-4D97-AF65-F5344CB8AC3E}">
        <p14:creationId xmlns:p14="http://schemas.microsoft.com/office/powerpoint/2010/main" val="2681791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6189B2-B528-387E-D29A-EF4FEE12E9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FF8465A-7B6E-7716-6A98-6706720E9F31}"/>
              </a:ext>
            </a:extLst>
          </p:cNvPr>
          <p:cNvSpPr>
            <a:spLocks noGrp="1"/>
          </p:cNvSpPr>
          <p:nvPr>
            <p:ph idx="1"/>
          </p:nvPr>
        </p:nvSpPr>
        <p:spPr/>
        <p:txBody>
          <a:bodyPr>
            <a:normAutofit/>
          </a:bodyPr>
          <a:lstStyle/>
          <a:p>
            <a:pPr marL="0" indent="0">
              <a:lnSpc>
                <a:spcPct val="110000"/>
              </a:lnSpc>
              <a:spcBef>
                <a:spcPts val="0"/>
              </a:spcBef>
              <a:buNone/>
            </a:pPr>
            <a:r>
              <a:rPr lang="en-US" b="1" dirty="0"/>
              <a:t>Extract Three</a:t>
            </a:r>
          </a:p>
          <a:p>
            <a:pPr marL="0" indent="0">
              <a:lnSpc>
                <a:spcPct val="110000"/>
              </a:lnSpc>
              <a:spcBef>
                <a:spcPts val="0"/>
              </a:spcBef>
              <a:buNone/>
            </a:pPr>
            <a:r>
              <a:rPr lang="en-US" dirty="0"/>
              <a:t>You hear a woman talking about her recent experience at a top-class restaurant.</a:t>
            </a:r>
          </a:p>
          <a:p>
            <a:pPr marL="0" indent="0">
              <a:lnSpc>
                <a:spcPct val="110000"/>
              </a:lnSpc>
              <a:spcBef>
                <a:spcPts val="0"/>
              </a:spcBef>
              <a:buNone/>
            </a:pPr>
            <a:endParaRPr lang="en-US" dirty="0"/>
          </a:p>
          <a:p>
            <a:pPr marL="0" indent="0">
              <a:lnSpc>
                <a:spcPct val="110000"/>
              </a:lnSpc>
              <a:spcBef>
                <a:spcPts val="0"/>
              </a:spcBef>
              <a:buNone/>
            </a:pPr>
            <a:r>
              <a:rPr lang="en-US" dirty="0"/>
              <a:t>5 What did she admire from its presentation?</a:t>
            </a:r>
          </a:p>
          <a:p>
            <a:pPr marL="0" indent="0">
              <a:lnSpc>
                <a:spcPct val="110000"/>
              </a:lnSpc>
              <a:spcBef>
                <a:spcPts val="0"/>
              </a:spcBef>
              <a:buNone/>
            </a:pPr>
            <a:r>
              <a:rPr lang="en-US" dirty="0"/>
              <a:t>	A the spicy steak</a:t>
            </a:r>
          </a:p>
          <a:p>
            <a:pPr marL="0" indent="0">
              <a:lnSpc>
                <a:spcPct val="110000"/>
              </a:lnSpc>
              <a:spcBef>
                <a:spcPts val="0"/>
              </a:spcBef>
              <a:buNone/>
            </a:pPr>
            <a:r>
              <a:rPr lang="en-US" dirty="0"/>
              <a:t>	B the barbecued fish</a:t>
            </a:r>
          </a:p>
          <a:p>
            <a:pPr marL="0" indent="0">
              <a:lnSpc>
                <a:spcPct val="110000"/>
              </a:lnSpc>
              <a:spcBef>
                <a:spcPts val="0"/>
              </a:spcBef>
              <a:buNone/>
            </a:pPr>
            <a:r>
              <a:rPr lang="en-US" dirty="0"/>
              <a:t>	C the vegetarian option</a:t>
            </a:r>
          </a:p>
          <a:p>
            <a:pPr marL="0" indent="0">
              <a:lnSpc>
                <a:spcPct val="110000"/>
              </a:lnSpc>
              <a:spcBef>
                <a:spcPts val="0"/>
              </a:spcBef>
              <a:buNone/>
            </a:pPr>
            <a:r>
              <a:rPr lang="en-US" dirty="0"/>
              <a:t>6 What aspect of the restaurant was the woman somewhat disappointed with?</a:t>
            </a:r>
          </a:p>
          <a:p>
            <a:pPr marL="0" indent="0">
              <a:lnSpc>
                <a:spcPct val="110000"/>
              </a:lnSpc>
              <a:spcBef>
                <a:spcPts val="0"/>
              </a:spcBef>
              <a:buNone/>
            </a:pPr>
            <a:r>
              <a:rPr lang="en-US" dirty="0"/>
              <a:t>	A the décor</a:t>
            </a:r>
          </a:p>
          <a:p>
            <a:pPr marL="0" indent="0">
              <a:lnSpc>
                <a:spcPct val="110000"/>
              </a:lnSpc>
              <a:spcBef>
                <a:spcPts val="0"/>
              </a:spcBef>
              <a:buNone/>
            </a:pPr>
            <a:r>
              <a:rPr lang="en-US" dirty="0"/>
              <a:t>	B the furniture </a:t>
            </a:r>
          </a:p>
          <a:p>
            <a:pPr marL="0" indent="0">
              <a:lnSpc>
                <a:spcPct val="110000"/>
              </a:lnSpc>
              <a:spcBef>
                <a:spcPts val="0"/>
              </a:spcBef>
              <a:buNone/>
            </a:pPr>
            <a:r>
              <a:rPr lang="en-US" dirty="0"/>
              <a:t>	C the atmosphere</a:t>
            </a:r>
          </a:p>
        </p:txBody>
      </p:sp>
    </p:spTree>
    <p:extLst>
      <p:ext uri="{BB962C8B-B14F-4D97-AF65-F5344CB8AC3E}">
        <p14:creationId xmlns:p14="http://schemas.microsoft.com/office/powerpoint/2010/main" val="861740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BE46628-62C2-C308-970C-F30666ADDECE}"/>
              </a:ext>
            </a:extLst>
          </p:cNvPr>
          <p:cNvSpPr>
            <a:spLocks noGrp="1"/>
          </p:cNvSpPr>
          <p:nvPr>
            <p:ph sz="half" idx="1"/>
          </p:nvPr>
        </p:nvSpPr>
        <p:spPr>
          <a:xfrm>
            <a:off x="886690" y="1428607"/>
            <a:ext cx="4995019" cy="4785262"/>
          </a:xfrm>
        </p:spPr>
        <p:txBody>
          <a:bodyPr>
            <a:normAutofit fontScale="70000" lnSpcReduction="20000"/>
          </a:bodyPr>
          <a:lstStyle/>
          <a:p>
            <a:pPr marL="0" indent="0">
              <a:lnSpc>
                <a:spcPct val="120000"/>
              </a:lnSpc>
              <a:spcBef>
                <a:spcPts val="0"/>
              </a:spcBef>
              <a:buNone/>
            </a:pPr>
            <a:endParaRPr lang="en-US" dirty="0"/>
          </a:p>
          <a:p>
            <a:pPr marL="0" indent="0">
              <a:lnSpc>
                <a:spcPct val="120000"/>
              </a:lnSpc>
              <a:spcBef>
                <a:spcPts val="0"/>
              </a:spcBef>
              <a:buNone/>
            </a:pPr>
            <a:r>
              <a:rPr lang="en-US" dirty="0"/>
              <a:t>1 The view is expressed that brands should </a:t>
            </a:r>
          </a:p>
          <a:p>
            <a:pPr marL="0" indent="0">
              <a:lnSpc>
                <a:spcPct val="120000"/>
              </a:lnSpc>
              <a:spcBef>
                <a:spcPts val="0"/>
              </a:spcBef>
              <a:buNone/>
            </a:pPr>
            <a:r>
              <a:rPr lang="en-US" dirty="0"/>
              <a:t>A </a:t>
            </a:r>
            <a:r>
              <a:rPr lang="en-US" dirty="0" err="1"/>
              <a:t>symbolise</a:t>
            </a:r>
            <a:r>
              <a:rPr lang="en-US" dirty="0"/>
              <a:t> something people enjoy.</a:t>
            </a:r>
          </a:p>
          <a:p>
            <a:pPr marL="0" indent="0">
              <a:lnSpc>
                <a:spcPct val="120000"/>
              </a:lnSpc>
              <a:spcBef>
                <a:spcPts val="0"/>
              </a:spcBef>
              <a:buNone/>
            </a:pPr>
            <a:r>
              <a:rPr lang="en-US" dirty="0"/>
              <a:t>B seek to </a:t>
            </a:r>
            <a:r>
              <a:rPr lang="en-US" dirty="0" err="1"/>
              <a:t>utilise</a:t>
            </a:r>
            <a:r>
              <a:rPr lang="en-US" dirty="0"/>
              <a:t> something visually unusual.</a:t>
            </a:r>
          </a:p>
          <a:p>
            <a:pPr marL="0" indent="0">
              <a:lnSpc>
                <a:spcPct val="120000"/>
              </a:lnSpc>
              <a:spcBef>
                <a:spcPts val="0"/>
              </a:spcBef>
              <a:buNone/>
            </a:pPr>
            <a:r>
              <a:rPr lang="en-US" dirty="0"/>
              <a:t>C learn to be more cooperative with each other. </a:t>
            </a:r>
          </a:p>
          <a:p>
            <a:pPr marL="0" indent="0">
              <a:lnSpc>
                <a:spcPct val="120000"/>
              </a:lnSpc>
              <a:spcBef>
                <a:spcPts val="0"/>
              </a:spcBef>
              <a:buNone/>
            </a:pPr>
            <a:r>
              <a:rPr lang="en-US" dirty="0"/>
              <a:t>D represent more than just a business proposition.</a:t>
            </a:r>
          </a:p>
          <a:p>
            <a:pPr marL="0" indent="0">
              <a:lnSpc>
                <a:spcPct val="120000"/>
              </a:lnSpc>
              <a:spcBef>
                <a:spcPts val="0"/>
              </a:spcBef>
              <a:buNone/>
            </a:pPr>
            <a:endParaRPr lang="en-US" dirty="0"/>
          </a:p>
          <a:p>
            <a:pPr marL="0" indent="0">
              <a:lnSpc>
                <a:spcPct val="120000"/>
              </a:lnSpc>
              <a:spcBef>
                <a:spcPts val="0"/>
              </a:spcBef>
              <a:buNone/>
            </a:pPr>
            <a:r>
              <a:rPr lang="en-US" dirty="0"/>
              <a:t>2 When talking about </a:t>
            </a:r>
            <a:r>
              <a:rPr lang="en-US" dirty="0" err="1"/>
              <a:t>globalisation</a:t>
            </a:r>
            <a:r>
              <a:rPr lang="en-US" dirty="0"/>
              <a:t> both speakers agree that </a:t>
            </a:r>
          </a:p>
          <a:p>
            <a:pPr marL="0" indent="0">
              <a:lnSpc>
                <a:spcPct val="120000"/>
              </a:lnSpc>
              <a:spcBef>
                <a:spcPts val="0"/>
              </a:spcBef>
              <a:buNone/>
            </a:pPr>
            <a:r>
              <a:rPr lang="en-US" dirty="0"/>
              <a:t>A the Internet has a huge influence.</a:t>
            </a:r>
          </a:p>
          <a:p>
            <a:pPr marL="0" indent="0">
              <a:lnSpc>
                <a:spcPct val="120000"/>
              </a:lnSpc>
              <a:spcBef>
                <a:spcPts val="0"/>
              </a:spcBef>
              <a:buNone/>
            </a:pPr>
            <a:r>
              <a:rPr lang="en-US" dirty="0"/>
              <a:t>B the positive symbols outweigh the negative ones.</a:t>
            </a:r>
          </a:p>
          <a:p>
            <a:pPr marL="0" indent="0">
              <a:lnSpc>
                <a:spcPct val="120000"/>
              </a:lnSpc>
              <a:spcBef>
                <a:spcPts val="0"/>
              </a:spcBef>
              <a:buNone/>
            </a:pPr>
            <a:r>
              <a:rPr lang="en-US" dirty="0"/>
              <a:t>C major sporting events are well-meaning but flawed. </a:t>
            </a:r>
          </a:p>
          <a:p>
            <a:pPr marL="0" indent="0">
              <a:lnSpc>
                <a:spcPct val="120000"/>
              </a:lnSpc>
              <a:spcBef>
                <a:spcPts val="0"/>
              </a:spcBef>
              <a:buNone/>
            </a:pPr>
            <a:r>
              <a:rPr lang="en-US" dirty="0"/>
              <a:t>D people are right to take a benevolent view.</a:t>
            </a:r>
          </a:p>
          <a:p>
            <a:pPr marL="0" indent="0">
              <a:lnSpc>
                <a:spcPct val="120000"/>
              </a:lnSpc>
              <a:spcBef>
                <a:spcPts val="0"/>
              </a:spcBef>
              <a:buNone/>
            </a:pPr>
            <a:endParaRPr lang="en-US" dirty="0"/>
          </a:p>
          <a:p>
            <a:pPr marL="0" indent="0">
              <a:lnSpc>
                <a:spcPct val="120000"/>
              </a:lnSpc>
              <a:spcBef>
                <a:spcPts val="0"/>
              </a:spcBef>
              <a:buNone/>
            </a:pPr>
            <a:r>
              <a:rPr lang="en-US" dirty="0"/>
              <a:t>3 What point does Ivana make about language?</a:t>
            </a:r>
          </a:p>
          <a:p>
            <a:pPr marL="0" indent="0">
              <a:lnSpc>
                <a:spcPct val="120000"/>
              </a:lnSpc>
              <a:spcBef>
                <a:spcPts val="0"/>
              </a:spcBef>
              <a:buNone/>
            </a:pPr>
            <a:r>
              <a:rPr lang="en-US" dirty="0"/>
              <a:t>A Some languages are particularly disposed towards symbols. </a:t>
            </a:r>
          </a:p>
          <a:p>
            <a:pPr marL="0" indent="0">
              <a:lnSpc>
                <a:spcPct val="120000"/>
              </a:lnSpc>
              <a:spcBef>
                <a:spcPts val="0"/>
              </a:spcBef>
              <a:buNone/>
            </a:pPr>
            <a:r>
              <a:rPr lang="en-US" dirty="0"/>
              <a:t>B Writers use symbols in the same way as everyone else.</a:t>
            </a:r>
          </a:p>
          <a:p>
            <a:pPr marL="0" indent="0">
              <a:lnSpc>
                <a:spcPct val="120000"/>
              </a:lnSpc>
              <a:spcBef>
                <a:spcPts val="0"/>
              </a:spcBef>
              <a:buNone/>
            </a:pPr>
            <a:r>
              <a:rPr lang="en-US" dirty="0"/>
              <a:t>C There is some debate as to what constitutes a symbol.</a:t>
            </a:r>
          </a:p>
          <a:p>
            <a:pPr marL="0" indent="0">
              <a:lnSpc>
                <a:spcPct val="120000"/>
              </a:lnSpc>
              <a:spcBef>
                <a:spcPts val="0"/>
              </a:spcBef>
              <a:buNone/>
            </a:pPr>
            <a:r>
              <a:rPr lang="en-US" dirty="0"/>
              <a:t>D Speakers of a language use symbols without </a:t>
            </a:r>
            <a:r>
              <a:rPr lang="en-US" dirty="0" err="1" smtClean="0"/>
              <a:t>realising</a:t>
            </a:r>
            <a:r>
              <a:rPr lang="en-US" dirty="0"/>
              <a:t> </a:t>
            </a:r>
            <a:r>
              <a:rPr lang="en-US" dirty="0" smtClean="0"/>
              <a:t>it</a:t>
            </a:r>
            <a:r>
              <a:rPr lang="en-US" dirty="0"/>
              <a:t>.</a:t>
            </a:r>
          </a:p>
        </p:txBody>
      </p:sp>
      <p:sp>
        <p:nvSpPr>
          <p:cNvPr id="5" name="4 Marcador de contenido"/>
          <p:cNvSpPr>
            <a:spLocks noGrp="1"/>
          </p:cNvSpPr>
          <p:nvPr>
            <p:ph sz="half" idx="2"/>
          </p:nvPr>
        </p:nvSpPr>
        <p:spPr>
          <a:xfrm>
            <a:off x="6170476" y="1612283"/>
            <a:ext cx="5027954" cy="4157663"/>
          </a:xfrm>
        </p:spPr>
        <p:txBody>
          <a:bodyPr>
            <a:normAutofit fontScale="70000" lnSpcReduction="20000"/>
          </a:bodyPr>
          <a:lstStyle/>
          <a:p>
            <a:pPr marL="0" indent="0">
              <a:lnSpc>
                <a:spcPct val="120000"/>
              </a:lnSpc>
              <a:spcBef>
                <a:spcPts val="0"/>
              </a:spcBef>
              <a:buNone/>
            </a:pPr>
            <a:r>
              <a:rPr lang="en-US" dirty="0"/>
              <a:t>4 What does David say about the symbol </a:t>
            </a:r>
            <a:r>
              <a:rPr lang="en-US" dirty="0" err="1"/>
              <a:t>ni</a:t>
            </a:r>
            <a:r>
              <a:rPr lang="en-US" dirty="0"/>
              <a:t> </a:t>
            </a:r>
            <a:r>
              <a:rPr lang="en-US" dirty="0" err="1"/>
              <a:t>shi</a:t>
            </a:r>
            <a:r>
              <a:rPr lang="en-US" dirty="0"/>
              <a:t> hockey teams' name? </a:t>
            </a:r>
          </a:p>
          <a:p>
            <a:pPr marL="0" indent="0">
              <a:lnSpc>
                <a:spcPct val="120000"/>
              </a:lnSpc>
              <a:spcBef>
                <a:spcPts val="0"/>
              </a:spcBef>
              <a:buNone/>
            </a:pPr>
            <a:r>
              <a:rPr lang="en-US" dirty="0"/>
              <a:t>A It should really be changed.</a:t>
            </a:r>
          </a:p>
          <a:p>
            <a:pPr marL="0" indent="0">
              <a:lnSpc>
                <a:spcPct val="120000"/>
              </a:lnSpc>
              <a:spcBef>
                <a:spcPts val="0"/>
              </a:spcBef>
              <a:buNone/>
            </a:pPr>
            <a:r>
              <a:rPr lang="en-US" dirty="0"/>
              <a:t>B It's somewhat misleading.</a:t>
            </a:r>
          </a:p>
          <a:p>
            <a:pPr marL="0" indent="0">
              <a:lnSpc>
                <a:spcPct val="120000"/>
              </a:lnSpc>
              <a:spcBef>
                <a:spcPts val="0"/>
              </a:spcBef>
              <a:buNone/>
            </a:pPr>
            <a:r>
              <a:rPr lang="en-US" dirty="0"/>
              <a:t>C It was initially misinterpreted.</a:t>
            </a:r>
          </a:p>
          <a:p>
            <a:pPr marL="0" indent="0">
              <a:lnSpc>
                <a:spcPct val="120000"/>
              </a:lnSpc>
              <a:spcBef>
                <a:spcPts val="0"/>
              </a:spcBef>
              <a:buNone/>
            </a:pPr>
            <a:r>
              <a:rPr lang="en-US" dirty="0"/>
              <a:t>D It puts pressure on the team.</a:t>
            </a:r>
          </a:p>
          <a:p>
            <a:pPr marL="0" indent="0">
              <a:lnSpc>
                <a:spcPct val="120000"/>
              </a:lnSpc>
              <a:spcBef>
                <a:spcPts val="0"/>
              </a:spcBef>
              <a:buNone/>
            </a:pPr>
            <a:endParaRPr lang="en-US" dirty="0"/>
          </a:p>
          <a:p>
            <a:pPr marL="0" indent="0">
              <a:lnSpc>
                <a:spcPct val="120000"/>
              </a:lnSpc>
              <a:spcBef>
                <a:spcPts val="0"/>
              </a:spcBef>
              <a:buNone/>
            </a:pPr>
            <a:r>
              <a:rPr lang="en-US" dirty="0"/>
              <a:t>5 What do both speakers find absurd about </a:t>
            </a:r>
            <a:r>
              <a:rPr lang="en-US" dirty="0" err="1"/>
              <a:t>colour</a:t>
            </a:r>
            <a:r>
              <a:rPr lang="en-US" dirty="0"/>
              <a:t> symbolism and cars?</a:t>
            </a:r>
          </a:p>
          <a:p>
            <a:pPr marL="0" indent="0">
              <a:lnSpc>
                <a:spcPct val="120000"/>
              </a:lnSpc>
              <a:spcBef>
                <a:spcPts val="0"/>
              </a:spcBef>
              <a:buNone/>
            </a:pPr>
            <a:r>
              <a:rPr lang="en-US" dirty="0"/>
              <a:t>A the idea that a red car is any easier to see</a:t>
            </a:r>
          </a:p>
          <a:p>
            <a:pPr marL="0" indent="0">
              <a:lnSpc>
                <a:spcPct val="120000"/>
              </a:lnSpc>
              <a:spcBef>
                <a:spcPts val="0"/>
              </a:spcBef>
              <a:buNone/>
            </a:pPr>
            <a:r>
              <a:rPr lang="en-US" dirty="0"/>
              <a:t>B the notion of linking a driver's character with car </a:t>
            </a:r>
            <a:r>
              <a:rPr lang="en-US" dirty="0" err="1"/>
              <a:t>colour</a:t>
            </a:r>
            <a:endParaRPr lang="en-US" dirty="0"/>
          </a:p>
          <a:p>
            <a:pPr marL="0" indent="0">
              <a:lnSpc>
                <a:spcPct val="120000"/>
              </a:lnSpc>
              <a:spcBef>
                <a:spcPts val="0"/>
              </a:spcBef>
              <a:buNone/>
            </a:pPr>
            <a:r>
              <a:rPr lang="en-US" dirty="0"/>
              <a:t>C the contradictory arguments used by one insurer</a:t>
            </a:r>
          </a:p>
          <a:p>
            <a:pPr marL="0" indent="0">
              <a:lnSpc>
                <a:spcPct val="120000"/>
              </a:lnSpc>
              <a:spcBef>
                <a:spcPts val="0"/>
              </a:spcBef>
              <a:buNone/>
            </a:pPr>
            <a:r>
              <a:rPr lang="en-US" dirty="0"/>
              <a:t>D the suggestion that insurers are influenced by cultural symbols</a:t>
            </a:r>
          </a:p>
          <a:p>
            <a:pPr marL="0" indent="0">
              <a:buNone/>
            </a:pPr>
            <a:endParaRPr lang="es-AR" dirty="0"/>
          </a:p>
        </p:txBody>
      </p:sp>
      <p:pic>
        <p:nvPicPr>
          <p:cNvPr id="2" name="OP Unit 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33059" y="1231282"/>
            <a:ext cx="609600" cy="609600"/>
          </a:xfrm>
          <a:prstGeom prst="rect">
            <a:avLst/>
          </a:prstGeom>
        </p:spPr>
      </p:pic>
      <p:sp>
        <p:nvSpPr>
          <p:cNvPr id="6" name="5 Rectángulo"/>
          <p:cNvSpPr/>
          <p:nvPr/>
        </p:nvSpPr>
        <p:spPr>
          <a:xfrm>
            <a:off x="886690" y="255894"/>
            <a:ext cx="10394868" cy="923330"/>
          </a:xfrm>
          <a:prstGeom prst="rect">
            <a:avLst/>
          </a:prstGeom>
        </p:spPr>
        <p:txBody>
          <a:bodyPr wrap="square">
            <a:spAutoFit/>
          </a:bodyPr>
          <a:lstStyle/>
          <a:p>
            <a:r>
              <a:rPr lang="en-US" dirty="0"/>
              <a:t>You will hear part of a discussion </a:t>
            </a:r>
            <a:r>
              <a:rPr lang="en-US" dirty="0" err="1"/>
              <a:t>programme</a:t>
            </a:r>
            <a:r>
              <a:rPr lang="en-US" dirty="0"/>
              <a:t> in which a businessman called David and a linguist called </a:t>
            </a:r>
            <a:r>
              <a:rPr lang="en-US" dirty="0" err="1"/>
              <a:t>Ivana</a:t>
            </a:r>
            <a:r>
              <a:rPr lang="en-US" dirty="0"/>
              <a:t> ear speaking about the theme of symbols. For questions 1-5. choose the answer (A, B, C or D) which fits best according to what you hear.</a:t>
            </a:r>
            <a:endParaRPr lang="en-US" dirty="0"/>
          </a:p>
        </p:txBody>
      </p:sp>
    </p:spTree>
    <p:extLst>
      <p:ext uri="{BB962C8B-B14F-4D97-AF65-F5344CB8AC3E}">
        <p14:creationId xmlns:p14="http://schemas.microsoft.com/office/powerpoint/2010/main" val="213709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69129" fill="hold"/>
                                        <p:tgtEl>
                                          <p:spTgt spid="2"/>
                                        </p:tgtEl>
                                      </p:cBhvr>
                                    </p:cmd>
                                  </p:childTnLst>
                                </p:cTn>
                              </p:par>
                            </p:childTnLst>
                          </p:cTn>
                        </p:par>
                      </p:childTnLst>
                    </p:cTn>
                  </p:par>
                </p:childTnLst>
              </p:cTn>
              <p:nextCondLst>
                <p:cond evt="onClick" delay="0">
                  <p:tgtEl>
                    <p:spTgt spid="2"/>
                  </p:tgtEl>
                </p:cond>
              </p:nextCondLst>
            </p:seq>
            <p:audio>
              <p:cMediaNode vol="80000">
                <p:cTn id="56"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VeniceBeachVTI">
  <a:themeElements>
    <a:clrScheme name="AnalogousFromLightSeedRightStep">
      <a:dk1>
        <a:srgbClr val="000000"/>
      </a:dk1>
      <a:lt1>
        <a:srgbClr val="FFFFFF"/>
      </a:lt1>
      <a:dk2>
        <a:srgbClr val="243341"/>
      </a:dk2>
      <a:lt2>
        <a:srgbClr val="E8E2E7"/>
      </a:lt2>
      <a:accent1>
        <a:srgbClr val="7DAD88"/>
      </a:accent1>
      <a:accent2>
        <a:srgbClr val="6FAC96"/>
      </a:accent2>
      <a:accent3>
        <a:srgbClr val="7DA9AC"/>
      </a:accent3>
      <a:accent4>
        <a:srgbClr val="7B9EBE"/>
      </a:accent4>
      <a:accent5>
        <a:srgbClr val="9399CA"/>
      </a:accent5>
      <a:accent6>
        <a:srgbClr val="8F7BBE"/>
      </a:accent6>
      <a:hlink>
        <a:srgbClr val="AE699F"/>
      </a:hlink>
      <a:folHlink>
        <a:srgbClr val="7F7F7F"/>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eniceBeachVTI" id="{69839BBA-F383-4FFD-B56A-E36ACE43E09D}" vid="{060D2740-A69C-444A-B833-E03D333ADDA7}"/>
    </a:ext>
  </a:extLst>
</a:theme>
</file>

<file path=docProps/app.xml><?xml version="1.0" encoding="utf-8"?>
<Properties xmlns="http://schemas.openxmlformats.org/officeDocument/2006/extended-properties" xmlns:vt="http://schemas.openxmlformats.org/officeDocument/2006/docPropsVTypes">
  <TotalTime>329</TotalTime>
  <Words>572</Words>
  <Application>Microsoft Office PowerPoint</Application>
  <PresentationFormat>Personalizado</PresentationFormat>
  <Paragraphs>109</Paragraphs>
  <Slides>11</Slides>
  <Notes>0</Notes>
  <HiddenSlides>0</HiddenSlides>
  <MMClips>4</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VeniceBeachVTI</vt:lpstr>
      <vt:lpstr>Class work – peer correction</vt:lpstr>
      <vt:lpstr>Class work – peer correction</vt:lpstr>
      <vt:lpstr>Defining &amp; presenting Theoretical concepts</vt:lpstr>
      <vt:lpstr>Assessment criteria</vt:lpstr>
      <vt:lpstr>Presentación de PowerPoint</vt:lpstr>
      <vt:lpstr>REVISION &amp; INTEGRATION</vt:lpstr>
      <vt:lpstr>Presentación de PowerPoint</vt:lpstr>
      <vt:lpstr>Presentación de PowerPoint</vt:lpstr>
      <vt:lpstr>Presentación de PowerPoint</vt:lpstr>
      <vt:lpstr>Enrolment First Term test</vt:lpstr>
      <vt:lpstr>Mock test Revision &amp; integration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work – peer correction</dc:title>
  <dc:creator>Mariana Palmieri</dc:creator>
  <cp:lastModifiedBy>Usuario</cp:lastModifiedBy>
  <cp:revision>6</cp:revision>
  <dcterms:created xsi:type="dcterms:W3CDTF">2024-04-29T20:27:59Z</dcterms:created>
  <dcterms:modified xsi:type="dcterms:W3CDTF">2024-04-30T02:33:49Z</dcterms:modified>
</cp:coreProperties>
</file>