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8" r:id="rId1"/>
  </p:sldMasterIdLst>
  <p:sldIdLst>
    <p:sldId id="256" r:id="rId2"/>
    <p:sldId id="257" r:id="rId3"/>
    <p:sldId id="258" r:id="rId4"/>
    <p:sldId id="259" r:id="rId5"/>
    <p:sldId id="260" r:id="rId6"/>
    <p:sldId id="265" r:id="rId7"/>
    <p:sldId id="261" r:id="rId8"/>
    <p:sldId id="262" r:id="rId9"/>
    <p:sldId id="263" r:id="rId10"/>
    <p:sldId id="264" r:id="rId11"/>
    <p:sldId id="266" r:id="rId12"/>
    <p:sldId id="267" r:id="rId13"/>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AR"/>
          </a:p>
        </p:txBody>
      </p:sp>
      <p:sp>
        <p:nvSpPr>
          <p:cNvPr id="4" name="3 Marcador de fecha"/>
          <p:cNvSpPr>
            <a:spLocks noGrp="1"/>
          </p:cNvSpPr>
          <p:nvPr>
            <p:ph type="dt" sz="half" idx="10"/>
          </p:nvPr>
        </p:nvSpPr>
        <p:spPr/>
        <p:txBody>
          <a:bodyPr/>
          <a:lstStyle/>
          <a:p>
            <a:fld id="{EBE330E0-EA49-4630-BA1C-FC26BC669041}" type="datetimeFigureOut">
              <a:rPr lang="es-AR" smtClean="0"/>
              <a:pPr/>
              <a:t>28/03/2017</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021736F8-5B43-42BE-AA0F-72717BAA803E}" type="slidenum">
              <a:rPr lang="es-AR" smtClean="0"/>
              <a:pPr/>
              <a:t>‹Nº›</a:t>
            </a:fld>
            <a:endParaRPr lang="es-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EBE330E0-EA49-4630-BA1C-FC26BC669041}" type="datetimeFigureOut">
              <a:rPr lang="es-AR" smtClean="0"/>
              <a:pPr/>
              <a:t>28/03/2017</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021736F8-5B43-42BE-AA0F-72717BAA803E}" type="slidenum">
              <a:rPr lang="es-AR" smtClean="0"/>
              <a:pPr/>
              <a:t>‹Nº›</a:t>
            </a:fld>
            <a:endParaRPr 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EBE330E0-EA49-4630-BA1C-FC26BC669041}" type="datetimeFigureOut">
              <a:rPr lang="es-AR" smtClean="0"/>
              <a:pPr/>
              <a:t>28/03/2017</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021736F8-5B43-42BE-AA0F-72717BAA803E}" type="slidenum">
              <a:rPr lang="es-AR" smtClean="0"/>
              <a:pPr/>
              <a:t>‹Nº›</a:t>
            </a:fld>
            <a:endParaRPr lang="es-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EBE330E0-EA49-4630-BA1C-FC26BC669041}" type="datetimeFigureOut">
              <a:rPr lang="es-AR" smtClean="0"/>
              <a:pPr/>
              <a:t>28/03/2017</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021736F8-5B43-42BE-AA0F-72717BAA803E}" type="slidenum">
              <a:rPr lang="es-AR" smtClean="0"/>
              <a:pPr/>
              <a:t>‹Nº›</a:t>
            </a:fld>
            <a:endParaRPr lang="es-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EBE330E0-EA49-4630-BA1C-FC26BC669041}" type="datetimeFigureOut">
              <a:rPr lang="es-AR" smtClean="0"/>
              <a:pPr/>
              <a:t>28/03/2017</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021736F8-5B43-42BE-AA0F-72717BAA803E}" type="slidenum">
              <a:rPr lang="es-AR" smtClean="0"/>
              <a:pPr/>
              <a:t>‹Nº›</a:t>
            </a:fld>
            <a:endParaRPr lang="es-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4 Marcador de fecha"/>
          <p:cNvSpPr>
            <a:spLocks noGrp="1"/>
          </p:cNvSpPr>
          <p:nvPr>
            <p:ph type="dt" sz="half" idx="10"/>
          </p:nvPr>
        </p:nvSpPr>
        <p:spPr/>
        <p:txBody>
          <a:bodyPr/>
          <a:lstStyle/>
          <a:p>
            <a:fld id="{EBE330E0-EA49-4630-BA1C-FC26BC669041}" type="datetimeFigureOut">
              <a:rPr lang="es-AR" smtClean="0"/>
              <a:pPr/>
              <a:t>28/03/2017</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021736F8-5B43-42BE-AA0F-72717BAA803E}" type="slidenum">
              <a:rPr lang="es-AR" smtClean="0"/>
              <a:pPr/>
              <a:t>‹Nº›</a:t>
            </a:fld>
            <a:endParaRPr lang="es-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7" name="6 Marcador de fecha"/>
          <p:cNvSpPr>
            <a:spLocks noGrp="1"/>
          </p:cNvSpPr>
          <p:nvPr>
            <p:ph type="dt" sz="half" idx="10"/>
          </p:nvPr>
        </p:nvSpPr>
        <p:spPr/>
        <p:txBody>
          <a:bodyPr/>
          <a:lstStyle/>
          <a:p>
            <a:fld id="{EBE330E0-EA49-4630-BA1C-FC26BC669041}" type="datetimeFigureOut">
              <a:rPr lang="es-AR" smtClean="0"/>
              <a:pPr/>
              <a:t>28/03/2017</a:t>
            </a:fld>
            <a:endParaRPr lang="es-AR"/>
          </a:p>
        </p:txBody>
      </p:sp>
      <p:sp>
        <p:nvSpPr>
          <p:cNvPr id="8" name="7 Marcador de pie de página"/>
          <p:cNvSpPr>
            <a:spLocks noGrp="1"/>
          </p:cNvSpPr>
          <p:nvPr>
            <p:ph type="ftr" sz="quarter" idx="11"/>
          </p:nvPr>
        </p:nvSpPr>
        <p:spPr/>
        <p:txBody>
          <a:bodyPr/>
          <a:lstStyle/>
          <a:p>
            <a:endParaRPr lang="es-AR"/>
          </a:p>
        </p:txBody>
      </p:sp>
      <p:sp>
        <p:nvSpPr>
          <p:cNvPr id="9" name="8 Marcador de número de diapositiva"/>
          <p:cNvSpPr>
            <a:spLocks noGrp="1"/>
          </p:cNvSpPr>
          <p:nvPr>
            <p:ph type="sldNum" sz="quarter" idx="12"/>
          </p:nvPr>
        </p:nvSpPr>
        <p:spPr/>
        <p:txBody>
          <a:bodyPr/>
          <a:lstStyle/>
          <a:p>
            <a:fld id="{021736F8-5B43-42BE-AA0F-72717BAA803E}" type="slidenum">
              <a:rPr lang="es-AR" smtClean="0"/>
              <a:pPr/>
              <a:t>‹Nº›</a:t>
            </a:fld>
            <a:endParaRPr lang="es-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fecha"/>
          <p:cNvSpPr>
            <a:spLocks noGrp="1"/>
          </p:cNvSpPr>
          <p:nvPr>
            <p:ph type="dt" sz="half" idx="10"/>
          </p:nvPr>
        </p:nvSpPr>
        <p:spPr/>
        <p:txBody>
          <a:bodyPr/>
          <a:lstStyle/>
          <a:p>
            <a:fld id="{EBE330E0-EA49-4630-BA1C-FC26BC669041}" type="datetimeFigureOut">
              <a:rPr lang="es-AR" smtClean="0"/>
              <a:pPr/>
              <a:t>28/03/2017</a:t>
            </a:fld>
            <a:endParaRPr lang="es-AR"/>
          </a:p>
        </p:txBody>
      </p:sp>
      <p:sp>
        <p:nvSpPr>
          <p:cNvPr id="4" name="3 Marcador de pie de página"/>
          <p:cNvSpPr>
            <a:spLocks noGrp="1"/>
          </p:cNvSpPr>
          <p:nvPr>
            <p:ph type="ftr" sz="quarter" idx="11"/>
          </p:nvPr>
        </p:nvSpPr>
        <p:spPr/>
        <p:txBody>
          <a:bodyPr/>
          <a:lstStyle/>
          <a:p>
            <a:endParaRPr lang="es-AR"/>
          </a:p>
        </p:txBody>
      </p:sp>
      <p:sp>
        <p:nvSpPr>
          <p:cNvPr id="5" name="4 Marcador de número de diapositiva"/>
          <p:cNvSpPr>
            <a:spLocks noGrp="1"/>
          </p:cNvSpPr>
          <p:nvPr>
            <p:ph type="sldNum" sz="quarter" idx="12"/>
          </p:nvPr>
        </p:nvSpPr>
        <p:spPr/>
        <p:txBody>
          <a:bodyPr/>
          <a:lstStyle/>
          <a:p>
            <a:fld id="{021736F8-5B43-42BE-AA0F-72717BAA803E}" type="slidenum">
              <a:rPr lang="es-AR" smtClean="0"/>
              <a:pPr/>
              <a:t>‹Nº›</a:t>
            </a:fld>
            <a:endParaRPr lang="es-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EBE330E0-EA49-4630-BA1C-FC26BC669041}" type="datetimeFigureOut">
              <a:rPr lang="es-AR" smtClean="0"/>
              <a:pPr/>
              <a:t>28/03/2017</a:t>
            </a:fld>
            <a:endParaRPr lang="es-AR"/>
          </a:p>
        </p:txBody>
      </p:sp>
      <p:sp>
        <p:nvSpPr>
          <p:cNvPr id="3" name="2 Marcador de pie de página"/>
          <p:cNvSpPr>
            <a:spLocks noGrp="1"/>
          </p:cNvSpPr>
          <p:nvPr>
            <p:ph type="ftr" sz="quarter" idx="11"/>
          </p:nvPr>
        </p:nvSpPr>
        <p:spPr/>
        <p:txBody>
          <a:bodyPr/>
          <a:lstStyle/>
          <a:p>
            <a:endParaRPr lang="es-AR"/>
          </a:p>
        </p:txBody>
      </p:sp>
      <p:sp>
        <p:nvSpPr>
          <p:cNvPr id="4" name="3 Marcador de número de diapositiva"/>
          <p:cNvSpPr>
            <a:spLocks noGrp="1"/>
          </p:cNvSpPr>
          <p:nvPr>
            <p:ph type="sldNum" sz="quarter" idx="12"/>
          </p:nvPr>
        </p:nvSpPr>
        <p:spPr/>
        <p:txBody>
          <a:bodyPr/>
          <a:lstStyle/>
          <a:p>
            <a:fld id="{021736F8-5B43-42BE-AA0F-72717BAA803E}" type="slidenum">
              <a:rPr lang="es-AR" smtClean="0"/>
              <a:pPr/>
              <a:t>‹Nº›</a:t>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EBE330E0-EA49-4630-BA1C-FC26BC669041}" type="datetimeFigureOut">
              <a:rPr lang="es-AR" smtClean="0"/>
              <a:pPr/>
              <a:t>28/03/2017</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021736F8-5B43-42BE-AA0F-72717BAA803E}" type="slidenum">
              <a:rPr lang="es-AR" smtClean="0"/>
              <a:pPr/>
              <a:t>‹Nº›</a:t>
            </a:fld>
            <a:endParaRPr lang="es-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EBE330E0-EA49-4630-BA1C-FC26BC669041}" type="datetimeFigureOut">
              <a:rPr lang="es-AR" smtClean="0"/>
              <a:pPr/>
              <a:t>28/03/2017</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021736F8-5B43-42BE-AA0F-72717BAA803E}" type="slidenum">
              <a:rPr lang="es-AR" smtClean="0"/>
              <a:pPr/>
              <a:t>‹Nº›</a:t>
            </a:fld>
            <a:endParaRPr lang="es-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E330E0-EA49-4630-BA1C-FC26BC669041}" type="datetimeFigureOut">
              <a:rPr lang="es-AR" smtClean="0"/>
              <a:pPr/>
              <a:t>28/03/2017</a:t>
            </a:fld>
            <a:endParaRPr lang="es-A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A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1736F8-5B43-42BE-AA0F-72717BAA803E}" type="slidenum">
              <a:rPr lang="es-AR" smtClean="0"/>
              <a:pPr/>
              <a:t>‹Nº›</a:t>
            </a:fld>
            <a:endParaRPr lang="es-AR"/>
          </a:p>
        </p:txBody>
      </p:sp>
    </p:spTree>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http://www.biography.com/people/bill-gates-9307520"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907704" y="1412776"/>
            <a:ext cx="4437432" cy="4278094"/>
          </a:xfrm>
          <a:prstGeom prst="rect">
            <a:avLst/>
          </a:prstGeom>
          <a:noFill/>
        </p:spPr>
        <p:txBody>
          <a:bodyPr wrap="none" rtlCol="0">
            <a:spAutoFit/>
          </a:bodyPr>
          <a:lstStyle/>
          <a:p>
            <a:pPr algn="ctr"/>
            <a:r>
              <a:rPr lang="es-AR" sz="4800" b="1" dirty="0" smtClean="0"/>
              <a:t>Dicción Inglesa 1</a:t>
            </a:r>
          </a:p>
          <a:p>
            <a:pPr algn="ctr"/>
            <a:endParaRPr lang="es-AR" sz="4800" b="1" dirty="0" smtClean="0"/>
          </a:p>
          <a:p>
            <a:pPr algn="ctr"/>
            <a:r>
              <a:rPr lang="es-AR" sz="4400" dirty="0" smtClean="0"/>
              <a:t>Prof. </a:t>
            </a:r>
            <a:r>
              <a:rPr lang="es-AR" sz="4400" dirty="0" err="1" smtClean="0"/>
              <a:t>Barboni</a:t>
            </a:r>
            <a:endParaRPr lang="es-AR" sz="4400" dirty="0" smtClean="0"/>
          </a:p>
          <a:p>
            <a:pPr algn="ctr"/>
            <a:endParaRPr lang="es-AR" sz="4400" dirty="0"/>
          </a:p>
          <a:p>
            <a:pPr algn="ctr"/>
            <a:r>
              <a:rPr lang="es-AR" sz="4400" dirty="0" smtClean="0"/>
              <a:t>Ciclo lectivo 2017</a:t>
            </a:r>
          </a:p>
          <a:p>
            <a:pPr algn="ctr"/>
            <a:r>
              <a:rPr lang="es-AR" sz="3600" dirty="0" smtClean="0"/>
              <a:t>Clase 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827584" y="1340768"/>
            <a:ext cx="7740352" cy="1754326"/>
          </a:xfrm>
          <a:prstGeom prst="rect">
            <a:avLst/>
          </a:prstGeom>
          <a:noFill/>
        </p:spPr>
        <p:txBody>
          <a:bodyPr wrap="square" rtlCol="0">
            <a:spAutoFit/>
          </a:bodyPr>
          <a:lstStyle/>
          <a:p>
            <a:pPr hangingPunct="0"/>
            <a:r>
              <a:rPr lang="es-ES" b="1" dirty="0"/>
              <a:t>1. La lengua oral. </a:t>
            </a:r>
            <a:endParaRPr lang="es-AR" dirty="0"/>
          </a:p>
          <a:p>
            <a:pPr lvl="0" hangingPunct="0"/>
            <a:r>
              <a:rPr lang="es-ES" dirty="0"/>
              <a:t>La noción de género. Diferencias entre medio (</a:t>
            </a:r>
            <a:r>
              <a:rPr lang="es-ES" dirty="0" err="1"/>
              <a:t>medium</a:t>
            </a:r>
            <a:r>
              <a:rPr lang="es-ES" dirty="0"/>
              <a:t>) y modalidad (</a:t>
            </a:r>
            <a:r>
              <a:rPr lang="es-ES" dirty="0" err="1"/>
              <a:t>mode</a:t>
            </a:r>
            <a:r>
              <a:rPr lang="es-ES" dirty="0"/>
              <a:t>)  Bibliografía: McCarthy (2001</a:t>
            </a:r>
            <a:r>
              <a:rPr lang="es-ES" dirty="0" smtClean="0"/>
              <a:t>; cap5</a:t>
            </a:r>
            <a:r>
              <a:rPr lang="es-ES" dirty="0"/>
              <a:t>). </a:t>
            </a:r>
            <a:endParaRPr lang="es-AR" dirty="0"/>
          </a:p>
          <a:p>
            <a:pPr lvl="0" hangingPunct="0"/>
            <a:r>
              <a:rPr lang="es-ES" dirty="0"/>
              <a:t>Los </a:t>
            </a:r>
            <a:r>
              <a:rPr lang="es-ES" dirty="0" err="1"/>
              <a:t>corpora</a:t>
            </a:r>
            <a:r>
              <a:rPr lang="es-ES" dirty="0"/>
              <a:t> y sus </a:t>
            </a:r>
            <a:r>
              <a:rPr lang="en-US" dirty="0" err="1"/>
              <a:t>aplicaciones</a:t>
            </a:r>
            <a:r>
              <a:rPr lang="en-US" dirty="0"/>
              <a:t>. </a:t>
            </a:r>
            <a:r>
              <a:rPr lang="en-US" dirty="0" err="1"/>
              <a:t>Técnicas</a:t>
            </a:r>
            <a:r>
              <a:rPr lang="en-US" dirty="0"/>
              <a:t> y </a:t>
            </a:r>
            <a:r>
              <a:rPr lang="en-US" dirty="0" err="1"/>
              <a:t>usos</a:t>
            </a:r>
            <a:r>
              <a:rPr lang="en-US" dirty="0"/>
              <a:t>. </a:t>
            </a:r>
            <a:r>
              <a:rPr lang="en-US" dirty="0" err="1"/>
              <a:t>Bibliografía</a:t>
            </a:r>
            <a:r>
              <a:rPr lang="en-US" dirty="0"/>
              <a:t>: O´Keefe, Mc </a:t>
            </a:r>
            <a:r>
              <a:rPr lang="en-US" dirty="0" err="1"/>
              <a:t>Carthy</a:t>
            </a:r>
            <a:r>
              <a:rPr lang="en-US" dirty="0"/>
              <a:t> &amp; Carter.(2007:introducción)</a:t>
            </a:r>
            <a:endParaRPr lang="es-AR" dirty="0"/>
          </a:p>
          <a:p>
            <a:endParaRPr lang="es-A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24720" y="908720"/>
            <a:ext cx="8819280" cy="4832092"/>
          </a:xfrm>
          <a:prstGeom prst="rect">
            <a:avLst/>
          </a:prstGeom>
          <a:noFill/>
        </p:spPr>
        <p:txBody>
          <a:bodyPr wrap="square" rtlCol="0">
            <a:spAutoFit/>
          </a:bodyPr>
          <a:lstStyle/>
          <a:p>
            <a:r>
              <a:rPr lang="es-AR" sz="2800" dirty="0" err="1" smtClean="0"/>
              <a:t>Traditionally</a:t>
            </a:r>
            <a:r>
              <a:rPr lang="es-AR" sz="2800" dirty="0" smtClean="0"/>
              <a:t>  </a:t>
            </a:r>
            <a:r>
              <a:rPr lang="es-AR" sz="2800" dirty="0" err="1" smtClean="0"/>
              <a:t>descriptions</a:t>
            </a:r>
            <a:r>
              <a:rPr lang="es-AR" sz="2800" dirty="0" smtClean="0"/>
              <a:t> of </a:t>
            </a:r>
            <a:r>
              <a:rPr lang="es-AR" sz="2800" dirty="0" err="1" smtClean="0"/>
              <a:t>language</a:t>
            </a:r>
            <a:r>
              <a:rPr lang="es-AR" sz="2800" dirty="0" smtClean="0"/>
              <a:t>  </a:t>
            </a:r>
            <a:r>
              <a:rPr lang="es-AR" sz="2800" dirty="0" err="1" smtClean="0"/>
              <a:t>focused</a:t>
            </a:r>
            <a:r>
              <a:rPr lang="es-AR" sz="2800" dirty="0" smtClean="0"/>
              <a:t> </a:t>
            </a:r>
            <a:r>
              <a:rPr lang="es-AR" sz="2800" dirty="0" err="1" smtClean="0"/>
              <a:t>exclusively</a:t>
            </a:r>
            <a:r>
              <a:rPr lang="es-AR" sz="2800" dirty="0" smtClean="0"/>
              <a:t> </a:t>
            </a:r>
            <a:r>
              <a:rPr lang="es-AR" sz="2800" dirty="0" err="1" smtClean="0"/>
              <a:t>on</a:t>
            </a:r>
            <a:r>
              <a:rPr lang="es-AR" sz="2800" dirty="0" smtClean="0"/>
              <a:t> </a:t>
            </a:r>
            <a:r>
              <a:rPr lang="es-AR" sz="2800" dirty="0" err="1" smtClean="0"/>
              <a:t>written</a:t>
            </a:r>
            <a:r>
              <a:rPr lang="es-AR" sz="2800" dirty="0" smtClean="0"/>
              <a:t> </a:t>
            </a:r>
            <a:r>
              <a:rPr lang="es-AR" sz="2800" dirty="0" err="1" smtClean="0"/>
              <a:t>language</a:t>
            </a:r>
            <a:r>
              <a:rPr lang="es-AR" sz="2800" dirty="0" smtClean="0"/>
              <a:t>.</a:t>
            </a:r>
          </a:p>
          <a:p>
            <a:endParaRPr lang="es-AR" sz="2800" dirty="0"/>
          </a:p>
          <a:p>
            <a:r>
              <a:rPr lang="es-AR" sz="2800" dirty="0" smtClean="0"/>
              <a:t>A </a:t>
            </a:r>
            <a:r>
              <a:rPr lang="es-AR" sz="2800" dirty="0" err="1" smtClean="0"/>
              <a:t>description</a:t>
            </a:r>
            <a:r>
              <a:rPr lang="es-AR" sz="2800" dirty="0" smtClean="0"/>
              <a:t> of </a:t>
            </a:r>
            <a:r>
              <a:rPr lang="es-AR" sz="2800" dirty="0" err="1" smtClean="0"/>
              <a:t>both</a:t>
            </a:r>
            <a:r>
              <a:rPr lang="es-AR" sz="2800" dirty="0" smtClean="0"/>
              <a:t> oral and </a:t>
            </a:r>
            <a:r>
              <a:rPr lang="es-AR" sz="2800" dirty="0" err="1" smtClean="0"/>
              <a:t>written</a:t>
            </a:r>
            <a:r>
              <a:rPr lang="es-AR" sz="2800" dirty="0" smtClean="0"/>
              <a:t> </a:t>
            </a:r>
            <a:r>
              <a:rPr lang="es-AR" sz="2800" dirty="0" err="1" smtClean="0"/>
              <a:t>language</a:t>
            </a:r>
            <a:r>
              <a:rPr lang="es-AR" sz="2800" dirty="0" smtClean="0"/>
              <a:t> </a:t>
            </a:r>
            <a:r>
              <a:rPr lang="es-AR" sz="2800" dirty="0" err="1" smtClean="0"/>
              <a:t>is</a:t>
            </a:r>
            <a:r>
              <a:rPr lang="es-AR" sz="2800" dirty="0" smtClean="0"/>
              <a:t> </a:t>
            </a:r>
            <a:r>
              <a:rPr lang="es-AR" sz="2800" dirty="0" err="1" smtClean="0"/>
              <a:t>needed</a:t>
            </a:r>
            <a:r>
              <a:rPr lang="es-AR" sz="2800" dirty="0" smtClean="0"/>
              <a:t> </a:t>
            </a:r>
            <a:r>
              <a:rPr lang="es-AR" sz="2800" dirty="0" err="1" smtClean="0"/>
              <a:t>for</a:t>
            </a:r>
            <a:r>
              <a:rPr lang="es-AR" sz="2800" dirty="0" smtClean="0"/>
              <a:t>:</a:t>
            </a:r>
          </a:p>
          <a:p>
            <a:endParaRPr lang="es-AR" sz="2800" dirty="0"/>
          </a:p>
          <a:p>
            <a:endParaRPr lang="es-AR" sz="2800" dirty="0" smtClean="0"/>
          </a:p>
          <a:p>
            <a:pPr marL="342900" indent="-342900">
              <a:buAutoNum type="arabicPeriod"/>
            </a:pPr>
            <a:r>
              <a:rPr lang="es-AR" sz="2800" dirty="0" err="1" smtClean="0"/>
              <a:t>Accurate</a:t>
            </a:r>
            <a:r>
              <a:rPr lang="es-AR" sz="2800" dirty="0" smtClean="0"/>
              <a:t> </a:t>
            </a:r>
            <a:r>
              <a:rPr lang="es-AR" sz="2800" dirty="0" err="1" smtClean="0"/>
              <a:t>descriptive</a:t>
            </a:r>
            <a:r>
              <a:rPr lang="es-AR" sz="2800" dirty="0" smtClean="0"/>
              <a:t> </a:t>
            </a:r>
            <a:r>
              <a:rPr lang="es-AR" sz="2800" dirty="0" err="1" smtClean="0"/>
              <a:t>work</a:t>
            </a:r>
            <a:r>
              <a:rPr lang="es-AR" sz="2800" dirty="0"/>
              <a:t> </a:t>
            </a:r>
            <a:r>
              <a:rPr lang="es-AR" sz="2800" dirty="0" smtClean="0"/>
              <a:t>in </a:t>
            </a:r>
            <a:r>
              <a:rPr lang="es-AR" sz="2800" dirty="0" err="1" smtClean="0"/>
              <a:t>applied</a:t>
            </a:r>
            <a:r>
              <a:rPr lang="es-AR" sz="2800" dirty="0" smtClean="0"/>
              <a:t> </a:t>
            </a:r>
            <a:r>
              <a:rPr lang="es-AR" sz="2800" dirty="0" err="1" smtClean="0"/>
              <a:t>linguisitcs</a:t>
            </a:r>
            <a:r>
              <a:rPr lang="es-AR" sz="2800" dirty="0" smtClean="0"/>
              <a:t> (</a:t>
            </a:r>
            <a:r>
              <a:rPr lang="es-AR" sz="2800" dirty="0" err="1" smtClean="0"/>
              <a:t>theory</a:t>
            </a:r>
            <a:r>
              <a:rPr lang="es-AR" sz="2800" dirty="0" smtClean="0"/>
              <a:t> </a:t>
            </a:r>
            <a:r>
              <a:rPr lang="es-AR" sz="2800" dirty="0" err="1" smtClean="0"/>
              <a:t>development</a:t>
            </a:r>
            <a:r>
              <a:rPr lang="es-AR" sz="2800" dirty="0" smtClean="0"/>
              <a:t> and </a:t>
            </a:r>
            <a:r>
              <a:rPr lang="es-AR" sz="2800" dirty="0" err="1" smtClean="0"/>
              <a:t>research</a:t>
            </a:r>
            <a:r>
              <a:rPr lang="es-AR" sz="2800" dirty="0" smtClean="0"/>
              <a:t>)</a:t>
            </a:r>
          </a:p>
          <a:p>
            <a:pPr marL="342900" indent="-342900">
              <a:buAutoNum type="arabicPeriod"/>
            </a:pPr>
            <a:endParaRPr lang="es-AR" sz="2800" dirty="0" smtClean="0"/>
          </a:p>
          <a:p>
            <a:pPr marL="342900" indent="-342900">
              <a:buAutoNum type="arabicPeriod"/>
            </a:pPr>
            <a:r>
              <a:rPr lang="es-AR" sz="2800" dirty="0"/>
              <a:t> </a:t>
            </a:r>
            <a:r>
              <a:rPr lang="es-AR" sz="2800" dirty="0" err="1" smtClean="0"/>
              <a:t>Pedagogic</a:t>
            </a:r>
            <a:r>
              <a:rPr lang="es-AR" sz="2800" dirty="0" smtClean="0"/>
              <a:t> </a:t>
            </a:r>
            <a:r>
              <a:rPr lang="es-AR" sz="2800" dirty="0" err="1" smtClean="0"/>
              <a:t>purposes</a:t>
            </a:r>
            <a:r>
              <a:rPr lang="es-AR" sz="2800" dirty="0" smtClean="0"/>
              <a:t> (</a:t>
            </a:r>
            <a:r>
              <a:rPr lang="es-AR" sz="2800" dirty="0" err="1" smtClean="0"/>
              <a:t>teaching</a:t>
            </a:r>
            <a:r>
              <a:rPr lang="es-AR" sz="2800" dirty="0" smtClean="0"/>
              <a:t>)</a:t>
            </a:r>
            <a:endParaRPr lang="es-A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971600" y="620688"/>
            <a:ext cx="7128792" cy="2369880"/>
          </a:xfrm>
          <a:prstGeom prst="rect">
            <a:avLst/>
          </a:prstGeom>
          <a:noFill/>
        </p:spPr>
        <p:txBody>
          <a:bodyPr wrap="square" rtlCol="0">
            <a:spAutoFit/>
          </a:bodyPr>
          <a:lstStyle/>
          <a:p>
            <a:endParaRPr lang="es-AR" dirty="0" smtClean="0"/>
          </a:p>
          <a:p>
            <a:endParaRPr lang="es-AR" sz="2800" dirty="0" smtClean="0"/>
          </a:p>
          <a:p>
            <a:r>
              <a:rPr lang="es-AR" sz="2800" dirty="0" smtClean="0"/>
              <a:t>“ </a:t>
            </a:r>
            <a:r>
              <a:rPr lang="es-AR" sz="2800" dirty="0" err="1" smtClean="0"/>
              <a:t>There</a:t>
            </a:r>
            <a:r>
              <a:rPr lang="es-AR" sz="2800" dirty="0" smtClean="0"/>
              <a:t> </a:t>
            </a:r>
            <a:r>
              <a:rPr lang="es-AR" sz="2800" dirty="0" err="1" smtClean="0"/>
              <a:t>is</a:t>
            </a:r>
            <a:r>
              <a:rPr lang="es-AR" sz="2800" dirty="0" smtClean="0"/>
              <a:t> no simple, </a:t>
            </a:r>
            <a:r>
              <a:rPr lang="es-AR" sz="2800" dirty="0" err="1" smtClean="0"/>
              <a:t>one</a:t>
            </a:r>
            <a:r>
              <a:rPr lang="es-AR" sz="2800" dirty="0" smtClean="0"/>
              <a:t>-dimensional </a:t>
            </a:r>
            <a:r>
              <a:rPr lang="es-AR" sz="2800" dirty="0" err="1" smtClean="0"/>
              <a:t>difference</a:t>
            </a:r>
            <a:r>
              <a:rPr lang="es-AR" sz="2800" dirty="0" smtClean="0"/>
              <a:t> </a:t>
            </a:r>
            <a:r>
              <a:rPr lang="es-AR" sz="2800" dirty="0" err="1" smtClean="0"/>
              <a:t>between</a:t>
            </a:r>
            <a:r>
              <a:rPr lang="es-AR" sz="2800" dirty="0" smtClean="0"/>
              <a:t> </a:t>
            </a:r>
            <a:r>
              <a:rPr lang="es-AR" sz="2800" dirty="0" err="1" smtClean="0"/>
              <a:t>speech</a:t>
            </a:r>
            <a:r>
              <a:rPr lang="es-AR" sz="2800" dirty="0" smtClean="0"/>
              <a:t> and </a:t>
            </a:r>
            <a:r>
              <a:rPr lang="es-AR" sz="2800" dirty="0" err="1" smtClean="0"/>
              <a:t>writing</a:t>
            </a:r>
            <a:r>
              <a:rPr lang="es-AR" sz="2800" dirty="0" smtClean="0"/>
              <a:t>”</a:t>
            </a:r>
          </a:p>
          <a:p>
            <a:r>
              <a:rPr lang="es-AR" sz="2800" dirty="0" smtClean="0"/>
              <a:t>                                            (McCarthy, 2001: 93)</a:t>
            </a:r>
          </a:p>
          <a:p>
            <a:endParaRPr lang="es-AR" dirty="0"/>
          </a:p>
        </p:txBody>
      </p:sp>
      <p:sp>
        <p:nvSpPr>
          <p:cNvPr id="3" name="2 Rectángulo"/>
          <p:cNvSpPr/>
          <p:nvPr/>
        </p:nvSpPr>
        <p:spPr>
          <a:xfrm>
            <a:off x="1043608" y="3933056"/>
            <a:ext cx="6586803" cy="584775"/>
          </a:xfrm>
          <a:prstGeom prst="rect">
            <a:avLst/>
          </a:prstGeom>
        </p:spPr>
        <p:txBody>
          <a:bodyPr wrap="none">
            <a:spAutoFit/>
          </a:bodyPr>
          <a:lstStyle/>
          <a:p>
            <a:r>
              <a:rPr lang="es-AR" sz="3200" b="1" dirty="0" err="1" smtClean="0"/>
              <a:t>How</a:t>
            </a:r>
            <a:r>
              <a:rPr lang="es-AR" sz="3200" b="1" dirty="0" smtClean="0"/>
              <a:t> </a:t>
            </a:r>
            <a:r>
              <a:rPr lang="es-AR" sz="3200" b="1" dirty="0" err="1" smtClean="0"/>
              <a:t>does</a:t>
            </a:r>
            <a:r>
              <a:rPr lang="es-AR" sz="3200" b="1" dirty="0" smtClean="0"/>
              <a:t> </a:t>
            </a:r>
            <a:r>
              <a:rPr lang="es-AR" sz="3200" b="1" dirty="0" err="1" smtClean="0"/>
              <a:t>speech</a:t>
            </a:r>
            <a:r>
              <a:rPr lang="es-AR" sz="3200" b="1" dirty="0" smtClean="0"/>
              <a:t> </a:t>
            </a:r>
            <a:r>
              <a:rPr lang="es-AR" sz="3200" b="1" dirty="0" err="1" smtClean="0"/>
              <a:t>differ</a:t>
            </a:r>
            <a:r>
              <a:rPr lang="es-AR" sz="3200" b="1" dirty="0" smtClean="0"/>
              <a:t> </a:t>
            </a:r>
            <a:r>
              <a:rPr lang="es-AR" sz="3200" b="1" dirty="0" err="1" smtClean="0"/>
              <a:t>from</a:t>
            </a:r>
            <a:r>
              <a:rPr lang="es-AR" sz="3200" b="1" dirty="0" smtClean="0"/>
              <a:t> </a:t>
            </a:r>
            <a:r>
              <a:rPr lang="es-AR" sz="3200" b="1" dirty="0" err="1" smtClean="0"/>
              <a:t>writing</a:t>
            </a:r>
            <a:r>
              <a:rPr lang="es-AR" sz="3200" b="1" dirty="0" smtClean="0"/>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475656" y="404664"/>
            <a:ext cx="6246440" cy="5632311"/>
          </a:xfrm>
          <a:prstGeom prst="rect">
            <a:avLst/>
          </a:prstGeom>
        </p:spPr>
        <p:txBody>
          <a:bodyPr wrap="square">
            <a:spAutoFit/>
          </a:bodyPr>
          <a:lstStyle/>
          <a:p>
            <a:r>
              <a:rPr lang="en-US" dirty="0"/>
              <a:t>Outside of music, Bono has used his celebrity to generate awareness about many global problems. Over the years, he has met with world leaders and many U.S. politicians to discuss such issues as debt relief for developing countries, world poverty and AIDS. Bono has also lobbied tirelessly on behalf of many causes, including two he helped create. DATA, which stands for Debt AIDS Trade Africa, is dedicated to fighting AIDS and ending poverty in Africa. Started in 2004, One is a nonpartisan campaign to "Make Poverty History" and is supported by more than 100 nonprofit organizations as well as millions of individuals, including celebrities like Ben Affleck, Gwyneth </a:t>
            </a:r>
            <a:r>
              <a:rPr lang="en-US" dirty="0" err="1"/>
              <a:t>Paltrow</a:t>
            </a:r>
            <a:r>
              <a:rPr lang="en-US" dirty="0"/>
              <a:t> and Brad Pitt.</a:t>
            </a:r>
          </a:p>
          <a:p>
            <a:r>
              <a:rPr lang="en-US" dirty="0"/>
              <a:t>In 2005, Bono and his wife Ali </a:t>
            </a:r>
            <a:r>
              <a:rPr lang="en-US" dirty="0" err="1"/>
              <a:t>Hewson</a:t>
            </a:r>
            <a:r>
              <a:rPr lang="en-US" dirty="0"/>
              <a:t> established EDUN, a socially responsible clothing line. While it is a for-profit enterprise, its mission is to foster "sustainable employment in developing areas of the world, particularly Africa," according to its website. Bono was named a "Person of the Year" by </a:t>
            </a:r>
            <a:r>
              <a:rPr lang="en-US" i="1" dirty="0"/>
              <a:t>TIME</a:t>
            </a:r>
            <a:r>
              <a:rPr lang="en-US" dirty="0"/>
              <a:t> magazine for his charitable work that same year, along with </a:t>
            </a:r>
            <a:r>
              <a:rPr lang="en-US" dirty="0">
                <a:hlinkClick r:id="rId2"/>
              </a:rPr>
              <a:t>Bill</a:t>
            </a:r>
            <a:r>
              <a:rPr lang="en-US" dirty="0"/>
              <a:t> and Melinda Gates. Across the Atlantic, Queen Elizabeth II made him an honorary knight of the British Empire in 2007.</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39552" y="1988840"/>
            <a:ext cx="8319457" cy="3785652"/>
          </a:xfrm>
          <a:prstGeom prst="rect">
            <a:avLst/>
          </a:prstGeom>
          <a:noFill/>
        </p:spPr>
        <p:txBody>
          <a:bodyPr wrap="none" rtlCol="0">
            <a:spAutoFit/>
          </a:bodyPr>
          <a:lstStyle/>
          <a:p>
            <a:r>
              <a:rPr lang="es-AR" sz="2400" dirty="0" err="1" smtClean="0"/>
              <a:t>Involved</a:t>
            </a:r>
            <a:r>
              <a:rPr lang="es-AR" sz="2400" dirty="0" smtClean="0"/>
              <a:t>                                                                                </a:t>
            </a:r>
            <a:r>
              <a:rPr lang="es-AR" sz="2400" dirty="0" err="1"/>
              <a:t>D</a:t>
            </a:r>
            <a:r>
              <a:rPr lang="es-AR" sz="2400" dirty="0" err="1" smtClean="0"/>
              <a:t>etached</a:t>
            </a:r>
            <a:endParaRPr lang="es-AR" sz="2400" dirty="0" smtClean="0"/>
          </a:p>
          <a:p>
            <a:endParaRPr lang="es-AR" sz="2400" dirty="0" smtClean="0"/>
          </a:p>
          <a:p>
            <a:endParaRPr lang="es-AR" sz="2400" dirty="0"/>
          </a:p>
          <a:p>
            <a:r>
              <a:rPr lang="es-AR" sz="2400" dirty="0" err="1" smtClean="0"/>
              <a:t>Implicit</a:t>
            </a:r>
            <a:r>
              <a:rPr lang="es-AR" sz="2400" dirty="0" smtClean="0"/>
              <a:t>                                                                                  </a:t>
            </a:r>
            <a:r>
              <a:rPr lang="es-AR" sz="2400" dirty="0" err="1" smtClean="0"/>
              <a:t>Explicit</a:t>
            </a:r>
            <a:endParaRPr lang="es-AR" sz="2400" dirty="0" smtClean="0"/>
          </a:p>
          <a:p>
            <a:endParaRPr lang="es-AR" sz="2400" dirty="0" smtClean="0"/>
          </a:p>
          <a:p>
            <a:endParaRPr lang="es-AR" sz="2400" dirty="0"/>
          </a:p>
          <a:p>
            <a:r>
              <a:rPr lang="es-AR" sz="2400" dirty="0" smtClean="0"/>
              <a:t>Real time                                                                               </a:t>
            </a:r>
            <a:r>
              <a:rPr lang="es-AR" sz="2400" dirty="0" err="1" smtClean="0"/>
              <a:t>Lapsed</a:t>
            </a:r>
            <a:r>
              <a:rPr lang="es-AR" sz="2400" dirty="0" smtClean="0"/>
              <a:t> time</a:t>
            </a:r>
          </a:p>
          <a:p>
            <a:endParaRPr lang="es-AR" sz="2400" dirty="0"/>
          </a:p>
          <a:p>
            <a:endParaRPr lang="es-AR" sz="2400" dirty="0" smtClean="0"/>
          </a:p>
          <a:p>
            <a:r>
              <a:rPr lang="es-AR" sz="2400" dirty="0" err="1" smtClean="0"/>
              <a:t>Fragmented</a:t>
            </a:r>
            <a:r>
              <a:rPr lang="es-AR" sz="2400" dirty="0" smtClean="0"/>
              <a:t>                                                                           </a:t>
            </a:r>
            <a:r>
              <a:rPr lang="es-AR" sz="2400" dirty="0" err="1" smtClean="0"/>
              <a:t>Integrated</a:t>
            </a:r>
            <a:endParaRPr lang="es-AR" sz="2400" dirty="0"/>
          </a:p>
        </p:txBody>
      </p:sp>
      <p:cxnSp>
        <p:nvCxnSpPr>
          <p:cNvPr id="4" name="3 Conector recto de flecha"/>
          <p:cNvCxnSpPr/>
          <p:nvPr/>
        </p:nvCxnSpPr>
        <p:spPr>
          <a:xfrm>
            <a:off x="1979712" y="2276872"/>
            <a:ext cx="4896544"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5" name="4 Conector recto de flecha"/>
          <p:cNvCxnSpPr/>
          <p:nvPr/>
        </p:nvCxnSpPr>
        <p:spPr>
          <a:xfrm>
            <a:off x="2051720" y="3356992"/>
            <a:ext cx="4896544"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6" name="5 Conector recto de flecha"/>
          <p:cNvCxnSpPr/>
          <p:nvPr/>
        </p:nvCxnSpPr>
        <p:spPr>
          <a:xfrm>
            <a:off x="1979712" y="4437112"/>
            <a:ext cx="4896544"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7" name="6 Conector recto de flecha"/>
          <p:cNvCxnSpPr/>
          <p:nvPr/>
        </p:nvCxnSpPr>
        <p:spPr>
          <a:xfrm>
            <a:off x="2267744" y="5589240"/>
            <a:ext cx="4896544"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8" name="7 Rectángulo"/>
          <p:cNvSpPr/>
          <p:nvPr/>
        </p:nvSpPr>
        <p:spPr>
          <a:xfrm>
            <a:off x="2339752" y="2132856"/>
            <a:ext cx="216024" cy="2160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9" name="8 Rectángulo"/>
          <p:cNvSpPr/>
          <p:nvPr/>
        </p:nvSpPr>
        <p:spPr>
          <a:xfrm>
            <a:off x="2411760" y="3212976"/>
            <a:ext cx="216024" cy="2160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0" name="9 Rectángulo"/>
          <p:cNvSpPr/>
          <p:nvPr/>
        </p:nvSpPr>
        <p:spPr>
          <a:xfrm>
            <a:off x="2483768" y="4293096"/>
            <a:ext cx="216024" cy="2160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1" name="10 Rectángulo"/>
          <p:cNvSpPr/>
          <p:nvPr/>
        </p:nvSpPr>
        <p:spPr>
          <a:xfrm>
            <a:off x="2555776" y="5445224"/>
            <a:ext cx="216024" cy="2160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2" name="11 Decisión"/>
          <p:cNvSpPr/>
          <p:nvPr/>
        </p:nvSpPr>
        <p:spPr>
          <a:xfrm>
            <a:off x="3347864" y="2132856"/>
            <a:ext cx="288032" cy="288032"/>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4" name="13 Decisión"/>
          <p:cNvSpPr/>
          <p:nvPr/>
        </p:nvSpPr>
        <p:spPr>
          <a:xfrm>
            <a:off x="3779912" y="5445224"/>
            <a:ext cx="288032" cy="288032"/>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5" name="14 Decisión"/>
          <p:cNvSpPr/>
          <p:nvPr/>
        </p:nvSpPr>
        <p:spPr>
          <a:xfrm>
            <a:off x="5436096" y="4293096"/>
            <a:ext cx="288032" cy="288032"/>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6" name="15 Decisión"/>
          <p:cNvSpPr/>
          <p:nvPr/>
        </p:nvSpPr>
        <p:spPr>
          <a:xfrm>
            <a:off x="4139952" y="3284984"/>
            <a:ext cx="288032" cy="288032"/>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7" name="16 Triángulo isósceles"/>
          <p:cNvSpPr/>
          <p:nvPr/>
        </p:nvSpPr>
        <p:spPr>
          <a:xfrm>
            <a:off x="6156176" y="2060848"/>
            <a:ext cx="288032" cy="28803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8" name="17 Triángulo isósceles"/>
          <p:cNvSpPr/>
          <p:nvPr/>
        </p:nvSpPr>
        <p:spPr>
          <a:xfrm>
            <a:off x="6300192" y="3068960"/>
            <a:ext cx="351656" cy="351656"/>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9" name="18 Triángulo isósceles"/>
          <p:cNvSpPr/>
          <p:nvPr/>
        </p:nvSpPr>
        <p:spPr>
          <a:xfrm>
            <a:off x="6372200" y="4221088"/>
            <a:ext cx="288032" cy="28803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0" name="19 Triángulo isósceles"/>
          <p:cNvSpPr/>
          <p:nvPr/>
        </p:nvSpPr>
        <p:spPr>
          <a:xfrm>
            <a:off x="6444208" y="5373216"/>
            <a:ext cx="288032" cy="28803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1" name="20 Triángulo isósceles"/>
          <p:cNvSpPr/>
          <p:nvPr/>
        </p:nvSpPr>
        <p:spPr>
          <a:xfrm>
            <a:off x="1907704" y="836712"/>
            <a:ext cx="288032" cy="28803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3" name="22 CuadroTexto"/>
          <p:cNvSpPr txBox="1"/>
          <p:nvPr/>
        </p:nvSpPr>
        <p:spPr>
          <a:xfrm>
            <a:off x="2267744" y="260648"/>
            <a:ext cx="3608808" cy="1477328"/>
          </a:xfrm>
          <a:prstGeom prst="rect">
            <a:avLst/>
          </a:prstGeom>
          <a:noFill/>
        </p:spPr>
        <p:txBody>
          <a:bodyPr wrap="none" rtlCol="0">
            <a:spAutoFit/>
          </a:bodyPr>
          <a:lstStyle/>
          <a:p>
            <a:r>
              <a:rPr lang="es-AR" dirty="0" err="1" smtClean="0"/>
              <a:t>Typical</a:t>
            </a:r>
            <a:r>
              <a:rPr lang="es-AR" dirty="0" smtClean="0"/>
              <a:t> casual, </a:t>
            </a:r>
            <a:r>
              <a:rPr lang="es-AR" dirty="0" err="1" smtClean="0"/>
              <a:t>intimate</a:t>
            </a:r>
            <a:r>
              <a:rPr lang="es-AR" dirty="0" smtClean="0"/>
              <a:t> </a:t>
            </a:r>
            <a:r>
              <a:rPr lang="es-AR" dirty="0" err="1" smtClean="0"/>
              <a:t>conversation</a:t>
            </a:r>
            <a:endParaRPr lang="es-AR" dirty="0" smtClean="0"/>
          </a:p>
          <a:p>
            <a:endParaRPr lang="es-AR" dirty="0" smtClean="0"/>
          </a:p>
          <a:p>
            <a:r>
              <a:rPr lang="es-AR" dirty="0" err="1" smtClean="0"/>
              <a:t>Academic</a:t>
            </a:r>
            <a:r>
              <a:rPr lang="es-AR" dirty="0" smtClean="0"/>
              <a:t> </a:t>
            </a:r>
            <a:r>
              <a:rPr lang="es-AR" dirty="0" err="1" smtClean="0"/>
              <a:t>textbook</a:t>
            </a:r>
            <a:endParaRPr lang="es-AR" dirty="0" smtClean="0"/>
          </a:p>
          <a:p>
            <a:endParaRPr lang="es-AR" dirty="0" smtClean="0"/>
          </a:p>
          <a:p>
            <a:r>
              <a:rPr lang="es-AR" dirty="0" err="1" smtClean="0"/>
              <a:t>Typical</a:t>
            </a:r>
            <a:r>
              <a:rPr lang="es-AR" dirty="0" smtClean="0"/>
              <a:t> </a:t>
            </a:r>
            <a:r>
              <a:rPr lang="es-AR" dirty="0" err="1" smtClean="0"/>
              <a:t>chatty</a:t>
            </a:r>
            <a:r>
              <a:rPr lang="es-AR" dirty="0" smtClean="0"/>
              <a:t> </a:t>
            </a:r>
            <a:r>
              <a:rPr lang="es-AR" dirty="0" err="1" smtClean="0"/>
              <a:t>letter</a:t>
            </a:r>
            <a:r>
              <a:rPr lang="es-AR" dirty="0" smtClean="0"/>
              <a:t> </a:t>
            </a:r>
            <a:r>
              <a:rPr lang="es-AR" dirty="0" err="1" smtClean="0"/>
              <a:t>to</a:t>
            </a:r>
            <a:r>
              <a:rPr lang="es-AR" dirty="0" smtClean="0"/>
              <a:t> a </a:t>
            </a:r>
            <a:r>
              <a:rPr lang="es-AR" dirty="0" err="1" smtClean="0"/>
              <a:t>friend</a:t>
            </a:r>
            <a:endParaRPr lang="es-AR" dirty="0"/>
          </a:p>
        </p:txBody>
      </p:sp>
      <p:sp>
        <p:nvSpPr>
          <p:cNvPr id="24" name="23 Decisión"/>
          <p:cNvSpPr/>
          <p:nvPr/>
        </p:nvSpPr>
        <p:spPr>
          <a:xfrm>
            <a:off x="1979712" y="1412776"/>
            <a:ext cx="288032" cy="288032"/>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5" name="24 Rectángulo"/>
          <p:cNvSpPr/>
          <p:nvPr/>
        </p:nvSpPr>
        <p:spPr>
          <a:xfrm>
            <a:off x="2051720" y="332656"/>
            <a:ext cx="216024" cy="2160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611560" y="620688"/>
            <a:ext cx="7701544" cy="6001643"/>
          </a:xfrm>
          <a:prstGeom prst="rect">
            <a:avLst/>
          </a:prstGeom>
          <a:noFill/>
        </p:spPr>
        <p:txBody>
          <a:bodyPr wrap="square" rtlCol="0">
            <a:spAutoFit/>
          </a:bodyPr>
          <a:lstStyle/>
          <a:p>
            <a:r>
              <a:rPr lang="es-AR" sz="2400" dirty="0" err="1" smtClean="0"/>
              <a:t>The</a:t>
            </a:r>
            <a:r>
              <a:rPr lang="es-AR" sz="2400" dirty="0" smtClean="0"/>
              <a:t> </a:t>
            </a:r>
            <a:r>
              <a:rPr lang="es-AR" sz="2400" dirty="0" err="1" smtClean="0"/>
              <a:t>intermingling</a:t>
            </a:r>
            <a:r>
              <a:rPr lang="es-AR" sz="2400" dirty="0" smtClean="0"/>
              <a:t> of </a:t>
            </a:r>
            <a:r>
              <a:rPr lang="es-AR" sz="2400" dirty="0" err="1" smtClean="0"/>
              <a:t>styles</a:t>
            </a:r>
            <a:r>
              <a:rPr lang="es-AR" sz="2400" dirty="0" smtClean="0"/>
              <a:t> </a:t>
            </a:r>
            <a:r>
              <a:rPr lang="es-AR" sz="2400" dirty="0" err="1" smtClean="0"/>
              <a:t>led</a:t>
            </a:r>
            <a:r>
              <a:rPr lang="es-AR" sz="2400" dirty="0" smtClean="0"/>
              <a:t> Carter and McCarthy </a:t>
            </a:r>
            <a:r>
              <a:rPr lang="es-AR" sz="2400" dirty="0" err="1" smtClean="0"/>
              <a:t>to</a:t>
            </a:r>
            <a:r>
              <a:rPr lang="es-AR" sz="2400" dirty="0" smtClean="0"/>
              <a:t> </a:t>
            </a:r>
            <a:r>
              <a:rPr lang="es-AR" sz="2400" dirty="0" err="1" smtClean="0"/>
              <a:t>distinguish</a:t>
            </a:r>
            <a:r>
              <a:rPr lang="es-AR" sz="2400" dirty="0" smtClean="0"/>
              <a:t>:</a:t>
            </a:r>
          </a:p>
          <a:p>
            <a:endParaRPr lang="es-AR" sz="2400" dirty="0"/>
          </a:p>
          <a:p>
            <a:r>
              <a:rPr lang="es-AR" sz="2400" b="1" dirty="0" smtClean="0"/>
              <a:t>MODES </a:t>
            </a:r>
            <a:r>
              <a:rPr lang="es-AR" sz="2400" dirty="0" smtClean="0"/>
              <a:t>of </a:t>
            </a:r>
            <a:r>
              <a:rPr lang="es-AR" sz="2400" dirty="0" err="1" smtClean="0"/>
              <a:t>communication</a:t>
            </a:r>
            <a:r>
              <a:rPr lang="es-AR" sz="2400" dirty="0" smtClean="0"/>
              <a:t> (more </a:t>
            </a:r>
            <a:r>
              <a:rPr lang="es-AR" sz="2400" dirty="0" err="1" smtClean="0"/>
              <a:t>or</a:t>
            </a:r>
            <a:r>
              <a:rPr lang="es-AR" sz="2400" dirty="0" smtClean="0"/>
              <a:t> </a:t>
            </a:r>
            <a:r>
              <a:rPr lang="es-AR" sz="2400" dirty="0" err="1" smtClean="0"/>
              <a:t>less</a:t>
            </a:r>
            <a:r>
              <a:rPr lang="es-AR" sz="2400" dirty="0" smtClean="0"/>
              <a:t> </a:t>
            </a:r>
            <a:r>
              <a:rPr lang="es-AR" sz="2400" dirty="0" err="1" smtClean="0"/>
              <a:t>speakerly</a:t>
            </a:r>
            <a:r>
              <a:rPr lang="es-AR" sz="2400" dirty="0" smtClean="0"/>
              <a:t> </a:t>
            </a:r>
            <a:r>
              <a:rPr lang="es-AR" sz="2400" dirty="0" err="1" smtClean="0"/>
              <a:t>or</a:t>
            </a:r>
            <a:r>
              <a:rPr lang="es-AR" sz="2400" dirty="0" smtClean="0"/>
              <a:t> </a:t>
            </a:r>
            <a:r>
              <a:rPr lang="es-AR" sz="2400" dirty="0" err="1" smtClean="0"/>
              <a:t>writerly</a:t>
            </a:r>
            <a:r>
              <a:rPr lang="es-AR" sz="2400" dirty="0" smtClean="0"/>
              <a:t>)</a:t>
            </a:r>
          </a:p>
          <a:p>
            <a:endParaRPr lang="es-AR" sz="2400" dirty="0"/>
          </a:p>
          <a:p>
            <a:r>
              <a:rPr lang="es-AR" sz="2400" dirty="0" err="1"/>
              <a:t>f</a:t>
            </a:r>
            <a:r>
              <a:rPr lang="es-AR" sz="2400" dirty="0" err="1" smtClean="0"/>
              <a:t>rom</a:t>
            </a:r>
            <a:endParaRPr lang="es-AR" sz="2400" dirty="0" smtClean="0"/>
          </a:p>
          <a:p>
            <a:endParaRPr lang="es-AR" sz="2400" dirty="0"/>
          </a:p>
          <a:p>
            <a:r>
              <a:rPr lang="es-AR" sz="2400" b="1" dirty="0" smtClean="0"/>
              <a:t>MEDIUMS</a:t>
            </a:r>
            <a:r>
              <a:rPr lang="es-AR" sz="2400" dirty="0" smtClean="0"/>
              <a:t> of </a:t>
            </a:r>
            <a:r>
              <a:rPr lang="es-AR" sz="2400" dirty="0" err="1" smtClean="0"/>
              <a:t>communication</a:t>
            </a:r>
            <a:r>
              <a:rPr lang="es-AR" sz="2400" dirty="0" smtClean="0"/>
              <a:t> (</a:t>
            </a:r>
            <a:r>
              <a:rPr lang="es-AR" sz="2400" dirty="0" err="1" smtClean="0"/>
              <a:t>spoken</a:t>
            </a:r>
            <a:r>
              <a:rPr lang="es-AR" sz="2400" dirty="0" smtClean="0"/>
              <a:t> </a:t>
            </a:r>
            <a:r>
              <a:rPr lang="es-AR" sz="2400" dirty="0" err="1" smtClean="0"/>
              <a:t>or</a:t>
            </a:r>
            <a:r>
              <a:rPr lang="es-AR" sz="2400" dirty="0" smtClean="0"/>
              <a:t> </a:t>
            </a:r>
            <a:r>
              <a:rPr lang="es-AR" sz="2400" dirty="0" err="1" smtClean="0"/>
              <a:t>written</a:t>
            </a:r>
            <a:r>
              <a:rPr lang="es-AR" sz="2400" dirty="0" smtClean="0"/>
              <a:t>)</a:t>
            </a:r>
          </a:p>
          <a:p>
            <a:endParaRPr lang="es-AR" sz="2400" dirty="0"/>
          </a:p>
          <a:p>
            <a:endParaRPr lang="es-AR" sz="2400" dirty="0" smtClean="0"/>
          </a:p>
          <a:p>
            <a:r>
              <a:rPr lang="es-AR" sz="2400" dirty="0" smtClean="0"/>
              <a:t>Re </a:t>
            </a:r>
            <a:r>
              <a:rPr lang="es-AR" sz="2400" dirty="0" err="1" smtClean="0"/>
              <a:t>positioning</a:t>
            </a:r>
            <a:r>
              <a:rPr lang="es-AR" sz="2400" dirty="0" smtClean="0"/>
              <a:t> </a:t>
            </a:r>
            <a:r>
              <a:rPr lang="es-AR" sz="2400" dirty="0" err="1" smtClean="0"/>
              <a:t>the</a:t>
            </a:r>
            <a:r>
              <a:rPr lang="es-AR" sz="2400" dirty="0" smtClean="0"/>
              <a:t> usual </a:t>
            </a:r>
            <a:r>
              <a:rPr lang="es-AR" sz="2400" dirty="0" err="1" smtClean="0"/>
              <a:t>dichotomy</a:t>
            </a:r>
            <a:r>
              <a:rPr lang="es-AR" sz="2400" dirty="0" smtClean="0"/>
              <a:t> </a:t>
            </a:r>
            <a:r>
              <a:rPr lang="es-AR" sz="2400" dirty="0" err="1" smtClean="0"/>
              <a:t>between</a:t>
            </a:r>
            <a:r>
              <a:rPr lang="es-AR" sz="2400" dirty="0" smtClean="0"/>
              <a:t> </a:t>
            </a:r>
            <a:r>
              <a:rPr lang="es-AR" sz="2400" dirty="0" err="1" smtClean="0"/>
              <a:t>written</a:t>
            </a:r>
            <a:r>
              <a:rPr lang="es-AR" sz="2400" dirty="0" smtClean="0"/>
              <a:t> and </a:t>
            </a:r>
            <a:r>
              <a:rPr lang="es-AR" sz="2400" dirty="0" err="1" smtClean="0"/>
              <a:t>spoken</a:t>
            </a:r>
            <a:r>
              <a:rPr lang="es-AR" sz="2400" dirty="0" smtClean="0"/>
              <a:t> </a:t>
            </a:r>
            <a:r>
              <a:rPr lang="es-AR" sz="2400" dirty="0" err="1" smtClean="0"/>
              <a:t>language</a:t>
            </a:r>
            <a:r>
              <a:rPr lang="es-AR" sz="2400" dirty="0" smtClean="0"/>
              <a:t>.</a:t>
            </a:r>
          </a:p>
          <a:p>
            <a:endParaRPr lang="es-AR" sz="2400" dirty="0"/>
          </a:p>
          <a:p>
            <a:r>
              <a:rPr lang="es-AR" sz="2400" dirty="0" err="1" smtClean="0"/>
              <a:t>Eg</a:t>
            </a:r>
            <a:r>
              <a:rPr lang="es-AR" sz="2400" dirty="0" smtClean="0"/>
              <a:t>: emails  -  </a:t>
            </a:r>
            <a:r>
              <a:rPr lang="es-AR" sz="2400" dirty="0" err="1" smtClean="0"/>
              <a:t>academic</a:t>
            </a:r>
            <a:r>
              <a:rPr lang="es-AR" sz="2400" dirty="0" smtClean="0"/>
              <a:t> </a:t>
            </a:r>
            <a:r>
              <a:rPr lang="es-AR" sz="2400" dirty="0" err="1" smtClean="0"/>
              <a:t>presentations</a:t>
            </a:r>
            <a:endParaRPr lang="es-AR" sz="2400" dirty="0" smtClean="0"/>
          </a:p>
          <a:p>
            <a:endParaRPr lang="es-AR"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619672" y="1412776"/>
            <a:ext cx="4312206" cy="707886"/>
          </a:xfrm>
          <a:prstGeom prst="rect">
            <a:avLst/>
          </a:prstGeom>
          <a:noFill/>
        </p:spPr>
        <p:txBody>
          <a:bodyPr wrap="none" rtlCol="0">
            <a:spAutoFit/>
          </a:bodyPr>
          <a:lstStyle/>
          <a:p>
            <a:r>
              <a:rPr lang="es-AR" sz="4000" b="1" dirty="0" err="1" smtClean="0"/>
              <a:t>Text</a:t>
            </a:r>
            <a:r>
              <a:rPr lang="es-AR" sz="4000" b="1" dirty="0" smtClean="0"/>
              <a:t>     -    </a:t>
            </a:r>
            <a:r>
              <a:rPr lang="es-AR" sz="4000" b="1" dirty="0" err="1" smtClean="0"/>
              <a:t>Discourse</a:t>
            </a:r>
            <a:endParaRPr lang="es-AR" sz="4000" b="1" dirty="0"/>
          </a:p>
        </p:txBody>
      </p:sp>
      <p:sp>
        <p:nvSpPr>
          <p:cNvPr id="3" name="2 CuadroTexto"/>
          <p:cNvSpPr txBox="1"/>
          <p:nvPr/>
        </p:nvSpPr>
        <p:spPr>
          <a:xfrm>
            <a:off x="556062" y="2708920"/>
            <a:ext cx="7688346" cy="3539430"/>
          </a:xfrm>
          <a:prstGeom prst="rect">
            <a:avLst/>
          </a:prstGeom>
          <a:noFill/>
        </p:spPr>
        <p:txBody>
          <a:bodyPr wrap="square" rtlCol="0">
            <a:spAutoFit/>
          </a:bodyPr>
          <a:lstStyle/>
          <a:p>
            <a:r>
              <a:rPr lang="es-AR" sz="2800" dirty="0" err="1" smtClean="0"/>
              <a:t>Often</a:t>
            </a:r>
            <a:r>
              <a:rPr lang="es-AR" sz="2800" dirty="0" smtClean="0"/>
              <a:t> </a:t>
            </a:r>
            <a:r>
              <a:rPr lang="es-AR" sz="2800" dirty="0" err="1" smtClean="0"/>
              <a:t>used</a:t>
            </a:r>
            <a:r>
              <a:rPr lang="es-AR" sz="2800" dirty="0" smtClean="0"/>
              <a:t> </a:t>
            </a:r>
            <a:r>
              <a:rPr lang="es-AR" sz="2800" dirty="0" err="1" smtClean="0"/>
              <a:t>interchangeably</a:t>
            </a:r>
            <a:r>
              <a:rPr lang="es-AR" sz="2800" dirty="0" smtClean="0"/>
              <a:t> </a:t>
            </a:r>
            <a:r>
              <a:rPr lang="es-AR" sz="2800" dirty="0" err="1" smtClean="0"/>
              <a:t>to</a:t>
            </a:r>
            <a:r>
              <a:rPr lang="es-AR" sz="2800" dirty="0" smtClean="0"/>
              <a:t> </a:t>
            </a:r>
            <a:r>
              <a:rPr lang="es-AR" sz="2800" dirty="0" err="1" smtClean="0"/>
              <a:t>refer</a:t>
            </a:r>
            <a:r>
              <a:rPr lang="es-AR" sz="2800" dirty="0" smtClean="0"/>
              <a:t> </a:t>
            </a:r>
            <a:r>
              <a:rPr lang="es-AR" sz="2800" dirty="0" err="1" smtClean="0"/>
              <a:t>to</a:t>
            </a:r>
            <a:r>
              <a:rPr lang="es-AR" sz="2800" dirty="0" smtClean="0"/>
              <a:t> a </a:t>
            </a:r>
            <a:r>
              <a:rPr lang="es-AR" sz="2800" dirty="0" err="1" smtClean="0"/>
              <a:t>stretch</a:t>
            </a:r>
            <a:r>
              <a:rPr lang="es-AR" sz="2800" dirty="0" smtClean="0"/>
              <a:t> of </a:t>
            </a:r>
            <a:r>
              <a:rPr lang="es-AR" sz="2800" dirty="0" err="1" smtClean="0"/>
              <a:t>language</a:t>
            </a:r>
            <a:r>
              <a:rPr lang="es-AR" sz="2800" dirty="0" smtClean="0"/>
              <a:t> </a:t>
            </a:r>
            <a:r>
              <a:rPr lang="es-AR" sz="2800" dirty="0" err="1" smtClean="0"/>
              <a:t>beyond</a:t>
            </a:r>
            <a:r>
              <a:rPr lang="es-AR" sz="2800" dirty="0" smtClean="0"/>
              <a:t> </a:t>
            </a:r>
            <a:r>
              <a:rPr lang="es-AR" sz="2800" dirty="0" err="1" smtClean="0"/>
              <a:t>the</a:t>
            </a:r>
            <a:r>
              <a:rPr lang="es-AR" sz="2800" dirty="0" smtClean="0"/>
              <a:t> </a:t>
            </a:r>
            <a:r>
              <a:rPr lang="es-AR" sz="2800" dirty="0" err="1" smtClean="0"/>
              <a:t>sentence</a:t>
            </a:r>
            <a:r>
              <a:rPr lang="es-AR" sz="2800" dirty="0" smtClean="0"/>
              <a:t>.</a:t>
            </a:r>
          </a:p>
          <a:p>
            <a:endParaRPr lang="es-AR" sz="2800" dirty="0"/>
          </a:p>
          <a:p>
            <a:endParaRPr lang="es-AR" sz="2800" dirty="0" smtClean="0"/>
          </a:p>
          <a:p>
            <a:r>
              <a:rPr lang="es-AR" sz="2800" b="1" dirty="0" err="1" smtClean="0"/>
              <a:t>Text</a:t>
            </a:r>
            <a:r>
              <a:rPr lang="es-AR" sz="2800" b="1" dirty="0" smtClean="0"/>
              <a:t> </a:t>
            </a:r>
            <a:r>
              <a:rPr lang="es-AR" sz="2800" dirty="0" err="1" smtClean="0"/>
              <a:t>is</a:t>
            </a:r>
            <a:r>
              <a:rPr lang="es-AR" sz="2800" dirty="0" smtClean="0"/>
              <a:t> </a:t>
            </a:r>
            <a:r>
              <a:rPr lang="es-AR" sz="2800" dirty="0" err="1" smtClean="0"/>
              <a:t>the</a:t>
            </a:r>
            <a:r>
              <a:rPr lang="es-AR" sz="2800" dirty="0" smtClean="0"/>
              <a:t> </a:t>
            </a:r>
            <a:r>
              <a:rPr lang="es-AR" sz="2800" dirty="0" err="1" smtClean="0"/>
              <a:t>product</a:t>
            </a:r>
            <a:r>
              <a:rPr lang="es-AR" sz="2800" dirty="0" smtClean="0"/>
              <a:t> of </a:t>
            </a:r>
            <a:r>
              <a:rPr lang="es-AR" sz="2800" dirty="0" err="1" smtClean="0"/>
              <a:t>language</a:t>
            </a:r>
            <a:r>
              <a:rPr lang="es-AR" sz="2800" dirty="0" smtClean="0"/>
              <a:t> use.</a:t>
            </a:r>
          </a:p>
          <a:p>
            <a:endParaRPr lang="es-AR" sz="2800" dirty="0"/>
          </a:p>
          <a:p>
            <a:r>
              <a:rPr lang="es-AR" sz="2800" b="1" dirty="0" err="1" smtClean="0"/>
              <a:t>Discourse</a:t>
            </a:r>
            <a:r>
              <a:rPr lang="es-AR" sz="2800" dirty="0" smtClean="0"/>
              <a:t> </a:t>
            </a:r>
            <a:r>
              <a:rPr lang="es-AR" sz="2800" dirty="0" err="1" smtClean="0"/>
              <a:t>is</a:t>
            </a:r>
            <a:r>
              <a:rPr lang="es-AR" sz="2800" dirty="0" smtClean="0"/>
              <a:t> </a:t>
            </a:r>
            <a:r>
              <a:rPr lang="es-AR" sz="2800" dirty="0" err="1" smtClean="0"/>
              <a:t>the</a:t>
            </a:r>
            <a:r>
              <a:rPr lang="es-AR" sz="2800" dirty="0" smtClean="0"/>
              <a:t> </a:t>
            </a:r>
            <a:r>
              <a:rPr lang="es-AR" sz="2800" dirty="0" err="1" smtClean="0"/>
              <a:t>process</a:t>
            </a:r>
            <a:r>
              <a:rPr lang="es-AR" sz="2800" dirty="0" smtClean="0"/>
              <a:t> of </a:t>
            </a:r>
            <a:r>
              <a:rPr lang="es-AR" sz="2800" dirty="0" err="1" smtClean="0"/>
              <a:t>meaning</a:t>
            </a:r>
            <a:r>
              <a:rPr lang="es-AR" sz="2800" dirty="0" smtClean="0"/>
              <a:t> </a:t>
            </a:r>
            <a:r>
              <a:rPr lang="es-AR" sz="2800" dirty="0" err="1" smtClean="0"/>
              <a:t>creation</a:t>
            </a:r>
            <a:r>
              <a:rPr lang="es-AR" sz="2800" dirty="0" smtClean="0"/>
              <a:t> and </a:t>
            </a:r>
            <a:r>
              <a:rPr lang="es-AR" sz="2800" dirty="0" err="1" smtClean="0"/>
              <a:t>interaction</a:t>
            </a:r>
            <a:r>
              <a:rPr lang="es-AR" sz="2800" dirty="0" smtClean="0"/>
              <a:t>.</a:t>
            </a:r>
            <a:endParaRPr lang="es-AR" sz="2800" dirty="0"/>
          </a:p>
        </p:txBody>
      </p:sp>
      <p:sp>
        <p:nvSpPr>
          <p:cNvPr id="4" name="3 CuadroTexto"/>
          <p:cNvSpPr txBox="1"/>
          <p:nvPr/>
        </p:nvSpPr>
        <p:spPr>
          <a:xfrm>
            <a:off x="1259632" y="2276872"/>
            <a:ext cx="4472891" cy="369332"/>
          </a:xfrm>
          <a:prstGeom prst="rect">
            <a:avLst/>
          </a:prstGeom>
          <a:noFill/>
        </p:spPr>
        <p:txBody>
          <a:bodyPr wrap="none" rtlCol="0">
            <a:spAutoFit/>
          </a:bodyPr>
          <a:lstStyle/>
          <a:p>
            <a:r>
              <a:rPr lang="es-AR" dirty="0" smtClean="0"/>
              <a:t>(</a:t>
            </a:r>
            <a:r>
              <a:rPr lang="es-AR" dirty="0" err="1" smtClean="0"/>
              <a:t>text</a:t>
            </a:r>
            <a:r>
              <a:rPr lang="es-AR" dirty="0" smtClean="0"/>
              <a:t> </a:t>
            </a:r>
            <a:r>
              <a:rPr lang="es-AR" dirty="0" err="1" smtClean="0"/>
              <a:t>linguistics</a:t>
            </a:r>
            <a:r>
              <a:rPr lang="es-AR" dirty="0" smtClean="0"/>
              <a:t>)                   (</a:t>
            </a:r>
            <a:r>
              <a:rPr lang="es-AR" dirty="0" err="1" smtClean="0"/>
              <a:t>discourse</a:t>
            </a:r>
            <a:r>
              <a:rPr lang="es-AR" dirty="0" smtClean="0"/>
              <a:t> </a:t>
            </a:r>
            <a:r>
              <a:rPr lang="es-AR" dirty="0" err="1" smtClean="0"/>
              <a:t>analysis</a:t>
            </a:r>
            <a:r>
              <a:rPr lang="es-AR" dirty="0" smtClean="0"/>
              <a:t>)</a:t>
            </a:r>
            <a:endParaRPr lang="es-AR" dirty="0"/>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490</TotalTime>
  <Words>432</Words>
  <Application>Microsoft Office PowerPoint</Application>
  <PresentationFormat>Presentación en pantalla (4:3)</PresentationFormat>
  <Paragraphs>59</Paragraphs>
  <Slides>12</Slides>
  <Notes>0</Notes>
  <HiddenSlides>0</HiddenSlides>
  <MMClips>0</MMClips>
  <ScaleCrop>false</ScaleCrop>
  <HeadingPairs>
    <vt:vector size="4" baseType="variant">
      <vt:variant>
        <vt:lpstr>Tema</vt:lpstr>
      </vt:variant>
      <vt:variant>
        <vt:i4>1</vt:i4>
      </vt:variant>
      <vt:variant>
        <vt:lpstr>Títulos de diapositiva</vt:lpstr>
      </vt:variant>
      <vt:variant>
        <vt:i4>12</vt:i4>
      </vt:variant>
    </vt:vector>
  </HeadingPairs>
  <TitlesOfParts>
    <vt:vector size="13" baseType="lpstr">
      <vt:lpstr>Tema de Office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user</dc:creator>
  <cp:lastModifiedBy>user</cp:lastModifiedBy>
  <cp:revision>33</cp:revision>
  <dcterms:created xsi:type="dcterms:W3CDTF">2017-03-27T17:12:11Z</dcterms:created>
  <dcterms:modified xsi:type="dcterms:W3CDTF">2017-03-29T00:58:52Z</dcterms:modified>
</cp:coreProperties>
</file>