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58" r:id="rId15"/>
    <p:sldId id="270" r:id="rId16"/>
    <p:sldId id="271" r:id="rId1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AR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40CD7BE-57F7-4714-8858-28B6F516878E}" type="datetimeFigureOut">
              <a:rPr lang="es-AR" smtClean="0"/>
              <a:t>04/05/2017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39A5E8F-C68B-496E-BEF7-5B644E91A81E}" type="slidenum">
              <a:rPr lang="es-AR" smtClean="0"/>
              <a:t>‹Nº›</a:t>
            </a:fld>
            <a:endParaRPr lang="es-AR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 smtClean="0"/>
              <a:t>Clase teórica</a:t>
            </a:r>
          </a:p>
          <a:p>
            <a:r>
              <a:rPr lang="es-AR" dirty="0" err="1" smtClean="0"/>
              <a:t>Dr</a:t>
            </a:r>
            <a:r>
              <a:rPr lang="es-AR" dirty="0" smtClean="0"/>
              <a:t> Silvana </a:t>
            </a:r>
            <a:r>
              <a:rPr lang="es-AR" dirty="0" err="1" smtClean="0"/>
              <a:t>Barboni</a:t>
            </a:r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Dicción Inglesa 1</a:t>
            </a:r>
            <a:endParaRPr lang="es-A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836712"/>
            <a:ext cx="836161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 smtClean="0"/>
              <a:t>Many</a:t>
            </a:r>
            <a:r>
              <a:rPr lang="es-AR" sz="2400" dirty="0" smtClean="0"/>
              <a:t> of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everyday</a:t>
            </a:r>
            <a:r>
              <a:rPr lang="es-AR" sz="2400" dirty="0" smtClean="0"/>
              <a:t> </a:t>
            </a:r>
            <a:r>
              <a:rPr lang="es-AR" sz="2400" dirty="0" err="1" smtClean="0"/>
              <a:t>forms</a:t>
            </a:r>
            <a:r>
              <a:rPr lang="es-AR" sz="2400" dirty="0" smtClean="0"/>
              <a:t> of </a:t>
            </a:r>
            <a:r>
              <a:rPr lang="es-AR" sz="2400" dirty="0" err="1" smtClean="0"/>
              <a:t>talk</a:t>
            </a:r>
            <a:r>
              <a:rPr lang="es-AR" sz="2400" dirty="0" smtClean="0"/>
              <a:t> </a:t>
            </a:r>
            <a:r>
              <a:rPr lang="es-AR" sz="2400" dirty="0" err="1" smtClean="0"/>
              <a:t>we</a:t>
            </a:r>
            <a:r>
              <a:rPr lang="es-AR" sz="2400" dirty="0" smtClean="0"/>
              <a:t> </a:t>
            </a:r>
            <a:r>
              <a:rPr lang="es-AR" sz="2400" dirty="0" err="1" smtClean="0"/>
              <a:t>experience</a:t>
            </a:r>
            <a:r>
              <a:rPr lang="es-AR" sz="2400" dirty="0" smtClean="0"/>
              <a:t> are </a:t>
            </a:r>
            <a:r>
              <a:rPr lang="es-AR" sz="2400" dirty="0" err="1" smtClean="0"/>
              <a:t>still</a:t>
            </a:r>
            <a:r>
              <a:rPr lang="es-AR" sz="2400" dirty="0" smtClean="0"/>
              <a:t> </a:t>
            </a:r>
            <a:r>
              <a:rPr lang="es-AR" sz="2400" dirty="0" err="1" smtClean="0"/>
              <a:t>unclassified</a:t>
            </a:r>
            <a:r>
              <a:rPr lang="es-AR" sz="2400" dirty="0" smtClean="0"/>
              <a:t> in </a:t>
            </a:r>
            <a:r>
              <a:rPr lang="es-AR" sz="2400" dirty="0" err="1" smtClean="0"/>
              <a:t>generic</a:t>
            </a:r>
            <a:r>
              <a:rPr lang="es-AR" sz="2400" dirty="0" smtClean="0"/>
              <a:t> </a:t>
            </a:r>
            <a:r>
              <a:rPr lang="es-AR" sz="2400" dirty="0" err="1" smtClean="0"/>
              <a:t>terms</a:t>
            </a:r>
            <a:endParaRPr lang="es-AR" sz="2400" dirty="0" smtClean="0"/>
          </a:p>
          <a:p>
            <a:endParaRPr lang="es-AR" sz="2400" dirty="0"/>
          </a:p>
          <a:p>
            <a:endParaRPr lang="es-AR" sz="2400" dirty="0" smtClean="0"/>
          </a:p>
          <a:p>
            <a:r>
              <a:rPr lang="es-AR" sz="2400" b="1" dirty="0" smtClean="0"/>
              <a:t>REGISTER: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relationship</a:t>
            </a:r>
            <a:r>
              <a:rPr lang="es-AR" sz="2400" dirty="0" smtClean="0"/>
              <a:t> </a:t>
            </a:r>
            <a:r>
              <a:rPr lang="es-AR" sz="2400" dirty="0" err="1" smtClean="0"/>
              <a:t>between</a:t>
            </a:r>
            <a:r>
              <a:rPr lang="es-AR" sz="2400" dirty="0" smtClean="0"/>
              <a:t> </a:t>
            </a:r>
            <a:r>
              <a:rPr lang="es-AR" sz="2400" dirty="0" err="1" smtClean="0"/>
              <a:t>language</a:t>
            </a:r>
            <a:r>
              <a:rPr lang="es-AR" sz="2400" dirty="0" smtClean="0"/>
              <a:t> </a:t>
            </a:r>
            <a:r>
              <a:rPr lang="es-AR" sz="2400" dirty="0" err="1" smtClean="0"/>
              <a:t>features</a:t>
            </a:r>
            <a:r>
              <a:rPr lang="es-AR" sz="2400" dirty="0" smtClean="0"/>
              <a:t> and </a:t>
            </a:r>
            <a:r>
              <a:rPr lang="es-AR" sz="2400" dirty="0" err="1" smtClean="0"/>
              <a:t>their</a:t>
            </a:r>
            <a:r>
              <a:rPr lang="es-AR" sz="2400" dirty="0" smtClean="0"/>
              <a:t> </a:t>
            </a:r>
            <a:r>
              <a:rPr lang="es-AR" sz="2400" dirty="0" err="1" smtClean="0"/>
              <a:t>context</a:t>
            </a:r>
            <a:r>
              <a:rPr lang="es-AR" sz="2400" dirty="0" smtClean="0"/>
              <a:t> of </a:t>
            </a:r>
            <a:r>
              <a:rPr lang="es-AR" sz="2400" dirty="0" err="1" smtClean="0"/>
              <a:t>utterance</a:t>
            </a:r>
            <a:endParaRPr lang="es-AR" sz="2400" dirty="0" smtClean="0"/>
          </a:p>
          <a:p>
            <a:r>
              <a:rPr lang="es-AR" sz="2400" dirty="0" smtClean="0"/>
              <a:t>(</a:t>
            </a:r>
            <a:r>
              <a:rPr lang="es-AR" sz="2400" dirty="0" err="1" smtClean="0"/>
              <a:t>many</a:t>
            </a:r>
            <a:r>
              <a:rPr lang="es-AR" sz="2400" dirty="0" smtClean="0"/>
              <a:t> </a:t>
            </a:r>
            <a:r>
              <a:rPr lang="es-AR" sz="2400" dirty="0" err="1" smtClean="0"/>
              <a:t>focus</a:t>
            </a:r>
            <a:r>
              <a:rPr lang="es-AR" sz="2400" dirty="0" smtClean="0"/>
              <a:t> </a:t>
            </a:r>
            <a:r>
              <a:rPr lang="es-AR" sz="2400" dirty="0" err="1" smtClean="0"/>
              <a:t>on</a:t>
            </a:r>
            <a:r>
              <a:rPr lang="es-AR" sz="2400" dirty="0" smtClean="0"/>
              <a:t> </a:t>
            </a:r>
            <a:r>
              <a:rPr lang="es-AR" sz="2400" dirty="0" err="1" smtClean="0"/>
              <a:t>formality</a:t>
            </a:r>
            <a:r>
              <a:rPr lang="es-AR" sz="2400" dirty="0" smtClean="0"/>
              <a:t> and </a:t>
            </a:r>
            <a:r>
              <a:rPr lang="es-AR" sz="2400" dirty="0" err="1" smtClean="0"/>
              <a:t>informality</a:t>
            </a:r>
            <a:r>
              <a:rPr lang="es-AR" sz="2400" dirty="0" smtClean="0"/>
              <a:t>; interpersonal </a:t>
            </a:r>
            <a:r>
              <a:rPr lang="es-AR" sz="2400" dirty="0" err="1" smtClean="0"/>
              <a:t>aspects</a:t>
            </a:r>
            <a:r>
              <a:rPr lang="es-AR" sz="2400" dirty="0" smtClean="0"/>
              <a:t> of </a:t>
            </a:r>
            <a:r>
              <a:rPr lang="es-AR" sz="2400" dirty="0" err="1" smtClean="0"/>
              <a:t>meaning</a:t>
            </a:r>
            <a:r>
              <a:rPr lang="es-AR" sz="2400" dirty="0" smtClean="0"/>
              <a:t> and </a:t>
            </a:r>
            <a:r>
              <a:rPr lang="es-AR" sz="2400" dirty="0" err="1" smtClean="0"/>
              <a:t>spoken</a:t>
            </a:r>
            <a:r>
              <a:rPr lang="es-AR" sz="2400" dirty="0" smtClean="0"/>
              <a:t>/</a:t>
            </a:r>
            <a:r>
              <a:rPr lang="es-AR" sz="2400" dirty="0" err="1" smtClean="0"/>
              <a:t>written</a:t>
            </a:r>
            <a:r>
              <a:rPr lang="es-AR" sz="2400" dirty="0" smtClean="0"/>
              <a:t> </a:t>
            </a:r>
            <a:r>
              <a:rPr lang="es-AR" sz="2400" dirty="0" err="1" smtClean="0"/>
              <a:t>differences</a:t>
            </a:r>
            <a:r>
              <a:rPr lang="es-AR" sz="2400" dirty="0" smtClean="0"/>
              <a:t>)</a:t>
            </a:r>
          </a:p>
          <a:p>
            <a:endParaRPr lang="es-AR" sz="2400" dirty="0"/>
          </a:p>
          <a:p>
            <a:endParaRPr lang="es-AR" sz="2400" dirty="0" smtClean="0"/>
          </a:p>
          <a:p>
            <a:r>
              <a:rPr lang="es-AR" sz="2400" dirty="0" smtClean="0"/>
              <a:t>“</a:t>
            </a:r>
            <a:r>
              <a:rPr lang="es-AR" sz="2400" dirty="0" err="1" smtClean="0"/>
              <a:t>All</a:t>
            </a:r>
            <a:r>
              <a:rPr lang="es-AR" sz="2400" dirty="0" smtClean="0"/>
              <a:t> </a:t>
            </a:r>
            <a:r>
              <a:rPr lang="es-AR" sz="2400" dirty="0" err="1" smtClean="0"/>
              <a:t>aspects</a:t>
            </a:r>
            <a:r>
              <a:rPr lang="es-AR" sz="2400" dirty="0" smtClean="0"/>
              <a:t> of </a:t>
            </a:r>
            <a:r>
              <a:rPr lang="es-AR" sz="2400" dirty="0" err="1" smtClean="0"/>
              <a:t>variation</a:t>
            </a:r>
            <a:r>
              <a:rPr lang="es-AR" sz="2400" dirty="0" smtClean="0"/>
              <a:t> in use” (</a:t>
            </a:r>
            <a:r>
              <a:rPr lang="es-AR" sz="2400" dirty="0" err="1" smtClean="0"/>
              <a:t>Biber</a:t>
            </a:r>
            <a:r>
              <a:rPr lang="es-AR" sz="2400" dirty="0" smtClean="0"/>
              <a:t>, 1995:9)</a:t>
            </a:r>
          </a:p>
          <a:p>
            <a:endParaRPr lang="es-AR" sz="2400" dirty="0"/>
          </a:p>
          <a:p>
            <a:endParaRPr lang="es-AR" sz="2400" dirty="0" smtClean="0"/>
          </a:p>
          <a:p>
            <a:r>
              <a:rPr lang="es-AR" sz="2400" dirty="0" err="1" smtClean="0"/>
              <a:t>Some</a:t>
            </a:r>
            <a:r>
              <a:rPr lang="es-AR" sz="2400" dirty="0" smtClean="0"/>
              <a:t> </a:t>
            </a:r>
            <a:r>
              <a:rPr lang="es-AR" sz="2400" dirty="0" err="1" smtClean="0"/>
              <a:t>questions</a:t>
            </a:r>
            <a:r>
              <a:rPr lang="es-AR" sz="2400" dirty="0" smtClean="0"/>
              <a:t> </a:t>
            </a:r>
            <a:r>
              <a:rPr lang="es-AR" sz="2400" dirty="0" err="1" smtClean="0"/>
              <a:t>remain</a:t>
            </a:r>
            <a:r>
              <a:rPr lang="es-AR" sz="2400" dirty="0" smtClean="0"/>
              <a:t> </a:t>
            </a:r>
            <a:r>
              <a:rPr lang="es-AR" sz="2400" dirty="0" err="1" smtClean="0"/>
              <a:t>unanswered</a:t>
            </a:r>
            <a:r>
              <a:rPr lang="es-AR" sz="2400" dirty="0" smtClean="0"/>
              <a:t> </a:t>
            </a:r>
            <a:r>
              <a:rPr lang="es-AR" sz="2400" dirty="0" err="1" smtClean="0"/>
              <a:t>by</a:t>
            </a:r>
            <a:r>
              <a:rPr lang="es-AR" sz="2400" dirty="0" smtClean="0"/>
              <a:t> </a:t>
            </a:r>
            <a:r>
              <a:rPr lang="es-AR" sz="2400" dirty="0" err="1" smtClean="0"/>
              <a:t>register</a:t>
            </a:r>
            <a:r>
              <a:rPr lang="es-AR" sz="2400" dirty="0" smtClean="0"/>
              <a:t> </a:t>
            </a:r>
            <a:r>
              <a:rPr lang="es-AR" sz="2400" dirty="0" err="1" smtClean="0"/>
              <a:t>studies</a:t>
            </a:r>
            <a:endParaRPr lang="es-AR" sz="2400" dirty="0" smtClean="0"/>
          </a:p>
          <a:p>
            <a:endParaRPr lang="es-AR" sz="2400" dirty="0"/>
          </a:p>
          <a:p>
            <a:endParaRPr lang="es-AR" dirty="0" smtClean="0"/>
          </a:p>
          <a:p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404664"/>
            <a:ext cx="845664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b="1" dirty="0" err="1" smtClean="0"/>
              <a:t>Speech</a:t>
            </a:r>
            <a:r>
              <a:rPr lang="es-AR" sz="2000" b="1" dirty="0" smtClean="0"/>
              <a:t> </a:t>
            </a:r>
            <a:r>
              <a:rPr lang="es-AR" sz="2000" b="1" dirty="0" err="1" smtClean="0"/>
              <a:t>genres</a:t>
            </a:r>
            <a:endParaRPr lang="es-AR" sz="2000" b="1" dirty="0" smtClean="0"/>
          </a:p>
          <a:p>
            <a:endParaRPr lang="es-AR" sz="2000" dirty="0"/>
          </a:p>
          <a:p>
            <a:r>
              <a:rPr lang="es-AR" sz="2000" dirty="0" err="1" smtClean="0"/>
              <a:t>Various</a:t>
            </a:r>
            <a:r>
              <a:rPr lang="es-AR" sz="2000" dirty="0" smtClean="0"/>
              <a:t> </a:t>
            </a:r>
            <a:r>
              <a:rPr lang="es-AR" sz="2000" dirty="0" err="1" smtClean="0"/>
              <a:t>studies</a:t>
            </a:r>
            <a:r>
              <a:rPr lang="es-AR" sz="2000" dirty="0" smtClean="0"/>
              <a:t> </a:t>
            </a:r>
            <a:r>
              <a:rPr lang="es-AR" sz="2000" dirty="0" err="1" smtClean="0"/>
              <a:t>on</a:t>
            </a:r>
            <a:r>
              <a:rPr lang="es-AR" sz="2000" dirty="0" smtClean="0"/>
              <a:t> </a:t>
            </a:r>
            <a:r>
              <a:rPr lang="es-AR" sz="2000" dirty="0" err="1" smtClean="0"/>
              <a:t>speech</a:t>
            </a:r>
            <a:r>
              <a:rPr lang="es-AR" sz="2000" dirty="0" smtClean="0"/>
              <a:t> </a:t>
            </a:r>
            <a:r>
              <a:rPr lang="es-AR" sz="2000" dirty="0" err="1" smtClean="0"/>
              <a:t>genres</a:t>
            </a:r>
            <a:r>
              <a:rPr lang="es-AR" sz="2000" dirty="0" smtClean="0"/>
              <a:t> </a:t>
            </a:r>
            <a:r>
              <a:rPr lang="es-AR" sz="2000" dirty="0" err="1" smtClean="0"/>
              <a:t>that</a:t>
            </a:r>
            <a:r>
              <a:rPr lang="es-AR" sz="2000" dirty="0" smtClean="0"/>
              <a:t> </a:t>
            </a:r>
            <a:r>
              <a:rPr lang="es-AR" sz="2000" dirty="0" err="1" smtClean="0"/>
              <a:t>have</a:t>
            </a:r>
            <a:r>
              <a:rPr lang="es-AR" sz="2000" dirty="0" smtClean="0"/>
              <a:t> </a:t>
            </a:r>
            <a:r>
              <a:rPr lang="es-AR" sz="2000" dirty="0" err="1" smtClean="0"/>
              <a:t>tried</a:t>
            </a:r>
            <a:r>
              <a:rPr lang="es-AR" sz="2000" dirty="0" smtClean="0"/>
              <a:t> </a:t>
            </a:r>
            <a:r>
              <a:rPr lang="es-AR" sz="2000" dirty="0" err="1" smtClean="0"/>
              <a:t>to</a:t>
            </a:r>
            <a:r>
              <a:rPr lang="es-AR" sz="2000" dirty="0" smtClean="0"/>
              <a:t> describe and </a:t>
            </a:r>
            <a:r>
              <a:rPr lang="es-AR" sz="2000" dirty="0" err="1" smtClean="0"/>
              <a:t>explain</a:t>
            </a:r>
            <a:r>
              <a:rPr lang="es-AR" sz="2000" dirty="0" smtClean="0"/>
              <a:t> </a:t>
            </a:r>
            <a:r>
              <a:rPr lang="es-AR" sz="2000" dirty="0" err="1" smtClean="0"/>
              <a:t>higher</a:t>
            </a:r>
            <a:r>
              <a:rPr lang="es-AR" sz="2000" dirty="0" smtClean="0"/>
              <a:t> </a:t>
            </a:r>
            <a:r>
              <a:rPr lang="es-AR" sz="2000" dirty="0" err="1" smtClean="0"/>
              <a:t>order</a:t>
            </a:r>
            <a:r>
              <a:rPr lang="es-AR" sz="2000" dirty="0" smtClean="0"/>
              <a:t> and </a:t>
            </a:r>
            <a:r>
              <a:rPr lang="es-AR" sz="2000" dirty="0" err="1" smtClean="0"/>
              <a:t>lower</a:t>
            </a:r>
            <a:r>
              <a:rPr lang="es-AR" sz="2000" dirty="0" smtClean="0"/>
              <a:t> </a:t>
            </a:r>
            <a:r>
              <a:rPr lang="es-AR" sz="2000" dirty="0" err="1" smtClean="0"/>
              <a:t>order</a:t>
            </a:r>
            <a:r>
              <a:rPr lang="es-AR" sz="2000" dirty="0" smtClean="0"/>
              <a:t> </a:t>
            </a:r>
            <a:r>
              <a:rPr lang="es-AR" sz="2000" dirty="0" err="1" smtClean="0"/>
              <a:t>features</a:t>
            </a:r>
            <a:r>
              <a:rPr lang="es-AR" sz="2000" dirty="0" smtClean="0"/>
              <a:t>.</a:t>
            </a:r>
          </a:p>
          <a:p>
            <a:endParaRPr lang="es-AR" sz="2000" dirty="0" smtClean="0"/>
          </a:p>
          <a:p>
            <a:r>
              <a:rPr lang="es-AR" sz="2000" dirty="0" smtClean="0"/>
              <a:t>Debate </a:t>
            </a:r>
            <a:r>
              <a:rPr lang="es-AR" sz="2000" dirty="0" err="1" smtClean="0"/>
              <a:t>on</a:t>
            </a:r>
            <a:r>
              <a:rPr lang="es-AR" sz="2000" dirty="0" smtClean="0"/>
              <a:t> </a:t>
            </a:r>
            <a:r>
              <a:rPr lang="es-AR" sz="2000" dirty="0" err="1" smtClean="0"/>
              <a:t>the</a:t>
            </a:r>
            <a:r>
              <a:rPr lang="es-AR" sz="2000" dirty="0" smtClean="0"/>
              <a:t> </a:t>
            </a:r>
            <a:r>
              <a:rPr lang="es-AR" sz="2000" dirty="0" err="1" smtClean="0"/>
              <a:t>question</a:t>
            </a:r>
            <a:r>
              <a:rPr lang="es-AR" sz="2000" dirty="0" smtClean="0"/>
              <a:t> of </a:t>
            </a:r>
            <a:r>
              <a:rPr lang="es-AR" sz="2000" b="1" dirty="0" err="1" smtClean="0"/>
              <a:t>dynamism</a:t>
            </a:r>
            <a:r>
              <a:rPr lang="es-AR" sz="2000" b="1" dirty="0" smtClean="0"/>
              <a:t> and </a:t>
            </a:r>
            <a:r>
              <a:rPr lang="es-AR" sz="2000" b="1" dirty="0" err="1" smtClean="0"/>
              <a:t>variation</a:t>
            </a:r>
            <a:r>
              <a:rPr lang="es-AR" sz="2000" b="1" dirty="0" smtClean="0"/>
              <a:t>  </a:t>
            </a:r>
            <a:r>
              <a:rPr lang="es-AR" sz="2000" dirty="0" smtClean="0"/>
              <a:t>in </a:t>
            </a:r>
            <a:r>
              <a:rPr lang="es-AR" sz="2000" dirty="0" err="1" smtClean="0"/>
              <a:t>how</a:t>
            </a:r>
            <a:r>
              <a:rPr lang="es-AR" sz="2000" dirty="0" smtClean="0"/>
              <a:t> </a:t>
            </a:r>
            <a:r>
              <a:rPr lang="es-AR" sz="2000" dirty="0" err="1" smtClean="0"/>
              <a:t>genres</a:t>
            </a:r>
            <a:r>
              <a:rPr lang="es-AR" sz="2000" dirty="0" smtClean="0"/>
              <a:t> are </a:t>
            </a:r>
            <a:r>
              <a:rPr lang="es-AR" sz="2000" dirty="0" err="1" smtClean="0"/>
              <a:t>realised</a:t>
            </a:r>
            <a:r>
              <a:rPr lang="es-AR" sz="2000" dirty="0" smtClean="0"/>
              <a:t>.</a:t>
            </a:r>
          </a:p>
          <a:p>
            <a:endParaRPr lang="es-AR" sz="2000" dirty="0" smtClean="0"/>
          </a:p>
          <a:p>
            <a:r>
              <a:rPr lang="es-AR" sz="2000" b="1" dirty="0" smtClean="0"/>
              <a:t>GENRE: a </a:t>
            </a:r>
            <a:r>
              <a:rPr lang="es-AR" sz="2000" b="1" dirty="0" err="1" smtClean="0"/>
              <a:t>norm-governed</a:t>
            </a:r>
            <a:r>
              <a:rPr lang="es-AR" sz="2000" b="1" dirty="0" smtClean="0"/>
              <a:t> social </a:t>
            </a:r>
            <a:r>
              <a:rPr lang="es-AR" sz="2000" b="1" dirty="0" err="1" smtClean="0"/>
              <a:t>activity</a:t>
            </a:r>
            <a:r>
              <a:rPr lang="es-AR" sz="2000" b="1" dirty="0" smtClean="0"/>
              <a:t> </a:t>
            </a:r>
            <a:r>
              <a:rPr lang="es-AR" sz="2000" b="1" dirty="0" err="1" smtClean="0"/>
              <a:t>that</a:t>
            </a:r>
            <a:r>
              <a:rPr lang="es-AR" sz="2000" b="1" dirty="0" smtClean="0"/>
              <a:t> </a:t>
            </a:r>
            <a:r>
              <a:rPr lang="es-AR" sz="2000" b="1" dirty="0" err="1" smtClean="0"/>
              <a:t>manifests</a:t>
            </a:r>
            <a:r>
              <a:rPr lang="es-AR" sz="2000" b="1" dirty="0" smtClean="0"/>
              <a:t> </a:t>
            </a:r>
            <a:r>
              <a:rPr lang="es-AR" sz="2000" b="1" dirty="0" err="1" smtClean="0"/>
              <a:t>linguistic</a:t>
            </a:r>
            <a:r>
              <a:rPr lang="es-AR" sz="2000" b="1" dirty="0" smtClean="0"/>
              <a:t> and non </a:t>
            </a:r>
            <a:r>
              <a:rPr lang="es-AR" sz="2000" b="1" dirty="0" err="1" smtClean="0"/>
              <a:t>linguistic</a:t>
            </a:r>
            <a:r>
              <a:rPr lang="es-AR" sz="2000" b="1" dirty="0" smtClean="0"/>
              <a:t> </a:t>
            </a:r>
            <a:r>
              <a:rPr lang="es-AR" sz="2000" b="1" dirty="0" err="1" smtClean="0"/>
              <a:t>behaviour</a:t>
            </a:r>
            <a:r>
              <a:rPr lang="es-AR" sz="2000" b="1" dirty="0" smtClean="0"/>
              <a:t> </a:t>
            </a:r>
            <a:r>
              <a:rPr lang="es-AR" sz="2000" b="1" dirty="0" err="1" smtClean="0"/>
              <a:t>to</a:t>
            </a:r>
            <a:r>
              <a:rPr lang="es-AR" sz="2000" b="1" dirty="0" smtClean="0"/>
              <a:t> </a:t>
            </a:r>
            <a:r>
              <a:rPr lang="es-AR" sz="2000" b="1" dirty="0" err="1" smtClean="0"/>
              <a:t>varying</a:t>
            </a:r>
            <a:r>
              <a:rPr lang="es-AR" sz="2000" b="1" dirty="0" smtClean="0"/>
              <a:t> </a:t>
            </a:r>
            <a:r>
              <a:rPr lang="es-AR" sz="2000" b="1" dirty="0" err="1" smtClean="0"/>
              <a:t>degrees</a:t>
            </a:r>
            <a:r>
              <a:rPr lang="es-AR" sz="2000" b="1" dirty="0" smtClean="0"/>
              <a:t> of </a:t>
            </a:r>
            <a:r>
              <a:rPr lang="es-AR" sz="2000" b="1" dirty="0" err="1" smtClean="0"/>
              <a:t>institutionalisation</a:t>
            </a:r>
            <a:r>
              <a:rPr lang="es-AR" sz="2000" b="1" dirty="0" smtClean="0"/>
              <a:t>.</a:t>
            </a:r>
          </a:p>
          <a:p>
            <a:r>
              <a:rPr lang="es-AR" sz="2000" dirty="0" err="1" smtClean="0"/>
              <a:t>Eg</a:t>
            </a:r>
            <a:r>
              <a:rPr lang="es-AR" sz="2000" dirty="0" smtClean="0"/>
              <a:t>: </a:t>
            </a:r>
            <a:r>
              <a:rPr lang="es-AR" sz="2000" dirty="0" err="1" smtClean="0"/>
              <a:t>service</a:t>
            </a:r>
            <a:r>
              <a:rPr lang="es-AR" sz="2000" dirty="0" smtClean="0"/>
              <a:t> </a:t>
            </a:r>
            <a:r>
              <a:rPr lang="es-AR" sz="2000" dirty="0" err="1" smtClean="0"/>
              <a:t>encounters</a:t>
            </a:r>
            <a:r>
              <a:rPr lang="es-AR" sz="2000" dirty="0" smtClean="0"/>
              <a:t>  (</a:t>
            </a:r>
            <a:r>
              <a:rPr lang="es-AR" sz="2000" dirty="0" err="1" smtClean="0"/>
              <a:t>bying</a:t>
            </a:r>
            <a:r>
              <a:rPr lang="es-AR" sz="2000" dirty="0" smtClean="0"/>
              <a:t> a </a:t>
            </a:r>
            <a:r>
              <a:rPr lang="es-AR" sz="2000" dirty="0" err="1" smtClean="0"/>
              <a:t>newspaper</a:t>
            </a:r>
            <a:r>
              <a:rPr lang="es-AR" sz="2000" dirty="0" smtClean="0"/>
              <a:t> – </a:t>
            </a:r>
            <a:r>
              <a:rPr lang="es-AR" sz="2000" dirty="0" err="1" smtClean="0"/>
              <a:t>bying</a:t>
            </a:r>
            <a:r>
              <a:rPr lang="es-AR" sz="2000" dirty="0" smtClean="0"/>
              <a:t> a </a:t>
            </a:r>
            <a:r>
              <a:rPr lang="es-AR" sz="2000" dirty="0" err="1" smtClean="0"/>
              <a:t>holiday</a:t>
            </a:r>
            <a:r>
              <a:rPr lang="es-AR" sz="2000" dirty="0" smtClean="0"/>
              <a:t> at a </a:t>
            </a:r>
            <a:r>
              <a:rPr lang="es-AR" sz="2000" dirty="0" err="1" smtClean="0"/>
              <a:t>travel</a:t>
            </a:r>
            <a:r>
              <a:rPr lang="es-AR" sz="2000" dirty="0" smtClean="0"/>
              <a:t> </a:t>
            </a:r>
            <a:r>
              <a:rPr lang="es-AR" sz="2000" dirty="0" err="1" smtClean="0"/>
              <a:t>agency</a:t>
            </a:r>
            <a:r>
              <a:rPr lang="es-AR" sz="2000" dirty="0" smtClean="0"/>
              <a:t>)</a:t>
            </a:r>
          </a:p>
          <a:p>
            <a:endParaRPr lang="es-AR" sz="2000" dirty="0" smtClean="0"/>
          </a:p>
          <a:p>
            <a:r>
              <a:rPr lang="es-AR" sz="2000" b="1" dirty="0" smtClean="0"/>
              <a:t>IMPORTANT:</a:t>
            </a:r>
          </a:p>
          <a:p>
            <a:endParaRPr lang="es-AR" sz="2000" dirty="0"/>
          </a:p>
          <a:p>
            <a:pPr>
              <a:buFont typeface="Arial" charset="0"/>
              <a:buChar char="•"/>
            </a:pPr>
            <a:r>
              <a:rPr lang="es-AR" sz="2000" dirty="0" err="1" smtClean="0"/>
              <a:t>The</a:t>
            </a:r>
            <a:r>
              <a:rPr lang="es-AR" sz="2000" dirty="0" smtClean="0"/>
              <a:t> </a:t>
            </a:r>
            <a:r>
              <a:rPr lang="es-AR" sz="2000" dirty="0" err="1" smtClean="0"/>
              <a:t>same</a:t>
            </a:r>
            <a:r>
              <a:rPr lang="es-AR" sz="2000" dirty="0" smtClean="0"/>
              <a:t> </a:t>
            </a:r>
            <a:r>
              <a:rPr lang="es-AR" sz="2000" dirty="0" err="1" smtClean="0"/>
              <a:t>genre</a:t>
            </a:r>
            <a:r>
              <a:rPr lang="es-AR" sz="2000" dirty="0" smtClean="0"/>
              <a:t> can </a:t>
            </a:r>
            <a:r>
              <a:rPr lang="es-AR" sz="2000" dirty="0" err="1" smtClean="0"/>
              <a:t>be</a:t>
            </a:r>
            <a:r>
              <a:rPr lang="es-AR" sz="2000" dirty="0" smtClean="0"/>
              <a:t> </a:t>
            </a:r>
            <a:r>
              <a:rPr lang="es-AR" sz="2000" dirty="0" err="1" smtClean="0"/>
              <a:t>realised</a:t>
            </a:r>
            <a:r>
              <a:rPr lang="es-AR" sz="2000" dirty="0" smtClean="0"/>
              <a:t> in </a:t>
            </a:r>
            <a:r>
              <a:rPr lang="es-AR" sz="2000" dirty="0" err="1" smtClean="0"/>
              <a:t>different</a:t>
            </a:r>
            <a:r>
              <a:rPr lang="es-AR" sz="2000" dirty="0" smtClean="0"/>
              <a:t> </a:t>
            </a:r>
            <a:r>
              <a:rPr lang="es-AR" sz="2000" dirty="0" err="1" smtClean="0"/>
              <a:t>ways</a:t>
            </a:r>
            <a:r>
              <a:rPr lang="es-AR" sz="2000" dirty="0" smtClean="0"/>
              <a:t> </a:t>
            </a:r>
            <a:r>
              <a:rPr lang="es-AR" sz="2000" dirty="0" err="1" smtClean="0"/>
              <a:t>according</a:t>
            </a:r>
            <a:r>
              <a:rPr lang="es-AR" sz="2000" dirty="0" smtClean="0"/>
              <a:t> </a:t>
            </a:r>
            <a:r>
              <a:rPr lang="es-AR" sz="2000" dirty="0" err="1" smtClean="0"/>
              <a:t>to</a:t>
            </a:r>
            <a:r>
              <a:rPr lang="es-AR" sz="2000" dirty="0" smtClean="0"/>
              <a:t> </a:t>
            </a:r>
            <a:r>
              <a:rPr lang="es-AR" sz="2000" dirty="0" err="1" smtClean="0"/>
              <a:t>the</a:t>
            </a:r>
            <a:r>
              <a:rPr lang="es-AR" sz="2000" dirty="0" smtClean="0"/>
              <a:t> </a:t>
            </a:r>
            <a:r>
              <a:rPr lang="es-AR" sz="2000" dirty="0" err="1" smtClean="0"/>
              <a:t>nature</a:t>
            </a:r>
            <a:r>
              <a:rPr lang="es-AR" sz="2000" dirty="0" smtClean="0"/>
              <a:t> of </a:t>
            </a:r>
            <a:r>
              <a:rPr lang="es-AR" sz="2000" dirty="0" err="1" smtClean="0"/>
              <a:t>the</a:t>
            </a:r>
            <a:r>
              <a:rPr lang="es-AR" sz="2000" dirty="0" smtClean="0"/>
              <a:t> </a:t>
            </a:r>
            <a:r>
              <a:rPr lang="es-AR" sz="2000" dirty="0" err="1" smtClean="0"/>
              <a:t>speech</a:t>
            </a:r>
            <a:r>
              <a:rPr lang="es-AR" sz="2000" dirty="0" smtClean="0"/>
              <a:t> </a:t>
            </a:r>
            <a:r>
              <a:rPr lang="es-AR" sz="2000" dirty="0" err="1" smtClean="0"/>
              <a:t>event</a:t>
            </a:r>
            <a:r>
              <a:rPr lang="es-AR" sz="2000" dirty="0" smtClean="0"/>
              <a:t>, </a:t>
            </a:r>
            <a:r>
              <a:rPr lang="es-AR" sz="2000" dirty="0" err="1" smtClean="0"/>
              <a:t>depending</a:t>
            </a:r>
            <a:r>
              <a:rPr lang="es-AR" sz="2000" dirty="0" smtClean="0"/>
              <a:t> </a:t>
            </a:r>
            <a:r>
              <a:rPr lang="es-AR" sz="2000" dirty="0" err="1" smtClean="0"/>
              <a:t>on</a:t>
            </a:r>
            <a:r>
              <a:rPr lang="es-AR" sz="2000" dirty="0" smtClean="0"/>
              <a:t> </a:t>
            </a:r>
            <a:r>
              <a:rPr lang="es-AR" sz="2000" dirty="0" err="1" smtClean="0"/>
              <a:t>who</a:t>
            </a:r>
            <a:r>
              <a:rPr lang="es-AR" sz="2000" dirty="0" smtClean="0"/>
              <a:t> </a:t>
            </a:r>
            <a:r>
              <a:rPr lang="es-AR" sz="2000" dirty="0" err="1" smtClean="0"/>
              <a:t>the</a:t>
            </a:r>
            <a:r>
              <a:rPr lang="es-AR" sz="2000" dirty="0" smtClean="0"/>
              <a:t> </a:t>
            </a:r>
            <a:r>
              <a:rPr lang="es-AR" sz="2000" dirty="0" err="1" smtClean="0"/>
              <a:t>speakers</a:t>
            </a:r>
            <a:r>
              <a:rPr lang="es-AR" sz="2000" dirty="0" smtClean="0"/>
              <a:t> are and </a:t>
            </a:r>
            <a:r>
              <a:rPr lang="es-AR" sz="2000" dirty="0" err="1" smtClean="0"/>
              <a:t>what</a:t>
            </a:r>
            <a:r>
              <a:rPr lang="es-AR" sz="2000" dirty="0" smtClean="0"/>
              <a:t> </a:t>
            </a:r>
            <a:r>
              <a:rPr lang="es-AR" sz="2000" dirty="0" err="1" smtClean="0"/>
              <a:t>their</a:t>
            </a:r>
            <a:r>
              <a:rPr lang="es-AR" sz="2000" dirty="0" smtClean="0"/>
              <a:t> </a:t>
            </a:r>
            <a:r>
              <a:rPr lang="es-AR" sz="2000" dirty="0" err="1" smtClean="0"/>
              <a:t>purposes</a:t>
            </a:r>
            <a:r>
              <a:rPr lang="es-AR" sz="2000" dirty="0" smtClean="0"/>
              <a:t> are.</a:t>
            </a:r>
          </a:p>
          <a:p>
            <a:pPr>
              <a:buFont typeface="Arial" charset="0"/>
              <a:buChar char="•"/>
            </a:pPr>
            <a:r>
              <a:rPr lang="es-AR" sz="2000" dirty="0"/>
              <a:t> </a:t>
            </a:r>
            <a:r>
              <a:rPr lang="es-AR" sz="2000" dirty="0" err="1" smtClean="0"/>
              <a:t>Genres</a:t>
            </a:r>
            <a:r>
              <a:rPr lang="es-AR" sz="2000" dirty="0" smtClean="0"/>
              <a:t> can </a:t>
            </a:r>
            <a:r>
              <a:rPr lang="es-AR" sz="2000" dirty="0" err="1" smtClean="0"/>
              <a:t>change</a:t>
            </a:r>
            <a:r>
              <a:rPr lang="es-AR" sz="2000" dirty="0" smtClean="0"/>
              <a:t> </a:t>
            </a:r>
            <a:r>
              <a:rPr lang="es-AR" sz="2000" dirty="0" err="1" smtClean="0"/>
              <a:t>over</a:t>
            </a:r>
            <a:r>
              <a:rPr lang="es-AR" sz="2000" dirty="0" smtClean="0"/>
              <a:t> time.</a:t>
            </a:r>
            <a:endParaRPr lang="es-AR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476672"/>
            <a:ext cx="833584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 smtClean="0"/>
              <a:t>Conversational</a:t>
            </a:r>
            <a:r>
              <a:rPr lang="es-AR" sz="2400" dirty="0" smtClean="0"/>
              <a:t> </a:t>
            </a:r>
            <a:r>
              <a:rPr lang="es-AR" sz="2400" dirty="0" err="1" smtClean="0"/>
              <a:t>participants</a:t>
            </a:r>
            <a:r>
              <a:rPr lang="es-AR" sz="2400" dirty="0"/>
              <a:t> </a:t>
            </a:r>
            <a:r>
              <a:rPr lang="es-AR" sz="2400" dirty="0" smtClean="0"/>
              <a:t>are </a:t>
            </a:r>
            <a:r>
              <a:rPr lang="es-AR" sz="2400" b="1" dirty="0" smtClean="0"/>
              <a:t>social </a:t>
            </a:r>
            <a:r>
              <a:rPr lang="es-AR" sz="2400" b="1" dirty="0" err="1" smtClean="0"/>
              <a:t>beings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with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practical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goals</a:t>
            </a:r>
            <a:r>
              <a:rPr lang="es-AR" sz="2400" dirty="0" smtClean="0"/>
              <a:t>.</a:t>
            </a:r>
          </a:p>
          <a:p>
            <a:endParaRPr lang="es-AR" sz="2400" dirty="0"/>
          </a:p>
          <a:p>
            <a:r>
              <a:rPr lang="es-AR" sz="2400" b="1" dirty="0" smtClean="0"/>
              <a:t>GOALS</a:t>
            </a:r>
            <a:r>
              <a:rPr lang="es-AR" sz="2400" dirty="0" smtClean="0"/>
              <a:t> </a:t>
            </a:r>
            <a:r>
              <a:rPr lang="es-AR" sz="2400" dirty="0" err="1" smtClean="0"/>
              <a:t>need</a:t>
            </a:r>
            <a:r>
              <a:rPr lang="es-AR" sz="2400" dirty="0" smtClean="0"/>
              <a:t> </a:t>
            </a:r>
            <a:r>
              <a:rPr lang="es-AR" sz="2400" dirty="0" err="1" smtClean="0"/>
              <a:t>not</a:t>
            </a:r>
            <a:r>
              <a:rPr lang="es-AR" sz="2400" dirty="0" smtClean="0"/>
              <a:t> </a:t>
            </a:r>
            <a:r>
              <a:rPr lang="es-AR" sz="2400" dirty="0" err="1" smtClean="0"/>
              <a:t>be</a:t>
            </a:r>
            <a:r>
              <a:rPr lang="es-AR" sz="2400" dirty="0" smtClean="0"/>
              <a:t> </a:t>
            </a:r>
            <a:r>
              <a:rPr lang="es-AR" sz="2400" dirty="0" err="1" smtClean="0"/>
              <a:t>fixed</a:t>
            </a:r>
            <a:r>
              <a:rPr lang="es-AR" sz="2400" dirty="0" smtClean="0"/>
              <a:t> </a:t>
            </a:r>
            <a:r>
              <a:rPr lang="es-AR" sz="2400" dirty="0" err="1" smtClean="0"/>
              <a:t>or</a:t>
            </a:r>
            <a:r>
              <a:rPr lang="es-AR" sz="2400" dirty="0" smtClean="0"/>
              <a:t> pre-</a:t>
            </a:r>
            <a:r>
              <a:rPr lang="es-AR" sz="2400" dirty="0" err="1" smtClean="0"/>
              <a:t>ordained</a:t>
            </a:r>
            <a:r>
              <a:rPr lang="es-AR" sz="2400" dirty="0" smtClean="0"/>
              <a:t> and </a:t>
            </a:r>
            <a:r>
              <a:rPr lang="es-AR" sz="2400" dirty="0" err="1" smtClean="0"/>
              <a:t>may</a:t>
            </a:r>
            <a:r>
              <a:rPr lang="es-AR" sz="2400" dirty="0" smtClean="0"/>
              <a:t> emerge as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discourse</a:t>
            </a:r>
            <a:r>
              <a:rPr lang="es-AR" sz="2400" dirty="0" smtClean="0"/>
              <a:t> </a:t>
            </a:r>
            <a:r>
              <a:rPr lang="es-AR" sz="2400" dirty="0" err="1" smtClean="0"/>
              <a:t>progresses</a:t>
            </a:r>
            <a:r>
              <a:rPr lang="es-AR" sz="2400" dirty="0" smtClean="0"/>
              <a:t> and </a:t>
            </a:r>
            <a:r>
              <a:rPr lang="es-AR" sz="2400" dirty="0" err="1" smtClean="0"/>
              <a:t>they</a:t>
            </a:r>
            <a:r>
              <a:rPr lang="es-AR" sz="2400" dirty="0" smtClean="0"/>
              <a:t> </a:t>
            </a:r>
            <a:r>
              <a:rPr lang="es-AR" sz="2400" dirty="0" err="1" smtClean="0"/>
              <a:t>may</a:t>
            </a:r>
            <a:r>
              <a:rPr lang="es-AR" sz="2400" dirty="0" smtClean="0"/>
              <a:t> </a:t>
            </a:r>
            <a:r>
              <a:rPr lang="es-AR" sz="2400" dirty="0" err="1" smtClean="0"/>
              <a:t>be</a:t>
            </a:r>
            <a:r>
              <a:rPr lang="es-AR" sz="2400" dirty="0" smtClean="0"/>
              <a:t> </a:t>
            </a:r>
            <a:r>
              <a:rPr lang="es-AR" sz="2400" dirty="0" err="1" smtClean="0"/>
              <a:t>multiple</a:t>
            </a:r>
            <a:r>
              <a:rPr lang="es-AR" sz="2400" dirty="0" smtClean="0"/>
              <a:t> in </a:t>
            </a:r>
            <a:r>
              <a:rPr lang="es-AR" sz="2400" dirty="0" err="1" smtClean="0"/>
              <a:t>number</a:t>
            </a:r>
            <a:r>
              <a:rPr lang="es-AR" sz="2400" dirty="0" smtClean="0"/>
              <a:t>.</a:t>
            </a:r>
          </a:p>
          <a:p>
            <a:endParaRPr lang="es-AR" sz="2400" dirty="0" smtClean="0"/>
          </a:p>
          <a:p>
            <a:r>
              <a:rPr lang="es-AR" sz="2400" dirty="0" err="1" smtClean="0"/>
              <a:t>Goal</a:t>
            </a:r>
            <a:r>
              <a:rPr lang="es-AR" sz="2400" dirty="0" smtClean="0"/>
              <a:t> </a:t>
            </a:r>
            <a:r>
              <a:rPr lang="es-AR" sz="2400" dirty="0" err="1" smtClean="0"/>
              <a:t>orientation</a:t>
            </a:r>
            <a:r>
              <a:rPr lang="es-AR" sz="2400" dirty="0" smtClean="0"/>
              <a:t> </a:t>
            </a:r>
            <a:r>
              <a:rPr lang="es-AR" sz="2400" dirty="0" err="1" smtClean="0"/>
              <a:t>makes</a:t>
            </a:r>
            <a:r>
              <a:rPr lang="es-AR" sz="2400" dirty="0" smtClean="0"/>
              <a:t> </a:t>
            </a:r>
            <a:r>
              <a:rPr lang="es-AR" sz="2400" dirty="0" err="1" smtClean="0"/>
              <a:t>it</a:t>
            </a:r>
            <a:r>
              <a:rPr lang="es-AR" sz="2400" dirty="0" smtClean="0"/>
              <a:t> </a:t>
            </a:r>
            <a:r>
              <a:rPr lang="es-AR" sz="2400" dirty="0" err="1" smtClean="0"/>
              <a:t>possible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</a:t>
            </a:r>
            <a:r>
              <a:rPr lang="es-AR" sz="2400" dirty="0" err="1" smtClean="0"/>
              <a:t>integrate</a:t>
            </a:r>
            <a:r>
              <a:rPr lang="es-AR" sz="2400" dirty="0" smtClean="0"/>
              <a:t> </a:t>
            </a:r>
            <a:r>
              <a:rPr lang="es-AR" sz="2400" dirty="0" err="1" smtClean="0"/>
              <a:t>better</a:t>
            </a:r>
            <a:r>
              <a:rPr lang="es-AR" sz="2400" dirty="0" smtClean="0"/>
              <a:t> </a:t>
            </a:r>
            <a:r>
              <a:rPr lang="es-AR" sz="2400" dirty="0" err="1" smtClean="0"/>
              <a:t>transactional</a:t>
            </a:r>
            <a:r>
              <a:rPr lang="es-AR" sz="2400" dirty="0" smtClean="0"/>
              <a:t> </a:t>
            </a:r>
            <a:r>
              <a:rPr lang="es-AR" sz="2400" dirty="0" err="1" smtClean="0"/>
              <a:t>features</a:t>
            </a:r>
            <a:r>
              <a:rPr lang="es-AR" sz="2400" dirty="0" smtClean="0"/>
              <a:t> of </a:t>
            </a:r>
            <a:r>
              <a:rPr lang="es-AR" sz="2400" dirty="0" err="1" smtClean="0"/>
              <a:t>conversation</a:t>
            </a:r>
            <a:r>
              <a:rPr lang="es-AR" sz="2400" dirty="0" smtClean="0"/>
              <a:t> and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relational</a:t>
            </a:r>
            <a:r>
              <a:rPr lang="es-AR" sz="2400" dirty="0" smtClean="0"/>
              <a:t>/</a:t>
            </a:r>
            <a:r>
              <a:rPr lang="es-AR" sz="2400" dirty="0" err="1" smtClean="0"/>
              <a:t>interactional</a:t>
            </a:r>
            <a:r>
              <a:rPr lang="es-AR" sz="2400" dirty="0" smtClean="0"/>
              <a:t> </a:t>
            </a:r>
            <a:r>
              <a:rPr lang="es-AR" sz="2400" dirty="0" err="1" smtClean="0"/>
              <a:t>ones</a:t>
            </a:r>
            <a:r>
              <a:rPr lang="es-AR" sz="2400" dirty="0" smtClean="0"/>
              <a:t>.</a:t>
            </a:r>
          </a:p>
          <a:p>
            <a:endParaRPr lang="es-AR" sz="2400" dirty="0" smtClean="0"/>
          </a:p>
          <a:p>
            <a:r>
              <a:rPr lang="es-AR" sz="2400" dirty="0" err="1" smtClean="0"/>
              <a:t>Goal</a:t>
            </a:r>
            <a:r>
              <a:rPr lang="es-AR" sz="2400" dirty="0" smtClean="0"/>
              <a:t> </a:t>
            </a:r>
            <a:r>
              <a:rPr lang="es-AR" sz="2400" dirty="0" err="1" smtClean="0"/>
              <a:t>orientation</a:t>
            </a:r>
            <a:r>
              <a:rPr lang="es-AR" sz="2400" dirty="0" smtClean="0"/>
              <a:t> </a:t>
            </a:r>
            <a:r>
              <a:rPr lang="es-AR" sz="2400" dirty="0" err="1" smtClean="0"/>
              <a:t>ties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notion</a:t>
            </a:r>
            <a:r>
              <a:rPr lang="es-AR" sz="2400" dirty="0" smtClean="0"/>
              <a:t> of </a:t>
            </a:r>
            <a:r>
              <a:rPr lang="es-AR" sz="2400" dirty="0" err="1" smtClean="0"/>
              <a:t>genre</a:t>
            </a:r>
            <a:r>
              <a:rPr lang="es-AR" sz="2400" dirty="0" smtClean="0"/>
              <a:t> </a:t>
            </a:r>
            <a:r>
              <a:rPr lang="es-AR" sz="2400" dirty="0" err="1" smtClean="0"/>
              <a:t>closely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</a:t>
            </a:r>
            <a:r>
              <a:rPr lang="es-AR" sz="2400" dirty="0" err="1" smtClean="0"/>
              <a:t>action</a:t>
            </a:r>
            <a:r>
              <a:rPr lang="es-AR" sz="2400" dirty="0" smtClean="0"/>
              <a:t>:</a:t>
            </a:r>
          </a:p>
          <a:p>
            <a:endParaRPr lang="es-AR" sz="2400" dirty="0" smtClean="0"/>
          </a:p>
          <a:p>
            <a:r>
              <a:rPr lang="es-AR" sz="2400" b="1" dirty="0" smtClean="0"/>
              <a:t>“</a:t>
            </a:r>
            <a:r>
              <a:rPr lang="es-AR" sz="2400" b="1" dirty="0" err="1" smtClean="0"/>
              <a:t>The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ability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to</a:t>
            </a:r>
            <a:r>
              <a:rPr lang="es-AR" sz="2400" b="1" dirty="0" smtClean="0"/>
              <a:t> use </a:t>
            </a:r>
            <a:r>
              <a:rPr lang="es-AR" sz="2400" b="1" dirty="0" err="1" smtClean="0"/>
              <a:t>generic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resources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to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pursue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goals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is</a:t>
            </a:r>
            <a:r>
              <a:rPr lang="es-AR" sz="2400" b="1" dirty="0" smtClean="0"/>
              <a:t> inseparable </a:t>
            </a:r>
            <a:r>
              <a:rPr lang="es-AR" sz="2400" b="1" dirty="0" err="1" smtClean="0"/>
              <a:t>from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the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ability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to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act</a:t>
            </a:r>
            <a:r>
              <a:rPr lang="es-AR" sz="2400" b="1" dirty="0" smtClean="0"/>
              <a:t> in </a:t>
            </a:r>
            <a:r>
              <a:rPr lang="es-AR" sz="2400" b="1" dirty="0" err="1" smtClean="0"/>
              <a:t>the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immediate</a:t>
            </a:r>
            <a:r>
              <a:rPr lang="es-AR" sz="2400" b="1" dirty="0" smtClean="0"/>
              <a:t> social </a:t>
            </a:r>
            <a:r>
              <a:rPr lang="es-AR" sz="2400" b="1" dirty="0" err="1" smtClean="0"/>
              <a:t>situation</a:t>
            </a:r>
            <a:r>
              <a:rPr lang="es-AR" sz="2400" b="1" dirty="0" smtClean="0"/>
              <a:t>”.</a:t>
            </a:r>
          </a:p>
          <a:p>
            <a:endParaRPr lang="es-A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286000" y="241333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dirty="0" smtClean="0"/>
              <a:t>“</a:t>
            </a:r>
            <a:r>
              <a:rPr lang="es-AR" dirty="0" err="1" smtClean="0"/>
              <a:t>Comparison</a:t>
            </a:r>
            <a:r>
              <a:rPr lang="es-AR" dirty="0" smtClean="0"/>
              <a:t> of </a:t>
            </a:r>
            <a:r>
              <a:rPr lang="es-AR" dirty="0" err="1" smtClean="0"/>
              <a:t>spoken</a:t>
            </a:r>
            <a:r>
              <a:rPr lang="es-AR" dirty="0" smtClean="0"/>
              <a:t> </a:t>
            </a:r>
            <a:r>
              <a:rPr lang="es-AR" dirty="0" err="1" smtClean="0"/>
              <a:t>texts</a:t>
            </a:r>
            <a:r>
              <a:rPr lang="es-AR" dirty="0" smtClean="0"/>
              <a:t> </a:t>
            </a:r>
            <a:r>
              <a:rPr lang="es-AR" dirty="0" err="1" smtClean="0"/>
              <a:t>from</a:t>
            </a:r>
            <a:r>
              <a:rPr lang="es-AR" dirty="0" smtClean="0"/>
              <a:t> </a:t>
            </a:r>
            <a:r>
              <a:rPr lang="es-AR" dirty="0" err="1" smtClean="0"/>
              <a:t>different</a:t>
            </a:r>
            <a:r>
              <a:rPr lang="es-AR" dirty="0" smtClean="0"/>
              <a:t> </a:t>
            </a:r>
            <a:r>
              <a:rPr lang="es-AR" dirty="0" err="1" smtClean="0"/>
              <a:t>settings</a:t>
            </a:r>
            <a:r>
              <a:rPr lang="es-AR" dirty="0" smtClean="0"/>
              <a:t> and </a:t>
            </a:r>
            <a:r>
              <a:rPr lang="es-AR" dirty="0" err="1" smtClean="0"/>
              <a:t>involving</a:t>
            </a:r>
            <a:r>
              <a:rPr lang="es-AR" dirty="0" smtClean="0"/>
              <a:t> </a:t>
            </a:r>
            <a:r>
              <a:rPr lang="es-AR" dirty="0" err="1" smtClean="0"/>
              <a:t>different</a:t>
            </a:r>
            <a:r>
              <a:rPr lang="es-AR" dirty="0" smtClean="0"/>
              <a:t> </a:t>
            </a:r>
            <a:r>
              <a:rPr lang="es-AR" dirty="0" err="1" smtClean="0"/>
              <a:t>participants</a:t>
            </a:r>
            <a:r>
              <a:rPr lang="es-AR" dirty="0" smtClean="0"/>
              <a:t>  </a:t>
            </a:r>
            <a:r>
              <a:rPr lang="es-AR" dirty="0" err="1" smtClean="0"/>
              <a:t>often</a:t>
            </a:r>
            <a:r>
              <a:rPr lang="es-AR" dirty="0" smtClean="0"/>
              <a:t> show up lexical and </a:t>
            </a:r>
            <a:r>
              <a:rPr lang="es-AR" dirty="0" err="1" smtClean="0"/>
              <a:t>grammatical</a:t>
            </a:r>
            <a:r>
              <a:rPr lang="es-AR" dirty="0" smtClean="0"/>
              <a:t> </a:t>
            </a:r>
            <a:r>
              <a:rPr lang="es-AR" dirty="0" err="1" smtClean="0"/>
              <a:t>similarities</a:t>
            </a:r>
            <a:r>
              <a:rPr lang="es-AR" dirty="0" smtClean="0"/>
              <a:t> </a:t>
            </a:r>
            <a:r>
              <a:rPr lang="es-AR" dirty="0" err="1" smtClean="0"/>
              <a:t>that</a:t>
            </a:r>
            <a:r>
              <a:rPr lang="es-AR" dirty="0" smtClean="0"/>
              <a:t> </a:t>
            </a:r>
            <a:r>
              <a:rPr lang="es-AR" dirty="0" err="1" smtClean="0"/>
              <a:t>enable</a:t>
            </a:r>
            <a:r>
              <a:rPr lang="es-AR" dirty="0" smtClean="0"/>
              <a:t> </a:t>
            </a:r>
            <a:r>
              <a:rPr lang="es-AR" dirty="0" err="1" smtClean="0"/>
              <a:t>us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observe </a:t>
            </a:r>
            <a:r>
              <a:rPr lang="es-AR" dirty="0" err="1" smtClean="0"/>
              <a:t>generic</a:t>
            </a:r>
            <a:r>
              <a:rPr lang="es-AR" dirty="0" smtClean="0"/>
              <a:t> </a:t>
            </a:r>
            <a:r>
              <a:rPr lang="es-AR" dirty="0" err="1" smtClean="0"/>
              <a:t>patterns</a:t>
            </a:r>
            <a:r>
              <a:rPr lang="es-AR" dirty="0" smtClean="0"/>
              <a:t> </a:t>
            </a:r>
            <a:r>
              <a:rPr lang="es-AR" dirty="0" err="1" smtClean="0"/>
              <a:t>wherein</a:t>
            </a:r>
            <a:r>
              <a:rPr lang="es-AR" dirty="0" smtClean="0"/>
              <a:t> </a:t>
            </a:r>
            <a:r>
              <a:rPr lang="es-AR" dirty="0" err="1" smtClean="0"/>
              <a:t>the</a:t>
            </a:r>
            <a:r>
              <a:rPr lang="es-AR" dirty="0" smtClean="0"/>
              <a:t> local </a:t>
            </a:r>
            <a:r>
              <a:rPr lang="es-AR" dirty="0" err="1" smtClean="0"/>
              <a:t>features</a:t>
            </a:r>
            <a:r>
              <a:rPr lang="es-AR" dirty="0" smtClean="0"/>
              <a:t> of </a:t>
            </a:r>
            <a:r>
              <a:rPr lang="es-AR" dirty="0" err="1" smtClean="0"/>
              <a:t>lexis</a:t>
            </a:r>
            <a:r>
              <a:rPr lang="es-AR" dirty="0" smtClean="0"/>
              <a:t> and </a:t>
            </a:r>
            <a:r>
              <a:rPr lang="es-AR" dirty="0" err="1" smtClean="0"/>
              <a:t>grammar</a:t>
            </a:r>
            <a:r>
              <a:rPr lang="es-AR" dirty="0" smtClean="0"/>
              <a:t> </a:t>
            </a:r>
            <a:r>
              <a:rPr lang="es-AR" dirty="0" err="1" smtClean="0"/>
              <a:t>correspond</a:t>
            </a:r>
            <a:r>
              <a:rPr lang="es-AR" dirty="0" smtClean="0"/>
              <a:t> </a:t>
            </a:r>
            <a:r>
              <a:rPr lang="es-AR" dirty="0" err="1" smtClean="0"/>
              <a:t>to</a:t>
            </a:r>
            <a:r>
              <a:rPr lang="es-AR" dirty="0" smtClean="0"/>
              <a:t> global </a:t>
            </a:r>
            <a:r>
              <a:rPr lang="es-AR" dirty="0" err="1" smtClean="0"/>
              <a:t>features</a:t>
            </a:r>
            <a:r>
              <a:rPr lang="es-AR" dirty="0" smtClean="0"/>
              <a:t> of </a:t>
            </a:r>
            <a:r>
              <a:rPr lang="es-AR" dirty="0" err="1" smtClean="0"/>
              <a:t>goal</a:t>
            </a:r>
            <a:r>
              <a:rPr lang="es-AR" dirty="0" smtClean="0"/>
              <a:t> </a:t>
            </a:r>
            <a:r>
              <a:rPr lang="es-AR" dirty="0" err="1" smtClean="0"/>
              <a:t>type</a:t>
            </a:r>
            <a:r>
              <a:rPr lang="es-AR" dirty="0" smtClean="0"/>
              <a:t> and </a:t>
            </a:r>
            <a:r>
              <a:rPr lang="es-AR" dirty="0" err="1" smtClean="0"/>
              <a:t>types</a:t>
            </a:r>
            <a:r>
              <a:rPr lang="es-AR" dirty="0" smtClean="0"/>
              <a:t> of </a:t>
            </a:r>
            <a:r>
              <a:rPr lang="es-AR" dirty="0" err="1" smtClean="0"/>
              <a:t>participant</a:t>
            </a:r>
            <a:r>
              <a:rPr lang="es-AR" dirty="0" smtClean="0"/>
              <a:t> </a:t>
            </a:r>
            <a:r>
              <a:rPr lang="es-AR" dirty="0" err="1" smtClean="0"/>
              <a:t>relationships</a:t>
            </a:r>
            <a:r>
              <a:rPr lang="es-AR" dirty="0" smtClean="0"/>
              <a:t>.”</a:t>
            </a:r>
            <a:endParaRPr lang="es-A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683568" y="1412776"/>
            <a:ext cx="702147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3200" dirty="0" smtClean="0"/>
              <a:t> PUBLIC TALK                -        PRIVATE TALK</a:t>
            </a:r>
          </a:p>
          <a:p>
            <a:endParaRPr lang="es-AR" sz="3200" dirty="0"/>
          </a:p>
          <a:p>
            <a:endParaRPr lang="es-AR" sz="3200" dirty="0" smtClean="0"/>
          </a:p>
          <a:p>
            <a:r>
              <a:rPr lang="es-AR" sz="3200" dirty="0" smtClean="0"/>
              <a:t>PLANNED                     -           UNPLANNED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800" b="1" dirty="0" smtClean="0"/>
              <a:t>UNPLANNED PRIVATE TALK </a:t>
            </a:r>
            <a:r>
              <a:rPr lang="es-AR" sz="2800" dirty="0" err="1" smtClean="0"/>
              <a:t>is</a:t>
            </a:r>
            <a:r>
              <a:rPr lang="es-AR" sz="2800" dirty="0" smtClean="0"/>
              <a:t> </a:t>
            </a:r>
            <a:r>
              <a:rPr lang="es-AR" sz="2800" dirty="0" err="1" smtClean="0"/>
              <a:t>defined</a:t>
            </a:r>
            <a:r>
              <a:rPr lang="es-AR" sz="2800" dirty="0" smtClean="0"/>
              <a:t> as </a:t>
            </a:r>
            <a:r>
              <a:rPr lang="es-AR" sz="2800" dirty="0" err="1" smtClean="0"/>
              <a:t>the</a:t>
            </a:r>
            <a:r>
              <a:rPr lang="es-AR" sz="2800" dirty="0" smtClean="0"/>
              <a:t> </a:t>
            </a:r>
            <a:r>
              <a:rPr lang="es-AR" sz="2800" dirty="0" err="1" smtClean="0"/>
              <a:t>interaction</a:t>
            </a:r>
            <a:r>
              <a:rPr lang="es-AR" sz="2800" dirty="0" smtClean="0"/>
              <a:t> </a:t>
            </a:r>
            <a:r>
              <a:rPr lang="es-AR" sz="2800" dirty="0" err="1" smtClean="0"/>
              <a:t>ocurring</a:t>
            </a:r>
            <a:r>
              <a:rPr lang="es-AR" sz="2800" dirty="0" smtClean="0"/>
              <a:t> in a </a:t>
            </a:r>
            <a:r>
              <a:rPr lang="es-AR" sz="2800" dirty="0" err="1" smtClean="0"/>
              <a:t>context</a:t>
            </a:r>
            <a:r>
              <a:rPr lang="es-AR" sz="2800" dirty="0" smtClean="0"/>
              <a:t> </a:t>
            </a:r>
            <a:r>
              <a:rPr lang="es-AR" sz="2800" dirty="0" err="1" smtClean="0"/>
              <a:t>where</a:t>
            </a:r>
            <a:r>
              <a:rPr lang="es-AR" sz="2800" dirty="0" smtClean="0"/>
              <a:t> </a:t>
            </a:r>
            <a:r>
              <a:rPr lang="es-AR" sz="2800" dirty="0" err="1" smtClean="0"/>
              <a:t>participants</a:t>
            </a:r>
            <a:r>
              <a:rPr lang="es-AR" sz="2800" dirty="0" smtClean="0"/>
              <a:t> </a:t>
            </a:r>
            <a:r>
              <a:rPr lang="es-AR" sz="2800" dirty="0" err="1" smtClean="0"/>
              <a:t>know</a:t>
            </a:r>
            <a:r>
              <a:rPr lang="es-AR" sz="2800" dirty="0" smtClean="0"/>
              <a:t> </a:t>
            </a:r>
            <a:r>
              <a:rPr lang="es-AR" sz="2800" dirty="0" err="1" smtClean="0"/>
              <a:t>each</a:t>
            </a:r>
            <a:r>
              <a:rPr lang="es-AR" sz="2800" dirty="0" smtClean="0"/>
              <a:t> </a:t>
            </a:r>
            <a:r>
              <a:rPr lang="es-AR" sz="2800" dirty="0" err="1" smtClean="0"/>
              <a:t>other</a:t>
            </a:r>
            <a:r>
              <a:rPr lang="es-AR" sz="2800" dirty="0" smtClean="0"/>
              <a:t> </a:t>
            </a:r>
            <a:r>
              <a:rPr lang="es-AR" sz="2800" dirty="0" err="1" smtClean="0"/>
              <a:t>well</a:t>
            </a:r>
            <a:r>
              <a:rPr lang="es-AR" sz="2800" dirty="0" smtClean="0"/>
              <a:t> </a:t>
            </a:r>
            <a:r>
              <a:rPr lang="es-AR" sz="2800" dirty="0" err="1" smtClean="0"/>
              <a:t>or</a:t>
            </a:r>
            <a:r>
              <a:rPr lang="es-AR" sz="2800" dirty="0" smtClean="0"/>
              <a:t> </a:t>
            </a:r>
            <a:r>
              <a:rPr lang="es-AR" sz="2800" dirty="0" err="1" smtClean="0"/>
              <a:t>reasonably</a:t>
            </a:r>
            <a:r>
              <a:rPr lang="es-AR" sz="2800" dirty="0" smtClean="0"/>
              <a:t> </a:t>
            </a:r>
            <a:r>
              <a:rPr lang="es-AR" sz="2800" dirty="0" err="1" smtClean="0"/>
              <a:t>well</a:t>
            </a:r>
            <a:r>
              <a:rPr lang="es-AR" sz="2800" dirty="0" smtClean="0"/>
              <a:t> and </a:t>
            </a:r>
            <a:r>
              <a:rPr lang="es-AR" sz="2800" dirty="0" err="1" smtClean="0"/>
              <a:t>where</a:t>
            </a:r>
            <a:r>
              <a:rPr lang="es-AR" sz="2800" dirty="0" smtClean="0"/>
              <a:t> </a:t>
            </a:r>
            <a:r>
              <a:rPr lang="es-AR" sz="2800" dirty="0" err="1" smtClean="0"/>
              <a:t>interaction</a:t>
            </a:r>
            <a:r>
              <a:rPr lang="es-AR" sz="2800" dirty="0" smtClean="0"/>
              <a:t> </a:t>
            </a:r>
            <a:r>
              <a:rPr lang="es-AR" sz="2800" dirty="0" err="1" smtClean="0"/>
              <a:t>is</a:t>
            </a:r>
            <a:r>
              <a:rPr lang="es-AR" sz="2800" dirty="0" smtClean="0"/>
              <a:t>  in </a:t>
            </a:r>
            <a:r>
              <a:rPr lang="es-AR" sz="2800" dirty="0" err="1" smtClean="0"/>
              <a:t>some</a:t>
            </a:r>
            <a:r>
              <a:rPr lang="es-AR" sz="2800" dirty="0" smtClean="0"/>
              <a:t> </a:t>
            </a:r>
            <a:r>
              <a:rPr lang="es-AR" sz="2800" dirty="0" err="1" smtClean="0"/>
              <a:t>way</a:t>
            </a:r>
            <a:r>
              <a:rPr lang="es-AR" sz="2800" dirty="0" smtClean="0"/>
              <a:t> personal </a:t>
            </a:r>
            <a:r>
              <a:rPr lang="es-AR" sz="2800" dirty="0" err="1" smtClean="0"/>
              <a:t>if</a:t>
            </a:r>
            <a:r>
              <a:rPr lang="es-AR" sz="2800" dirty="0" smtClean="0"/>
              <a:t> </a:t>
            </a:r>
            <a:r>
              <a:rPr lang="es-AR" sz="2800" dirty="0" err="1" smtClean="0"/>
              <a:t>not</a:t>
            </a:r>
            <a:r>
              <a:rPr lang="es-AR" sz="2800" dirty="0" smtClean="0"/>
              <a:t> </a:t>
            </a:r>
            <a:r>
              <a:rPr lang="es-AR" sz="2800" dirty="0" err="1" smtClean="0"/>
              <a:t>domestic</a:t>
            </a:r>
            <a:r>
              <a:rPr lang="es-AR" sz="2800" dirty="0" smtClean="0"/>
              <a:t>. In </a:t>
            </a:r>
            <a:r>
              <a:rPr lang="es-AR" sz="2800" dirty="0" err="1" smtClean="0"/>
              <a:t>consequence</a:t>
            </a:r>
            <a:r>
              <a:rPr lang="es-AR" sz="2800" dirty="0" smtClean="0"/>
              <a:t>, </a:t>
            </a:r>
            <a:r>
              <a:rPr lang="es-AR" sz="2800" dirty="0" err="1" smtClean="0"/>
              <a:t>it</a:t>
            </a:r>
            <a:r>
              <a:rPr lang="es-AR" sz="2800" dirty="0" smtClean="0"/>
              <a:t> </a:t>
            </a:r>
            <a:r>
              <a:rPr lang="es-AR" sz="2800" dirty="0" err="1" smtClean="0"/>
              <a:t>is</a:t>
            </a:r>
            <a:r>
              <a:rPr lang="es-AR" sz="2800" dirty="0" smtClean="0"/>
              <a:t> more </a:t>
            </a:r>
            <a:r>
              <a:rPr lang="es-AR" sz="2800" dirty="0" err="1" smtClean="0"/>
              <a:t>likely</a:t>
            </a:r>
            <a:r>
              <a:rPr lang="es-AR" sz="2800" dirty="0" smtClean="0"/>
              <a:t> </a:t>
            </a:r>
            <a:r>
              <a:rPr lang="es-AR" sz="2800" dirty="0" err="1" smtClean="0"/>
              <a:t>to</a:t>
            </a:r>
            <a:r>
              <a:rPr lang="es-AR" sz="2800" dirty="0" smtClean="0"/>
              <a:t> </a:t>
            </a:r>
            <a:r>
              <a:rPr lang="es-AR" sz="2800" dirty="0" err="1" smtClean="0"/>
              <a:t>take</a:t>
            </a:r>
            <a:r>
              <a:rPr lang="es-AR" sz="2800" dirty="0" smtClean="0"/>
              <a:t> place </a:t>
            </a:r>
            <a:r>
              <a:rPr lang="es-AR" sz="2800" dirty="0" err="1" smtClean="0"/>
              <a:t>among</a:t>
            </a:r>
            <a:r>
              <a:rPr lang="es-AR" sz="2800" dirty="0" smtClean="0"/>
              <a:t> familiar </a:t>
            </a:r>
            <a:r>
              <a:rPr lang="es-AR" sz="2800" dirty="0" err="1" smtClean="0"/>
              <a:t>participants</a:t>
            </a:r>
            <a:r>
              <a:rPr lang="es-AR" sz="2800" dirty="0" smtClean="0"/>
              <a:t> in a </a:t>
            </a:r>
            <a:r>
              <a:rPr lang="es-AR" sz="2800" dirty="0" err="1" smtClean="0"/>
              <a:t>private</a:t>
            </a:r>
            <a:r>
              <a:rPr lang="es-AR" sz="2800" dirty="0" smtClean="0"/>
              <a:t> </a:t>
            </a:r>
            <a:r>
              <a:rPr lang="es-AR" sz="2800" dirty="0" err="1" smtClean="0"/>
              <a:t>context</a:t>
            </a:r>
            <a:r>
              <a:rPr lang="es-AR" sz="2800" dirty="0" smtClean="0"/>
              <a:t>. </a:t>
            </a:r>
            <a:r>
              <a:rPr lang="es-AR" sz="2800" dirty="0" err="1" smtClean="0"/>
              <a:t>Because</a:t>
            </a:r>
            <a:r>
              <a:rPr lang="es-AR" sz="2800" dirty="0" smtClean="0"/>
              <a:t> of </a:t>
            </a:r>
            <a:r>
              <a:rPr lang="es-AR" sz="2800" dirty="0" err="1" smtClean="0"/>
              <a:t>this</a:t>
            </a:r>
            <a:r>
              <a:rPr lang="es-AR" sz="2800" dirty="0" smtClean="0"/>
              <a:t> </a:t>
            </a:r>
            <a:r>
              <a:rPr lang="es-AR" sz="2800" dirty="0" err="1" smtClean="0"/>
              <a:t>we</a:t>
            </a:r>
            <a:r>
              <a:rPr lang="es-AR" sz="2800" dirty="0" smtClean="0"/>
              <a:t> </a:t>
            </a:r>
            <a:r>
              <a:rPr lang="es-AR" sz="2800" dirty="0" err="1" smtClean="0"/>
              <a:t>might</a:t>
            </a:r>
            <a:r>
              <a:rPr lang="es-AR" sz="2800" dirty="0" smtClean="0"/>
              <a:t> </a:t>
            </a:r>
            <a:r>
              <a:rPr lang="es-AR" sz="2800" dirty="0" err="1" smtClean="0"/>
              <a:t>expect</a:t>
            </a:r>
            <a:r>
              <a:rPr lang="es-AR" sz="2800" dirty="0" smtClean="0"/>
              <a:t> a </a:t>
            </a:r>
            <a:r>
              <a:rPr lang="es-AR" sz="2800" dirty="0" err="1" smtClean="0"/>
              <a:t>high</a:t>
            </a:r>
            <a:r>
              <a:rPr lang="es-AR" sz="2800" dirty="0" smtClean="0"/>
              <a:t> </a:t>
            </a:r>
            <a:r>
              <a:rPr lang="es-AR" sz="2800" dirty="0" err="1" smtClean="0"/>
              <a:t>level</a:t>
            </a:r>
            <a:r>
              <a:rPr lang="es-AR" sz="2800" dirty="0" smtClean="0"/>
              <a:t> of </a:t>
            </a:r>
            <a:r>
              <a:rPr lang="es-AR" sz="2800" dirty="0" err="1" smtClean="0"/>
              <a:t>implicatures</a:t>
            </a:r>
            <a:r>
              <a:rPr lang="es-AR" sz="2800" dirty="0" smtClean="0"/>
              <a:t>, more non </a:t>
            </a:r>
            <a:r>
              <a:rPr lang="es-AR" sz="2800" dirty="0" err="1" smtClean="0"/>
              <a:t>fluency</a:t>
            </a:r>
            <a:r>
              <a:rPr lang="es-AR" sz="2800" dirty="0" smtClean="0"/>
              <a:t> </a:t>
            </a:r>
            <a:r>
              <a:rPr lang="es-AR" sz="2800" dirty="0" err="1" smtClean="0"/>
              <a:t>features</a:t>
            </a:r>
            <a:r>
              <a:rPr lang="es-AR" sz="2800" dirty="0" smtClean="0"/>
              <a:t>, </a:t>
            </a:r>
            <a:r>
              <a:rPr lang="es-AR" sz="2800" dirty="0" err="1" smtClean="0"/>
              <a:t>overlaps</a:t>
            </a:r>
            <a:r>
              <a:rPr lang="es-AR" sz="2800" dirty="0" smtClean="0"/>
              <a:t> and </a:t>
            </a:r>
            <a:r>
              <a:rPr lang="es-AR" sz="2800" dirty="0" err="1" smtClean="0"/>
              <a:t>interruptions</a:t>
            </a:r>
            <a:r>
              <a:rPr lang="es-AR" sz="2800" dirty="0" smtClean="0"/>
              <a:t> </a:t>
            </a:r>
            <a:r>
              <a:rPr lang="es-AR" sz="2800" dirty="0" err="1" smtClean="0"/>
              <a:t>among</a:t>
            </a:r>
            <a:r>
              <a:rPr lang="es-AR" sz="2800" dirty="0" smtClean="0"/>
              <a:t> </a:t>
            </a:r>
            <a:r>
              <a:rPr lang="es-AR" sz="2800" dirty="0" err="1" smtClean="0"/>
              <a:t>other</a:t>
            </a:r>
            <a:r>
              <a:rPr lang="es-AR" sz="2800" dirty="0" smtClean="0"/>
              <a:t> </a:t>
            </a:r>
            <a:r>
              <a:rPr lang="es-AR" sz="2800" dirty="0" err="1" smtClean="0"/>
              <a:t>features</a:t>
            </a:r>
            <a:r>
              <a:rPr lang="es-AR" sz="2800" dirty="0" smtClean="0"/>
              <a:t>.</a:t>
            </a:r>
            <a:endParaRPr lang="es-AR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59632" y="1412776"/>
            <a:ext cx="7552773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err="1" smtClean="0"/>
              <a:t>Cockroft´s</a:t>
            </a:r>
            <a:r>
              <a:rPr lang="es-AR" sz="2400" b="1" dirty="0" smtClean="0"/>
              <a:t>  </a:t>
            </a:r>
            <a:r>
              <a:rPr lang="es-AR" sz="2400" b="1" dirty="0" err="1" smtClean="0"/>
              <a:t>categorisation</a:t>
            </a:r>
            <a:r>
              <a:rPr lang="es-AR" sz="2400" b="1" dirty="0" smtClean="0"/>
              <a:t> of </a:t>
            </a:r>
            <a:r>
              <a:rPr lang="es-AR" sz="2400" b="1" dirty="0" err="1" smtClean="0"/>
              <a:t>unplanned</a:t>
            </a:r>
            <a:r>
              <a:rPr lang="es-AR" sz="2400" b="1" dirty="0" smtClean="0"/>
              <a:t> </a:t>
            </a:r>
          </a:p>
          <a:p>
            <a:r>
              <a:rPr lang="es-AR" sz="2400" b="1" dirty="0" err="1" smtClean="0"/>
              <a:t>private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talk</a:t>
            </a:r>
            <a:r>
              <a:rPr lang="es-AR" sz="2400" b="1" dirty="0" smtClean="0"/>
              <a:t>:</a:t>
            </a:r>
          </a:p>
          <a:p>
            <a:endParaRPr lang="es-AR" sz="2400" dirty="0"/>
          </a:p>
          <a:p>
            <a:r>
              <a:rPr lang="es-AR" sz="2400" dirty="0" smtClean="0"/>
              <a:t>*Casual </a:t>
            </a:r>
            <a:r>
              <a:rPr lang="es-AR" sz="2400" dirty="0" err="1" smtClean="0"/>
              <a:t>conversation</a:t>
            </a:r>
            <a:r>
              <a:rPr lang="es-AR" sz="2400" dirty="0" smtClean="0"/>
              <a:t> </a:t>
            </a:r>
            <a:r>
              <a:rPr lang="es-AR" sz="2400" dirty="0" err="1" smtClean="0"/>
              <a:t>among</a:t>
            </a:r>
            <a:r>
              <a:rPr lang="es-AR" sz="2400" dirty="0" smtClean="0"/>
              <a:t> </a:t>
            </a:r>
            <a:r>
              <a:rPr lang="es-AR" sz="2400" dirty="0" err="1" smtClean="0"/>
              <a:t>family</a:t>
            </a:r>
            <a:r>
              <a:rPr lang="es-AR" sz="2400" dirty="0" smtClean="0"/>
              <a:t> and </a:t>
            </a:r>
            <a:r>
              <a:rPr lang="es-AR" sz="2400" dirty="0" err="1" smtClean="0"/>
              <a:t>friends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 err="1" smtClean="0"/>
              <a:t>Telling</a:t>
            </a:r>
            <a:r>
              <a:rPr lang="es-AR" sz="2400" dirty="0" smtClean="0"/>
              <a:t> </a:t>
            </a:r>
            <a:r>
              <a:rPr lang="es-AR" sz="2400" dirty="0" err="1" smtClean="0"/>
              <a:t>stories</a:t>
            </a:r>
            <a:r>
              <a:rPr lang="es-AR" sz="2400" dirty="0" smtClean="0"/>
              <a:t> and </a:t>
            </a:r>
            <a:r>
              <a:rPr lang="es-AR" sz="2400" dirty="0" err="1" smtClean="0"/>
              <a:t>jokes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/>
              <a:t> </a:t>
            </a:r>
            <a:r>
              <a:rPr lang="es-AR" sz="2400" dirty="0" err="1" smtClean="0"/>
              <a:t>Talking</a:t>
            </a:r>
            <a:r>
              <a:rPr lang="es-AR" sz="2400" dirty="0" smtClean="0"/>
              <a:t> </a:t>
            </a:r>
            <a:r>
              <a:rPr lang="es-AR" sz="2400" dirty="0" err="1" smtClean="0"/>
              <a:t>on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telephone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/>
              <a:t> </a:t>
            </a:r>
            <a:r>
              <a:rPr lang="es-AR" sz="2400" dirty="0" err="1" smtClean="0"/>
              <a:t>Talking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</a:t>
            </a:r>
            <a:r>
              <a:rPr lang="es-AR" sz="2400" dirty="0" err="1" smtClean="0"/>
              <a:t>children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/>
              <a:t> </a:t>
            </a:r>
            <a:r>
              <a:rPr lang="es-AR" sz="2400" dirty="0" err="1" smtClean="0"/>
              <a:t>Talking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</a:t>
            </a:r>
            <a:r>
              <a:rPr lang="es-AR" sz="2400" dirty="0" err="1" smtClean="0"/>
              <a:t>animals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/>
              <a:t> </a:t>
            </a:r>
            <a:r>
              <a:rPr lang="es-AR" sz="2400" dirty="0" err="1" smtClean="0"/>
              <a:t>Talking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elderly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 err="1" smtClean="0"/>
              <a:t>Talking</a:t>
            </a:r>
            <a:r>
              <a:rPr lang="es-AR" sz="2400" dirty="0" smtClean="0"/>
              <a:t> as monologue</a:t>
            </a:r>
            <a:endParaRPr lang="es-A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411760" y="1268760"/>
            <a:ext cx="58571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dirty="0" err="1" smtClean="0"/>
              <a:t>Theoretical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approaches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to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discourse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analysis</a:t>
            </a:r>
            <a:endParaRPr lang="es-AR" sz="2400" b="1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1907704" y="2132856"/>
            <a:ext cx="429906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charset="0"/>
              <a:buChar char="•"/>
            </a:pPr>
            <a:r>
              <a:rPr lang="es-AR" sz="2400" b="1" dirty="0" err="1" smtClean="0"/>
              <a:t>Speech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act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theory</a:t>
            </a:r>
            <a:endParaRPr lang="es-AR" sz="2400" b="1" dirty="0" smtClean="0"/>
          </a:p>
          <a:p>
            <a:pPr>
              <a:buFont typeface="Arial" charset="0"/>
              <a:buChar char="•"/>
            </a:pPr>
            <a:r>
              <a:rPr lang="es-AR" sz="2400" b="1" dirty="0" smtClean="0"/>
              <a:t>Exchange </a:t>
            </a:r>
            <a:r>
              <a:rPr lang="es-AR" sz="2400" b="1" dirty="0" err="1" smtClean="0"/>
              <a:t>structure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theory</a:t>
            </a:r>
            <a:endParaRPr lang="es-AR" sz="2400" b="1" dirty="0" smtClean="0"/>
          </a:p>
          <a:p>
            <a:pPr>
              <a:buFont typeface="Arial" charset="0"/>
              <a:buChar char="•"/>
            </a:pPr>
            <a:r>
              <a:rPr lang="es-AR" sz="2400" b="1" dirty="0"/>
              <a:t> </a:t>
            </a:r>
            <a:r>
              <a:rPr lang="es-AR" sz="2400" b="1" dirty="0" err="1" smtClean="0"/>
              <a:t>Narrative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structure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theory</a:t>
            </a:r>
            <a:endParaRPr lang="es-AR" sz="2400" b="1" dirty="0" smtClean="0"/>
          </a:p>
          <a:p>
            <a:pPr>
              <a:buFont typeface="Arial" charset="0"/>
              <a:buChar char="•"/>
            </a:pPr>
            <a:r>
              <a:rPr lang="es-AR" sz="2400" b="1" dirty="0" err="1" smtClean="0"/>
              <a:t>Frame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theory</a:t>
            </a:r>
            <a:endParaRPr lang="es-AR" sz="2400" b="1" dirty="0" smtClean="0"/>
          </a:p>
          <a:p>
            <a:pPr>
              <a:buFont typeface="Arial" charset="0"/>
              <a:buChar char="•"/>
            </a:pPr>
            <a:r>
              <a:rPr lang="es-AR" sz="2400" b="1" dirty="0"/>
              <a:t> </a:t>
            </a:r>
            <a:r>
              <a:rPr lang="es-AR" sz="2400" b="1" dirty="0" err="1" smtClean="0"/>
              <a:t>Schema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theory</a:t>
            </a:r>
            <a:endParaRPr lang="es-AR" sz="2400" b="1" dirty="0" smtClean="0"/>
          </a:p>
          <a:p>
            <a:pPr>
              <a:buFont typeface="Arial" charset="0"/>
              <a:buChar char="•"/>
            </a:pPr>
            <a:r>
              <a:rPr lang="es-AR" sz="2400" b="1" dirty="0"/>
              <a:t> </a:t>
            </a:r>
            <a:r>
              <a:rPr lang="es-AR" sz="2400" b="1" dirty="0" err="1" smtClean="0"/>
              <a:t>Pragmatics</a:t>
            </a:r>
            <a:endParaRPr lang="es-AR" sz="2400" b="1" dirty="0" smtClean="0"/>
          </a:p>
          <a:p>
            <a:pPr>
              <a:buFont typeface="Arial" charset="0"/>
              <a:buChar char="•"/>
            </a:pPr>
            <a:r>
              <a:rPr lang="es-AR" sz="2400" b="1" dirty="0"/>
              <a:t> </a:t>
            </a:r>
            <a:r>
              <a:rPr lang="es-AR" sz="2400" b="1" dirty="0" err="1" smtClean="0"/>
              <a:t>Conversation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analysis</a:t>
            </a:r>
            <a:endParaRPr lang="es-AR" sz="2400" b="1" dirty="0" smtClean="0"/>
          </a:p>
          <a:p>
            <a:pPr>
              <a:buFont typeface="Arial" charset="0"/>
              <a:buChar char="•"/>
            </a:pPr>
            <a:r>
              <a:rPr lang="es-AR" sz="2400" b="1" dirty="0" err="1" smtClean="0"/>
              <a:t>Ethnography</a:t>
            </a:r>
            <a:r>
              <a:rPr lang="es-AR" sz="2400" b="1" dirty="0" smtClean="0"/>
              <a:t> of </a:t>
            </a:r>
            <a:r>
              <a:rPr lang="es-AR" sz="2400" b="1" dirty="0" err="1" smtClean="0"/>
              <a:t>communication</a:t>
            </a:r>
            <a:endParaRPr lang="es-AR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5536" y="764704"/>
            <a:ext cx="8451983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err="1" smtClean="0"/>
              <a:t>Discourse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grammar</a:t>
            </a:r>
            <a:endParaRPr lang="es-AR" sz="2400" b="1" dirty="0" smtClean="0"/>
          </a:p>
          <a:p>
            <a:endParaRPr lang="es-AR" sz="2400" dirty="0"/>
          </a:p>
          <a:p>
            <a:r>
              <a:rPr lang="es-AR" sz="2400" dirty="0" err="1" smtClean="0"/>
              <a:t>We</a:t>
            </a:r>
            <a:r>
              <a:rPr lang="es-AR" sz="2400" dirty="0" smtClean="0"/>
              <a:t> </a:t>
            </a:r>
            <a:r>
              <a:rPr lang="es-AR" sz="2400" dirty="0" err="1" smtClean="0"/>
              <a:t>move</a:t>
            </a:r>
            <a:r>
              <a:rPr lang="es-AR" sz="2400" dirty="0" smtClean="0"/>
              <a:t> </a:t>
            </a:r>
            <a:r>
              <a:rPr lang="es-AR" sz="2400" dirty="0" err="1" smtClean="0"/>
              <a:t>away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analysis</a:t>
            </a:r>
            <a:r>
              <a:rPr lang="es-AR" sz="2400" dirty="0" smtClean="0"/>
              <a:t> of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sentence</a:t>
            </a:r>
            <a:r>
              <a:rPr lang="es-AR" sz="2400" dirty="0" smtClean="0"/>
              <a:t> as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unit</a:t>
            </a:r>
            <a:r>
              <a:rPr lang="es-AR" sz="2400" dirty="0" smtClean="0"/>
              <a:t> of </a:t>
            </a:r>
            <a:r>
              <a:rPr lang="es-AR" sz="2400" dirty="0" err="1" smtClean="0"/>
              <a:t>linguistic</a:t>
            </a:r>
            <a:r>
              <a:rPr lang="es-AR" sz="2400" dirty="0" smtClean="0"/>
              <a:t> </a:t>
            </a:r>
            <a:r>
              <a:rPr lang="es-AR" sz="2400" dirty="0" err="1" smtClean="0"/>
              <a:t>investigations</a:t>
            </a:r>
            <a:endParaRPr lang="es-AR" sz="2400" dirty="0" smtClean="0"/>
          </a:p>
          <a:p>
            <a:endParaRPr lang="es-AR" sz="2400" dirty="0"/>
          </a:p>
          <a:p>
            <a:endParaRPr lang="es-AR" sz="2400" dirty="0" smtClean="0"/>
          </a:p>
          <a:p>
            <a:r>
              <a:rPr lang="es-AR" sz="2400" dirty="0" smtClean="0"/>
              <a:t>1)</a:t>
            </a:r>
            <a:endParaRPr lang="es-AR" sz="2400" dirty="0"/>
          </a:p>
          <a:p>
            <a:r>
              <a:rPr lang="es-AR" sz="2400" dirty="0" smtClean="0"/>
              <a:t>RE </a:t>
            </a:r>
            <a:r>
              <a:rPr lang="es-AR" sz="2400" dirty="0" err="1" smtClean="0"/>
              <a:t>interpretation</a:t>
            </a:r>
            <a:r>
              <a:rPr lang="es-AR" sz="2400" b="1" dirty="0" smtClean="0"/>
              <a:t>:   </a:t>
            </a:r>
            <a:r>
              <a:rPr lang="es-AR" sz="2400" b="1" dirty="0" err="1" smtClean="0"/>
              <a:t>Semantic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meaning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inadequate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for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the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description</a:t>
            </a:r>
            <a:r>
              <a:rPr lang="es-AR" sz="2400" b="1" dirty="0" smtClean="0"/>
              <a:t> of </a:t>
            </a:r>
            <a:r>
              <a:rPr lang="es-AR" sz="2400" b="1" dirty="0" err="1" smtClean="0"/>
              <a:t>meaning</a:t>
            </a:r>
            <a:r>
              <a:rPr lang="es-AR" sz="2400" b="1" dirty="0" smtClean="0"/>
              <a:t>-in-</a:t>
            </a:r>
            <a:r>
              <a:rPr lang="es-AR" sz="2400" b="1" dirty="0" err="1" smtClean="0"/>
              <a:t>interaction</a:t>
            </a:r>
            <a:endParaRPr lang="es-AR" sz="2400" b="1" dirty="0" smtClean="0"/>
          </a:p>
          <a:p>
            <a:endParaRPr lang="es-AR" sz="2400" dirty="0"/>
          </a:p>
          <a:p>
            <a:endParaRPr lang="es-AR" sz="2400" dirty="0" smtClean="0"/>
          </a:p>
          <a:p>
            <a:r>
              <a:rPr lang="es-AR" sz="2400" dirty="0" err="1" smtClean="0"/>
              <a:t>Meanings</a:t>
            </a:r>
            <a:r>
              <a:rPr lang="es-AR" sz="2400" dirty="0" smtClean="0"/>
              <a:t> in </a:t>
            </a:r>
            <a:r>
              <a:rPr lang="es-AR" sz="2400" dirty="0" err="1" smtClean="0"/>
              <a:t>context</a:t>
            </a:r>
            <a:r>
              <a:rPr lang="es-AR" sz="2400" dirty="0" smtClean="0"/>
              <a:t> </a:t>
            </a:r>
            <a:r>
              <a:rPr lang="es-AR" sz="2400" dirty="0" err="1" smtClean="0"/>
              <a:t>extend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core</a:t>
            </a:r>
            <a:r>
              <a:rPr lang="es-AR" sz="2400" dirty="0" smtClean="0"/>
              <a:t> </a:t>
            </a:r>
            <a:r>
              <a:rPr lang="es-AR" sz="2400" dirty="0" err="1" smtClean="0"/>
              <a:t>semantic</a:t>
            </a:r>
            <a:r>
              <a:rPr lang="es-AR" sz="2400" dirty="0" smtClean="0"/>
              <a:t> </a:t>
            </a:r>
            <a:r>
              <a:rPr lang="es-AR" sz="2400" dirty="0" err="1" smtClean="0"/>
              <a:t>meaning</a:t>
            </a:r>
            <a:endParaRPr lang="es-AR" sz="2400" dirty="0" smtClean="0"/>
          </a:p>
          <a:p>
            <a:endParaRPr lang="es-AR" sz="2400" b="1" dirty="0"/>
          </a:p>
          <a:p>
            <a:r>
              <a:rPr lang="es-AR" sz="2400" b="1" dirty="0" err="1" smtClean="0"/>
              <a:t>Relevant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features</a:t>
            </a:r>
            <a:r>
              <a:rPr lang="es-AR" sz="2400" b="1" dirty="0" smtClean="0"/>
              <a:t> of </a:t>
            </a:r>
            <a:r>
              <a:rPr lang="es-AR" sz="2400" b="1" dirty="0" err="1" smtClean="0"/>
              <a:t>context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explain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usage</a:t>
            </a:r>
            <a:endParaRPr lang="es-AR" sz="2400" b="1" dirty="0" smtClean="0"/>
          </a:p>
          <a:p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50616" y="908720"/>
            <a:ext cx="75217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 smtClean="0"/>
              <a:t>Discourse</a:t>
            </a:r>
            <a:r>
              <a:rPr lang="es-AR" sz="2400" dirty="0" smtClean="0"/>
              <a:t> </a:t>
            </a:r>
            <a:r>
              <a:rPr lang="es-AR" sz="2400" dirty="0" err="1" smtClean="0"/>
              <a:t>grammar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study</a:t>
            </a:r>
            <a:r>
              <a:rPr lang="es-AR" sz="2400" dirty="0" smtClean="0"/>
              <a:t> of </a:t>
            </a:r>
            <a:r>
              <a:rPr lang="es-AR" sz="2400" dirty="0" err="1" smtClean="0"/>
              <a:t>form</a:t>
            </a:r>
            <a:r>
              <a:rPr lang="es-AR" sz="2400" dirty="0" smtClean="0"/>
              <a:t> </a:t>
            </a:r>
            <a:r>
              <a:rPr lang="es-AR" sz="2400" dirty="0" err="1" smtClean="0"/>
              <a:t>scrutinised</a:t>
            </a:r>
            <a:r>
              <a:rPr lang="es-AR" sz="2400" dirty="0" smtClean="0"/>
              <a:t> in </a:t>
            </a:r>
            <a:r>
              <a:rPr lang="es-AR" sz="2400" dirty="0" err="1" smtClean="0"/>
              <a:t>its</a:t>
            </a:r>
            <a:r>
              <a:rPr lang="es-AR" sz="2400" dirty="0" smtClean="0"/>
              <a:t> </a:t>
            </a:r>
            <a:r>
              <a:rPr lang="es-AR" sz="2400" dirty="0" err="1" smtClean="0"/>
              <a:t>context</a:t>
            </a:r>
            <a:r>
              <a:rPr lang="es-AR" sz="2400" dirty="0" smtClean="0"/>
              <a:t> of </a:t>
            </a:r>
            <a:r>
              <a:rPr lang="es-AR" sz="2400" dirty="0" err="1" smtClean="0"/>
              <a:t>occurrence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err="1" smtClean="0"/>
              <a:t>Grammatical</a:t>
            </a:r>
            <a:r>
              <a:rPr lang="es-AR" sz="2400" dirty="0" smtClean="0"/>
              <a:t> </a:t>
            </a:r>
            <a:r>
              <a:rPr lang="es-AR" sz="2400" dirty="0" err="1" smtClean="0"/>
              <a:t>meaning</a:t>
            </a:r>
            <a:r>
              <a:rPr lang="es-AR" sz="2400" dirty="0" smtClean="0"/>
              <a:t> </a:t>
            </a:r>
            <a:r>
              <a:rPr lang="es-AR" sz="2400" dirty="0" err="1" smtClean="0"/>
              <a:t>is</a:t>
            </a:r>
            <a:r>
              <a:rPr lang="es-AR" sz="2400" dirty="0" smtClean="0"/>
              <a:t> </a:t>
            </a:r>
            <a:r>
              <a:rPr lang="es-AR" sz="2400" dirty="0" err="1" smtClean="0"/>
              <a:t>interactively</a:t>
            </a:r>
            <a:r>
              <a:rPr lang="es-AR" sz="2400" dirty="0" smtClean="0"/>
              <a:t> </a:t>
            </a:r>
            <a:r>
              <a:rPr lang="es-AR" sz="2400" dirty="0" err="1" smtClean="0"/>
              <a:t>determined</a:t>
            </a:r>
            <a:r>
              <a:rPr lang="es-AR" sz="2400" dirty="0" smtClean="0"/>
              <a:t> </a:t>
            </a:r>
            <a:r>
              <a:rPr lang="es-AR" sz="2400" dirty="0" err="1" smtClean="0"/>
              <a:t>rather</a:t>
            </a:r>
            <a:r>
              <a:rPr lang="es-AR" sz="2400" dirty="0" smtClean="0"/>
              <a:t> </a:t>
            </a:r>
            <a:r>
              <a:rPr lang="es-AR" sz="2400" dirty="0" err="1" smtClean="0"/>
              <a:t>than</a:t>
            </a:r>
            <a:r>
              <a:rPr lang="es-AR" sz="2400" dirty="0" smtClean="0"/>
              <a:t> </a:t>
            </a:r>
            <a:r>
              <a:rPr lang="es-AR" sz="2400" dirty="0" err="1" smtClean="0"/>
              <a:t>being</a:t>
            </a:r>
            <a:r>
              <a:rPr lang="es-AR" sz="2400" dirty="0" smtClean="0"/>
              <a:t> </a:t>
            </a:r>
            <a:r>
              <a:rPr lang="es-AR" sz="2400" dirty="0" err="1" smtClean="0"/>
              <a:t>inherently</a:t>
            </a:r>
            <a:r>
              <a:rPr lang="es-AR" sz="2400" dirty="0" smtClean="0"/>
              <a:t> “in”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structure</a:t>
            </a:r>
            <a:r>
              <a:rPr lang="es-AR" sz="2400" dirty="0" smtClean="0"/>
              <a:t> </a:t>
            </a:r>
            <a:r>
              <a:rPr lang="es-AR" sz="2400" dirty="0" err="1" smtClean="0"/>
              <a:t>under</a:t>
            </a:r>
            <a:r>
              <a:rPr lang="es-AR" sz="2400" dirty="0" smtClean="0"/>
              <a:t> </a:t>
            </a:r>
            <a:r>
              <a:rPr lang="es-AR" sz="2400" dirty="0" err="1" smtClean="0"/>
              <a:t>scrutiny</a:t>
            </a:r>
            <a:r>
              <a:rPr lang="es-AR" sz="2400" dirty="0" smtClean="0"/>
              <a:t>.</a:t>
            </a:r>
          </a:p>
          <a:p>
            <a:endParaRPr lang="es-AR" sz="2400" dirty="0"/>
          </a:p>
          <a:p>
            <a:endParaRPr lang="es-AR" sz="2400" dirty="0" smtClean="0"/>
          </a:p>
          <a:p>
            <a:endParaRPr lang="es-AR" sz="2400" dirty="0"/>
          </a:p>
          <a:p>
            <a:r>
              <a:rPr lang="es-AR" sz="2400" dirty="0" smtClean="0"/>
              <a:t>EG: </a:t>
            </a:r>
            <a:r>
              <a:rPr lang="es-AR" sz="2400" dirty="0" err="1" smtClean="0"/>
              <a:t>Past</a:t>
            </a:r>
            <a:r>
              <a:rPr lang="es-AR" sz="2400" dirty="0" smtClean="0"/>
              <a:t> tenses</a:t>
            </a:r>
          </a:p>
          <a:p>
            <a:endParaRPr lang="es-AR" sz="2400" dirty="0" smtClean="0"/>
          </a:p>
          <a:p>
            <a:r>
              <a:rPr lang="es-AR" sz="2400" dirty="0" smtClean="0"/>
              <a:t>“I </a:t>
            </a:r>
            <a:r>
              <a:rPr lang="es-AR" sz="2400" dirty="0" err="1" smtClean="0"/>
              <a:t>wanted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</a:t>
            </a:r>
            <a:r>
              <a:rPr lang="es-AR" sz="2400" dirty="0" err="1" smtClean="0"/>
              <a:t>talk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</a:t>
            </a:r>
            <a:r>
              <a:rPr lang="es-AR" sz="2400" dirty="0" err="1" smtClean="0"/>
              <a:t>you</a:t>
            </a:r>
            <a:r>
              <a:rPr lang="es-AR" sz="2400" dirty="0" smtClean="0"/>
              <a:t>”</a:t>
            </a:r>
            <a:endParaRPr lang="es-A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547664" y="1196752"/>
            <a:ext cx="694193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err="1" smtClean="0"/>
              <a:t>The</a:t>
            </a:r>
            <a:r>
              <a:rPr lang="es-AR" sz="2400" dirty="0" smtClean="0"/>
              <a:t> use of corpus </a:t>
            </a:r>
            <a:r>
              <a:rPr lang="es-AR" sz="2400" dirty="0" err="1" smtClean="0"/>
              <a:t>evidence</a:t>
            </a:r>
            <a:r>
              <a:rPr lang="es-AR" sz="2400" dirty="0" smtClean="0"/>
              <a:t> </a:t>
            </a:r>
            <a:r>
              <a:rPr lang="es-AR" sz="2400" dirty="0" err="1" smtClean="0"/>
              <a:t>helps</a:t>
            </a:r>
            <a:r>
              <a:rPr lang="es-AR" sz="2400" dirty="0" smtClean="0"/>
              <a:t> </a:t>
            </a:r>
            <a:r>
              <a:rPr lang="es-AR" sz="2400" dirty="0" err="1" smtClean="0"/>
              <a:t>develop</a:t>
            </a:r>
            <a:r>
              <a:rPr lang="es-AR" sz="2400" dirty="0" smtClean="0"/>
              <a:t> a new </a:t>
            </a:r>
            <a:r>
              <a:rPr lang="es-AR" sz="2400" dirty="0" err="1" smtClean="0"/>
              <a:t>perspective</a:t>
            </a:r>
            <a:r>
              <a:rPr lang="es-AR" sz="2400" dirty="0" smtClean="0"/>
              <a:t> </a:t>
            </a:r>
            <a:r>
              <a:rPr lang="es-AR" sz="2400" dirty="0" err="1" smtClean="0"/>
              <a:t>by</a:t>
            </a:r>
            <a:r>
              <a:rPr lang="es-AR" sz="2400" dirty="0" smtClean="0"/>
              <a:t> </a:t>
            </a:r>
            <a:r>
              <a:rPr lang="es-AR" sz="2400" dirty="0" err="1" smtClean="0"/>
              <a:t>analyising</a:t>
            </a:r>
            <a:r>
              <a:rPr lang="es-AR" sz="2400" dirty="0" smtClean="0"/>
              <a:t> a </a:t>
            </a:r>
            <a:r>
              <a:rPr lang="es-AR" sz="2400" dirty="0" err="1" smtClean="0"/>
              <a:t>range</a:t>
            </a:r>
            <a:r>
              <a:rPr lang="es-AR" sz="2400" dirty="0" smtClean="0"/>
              <a:t> of </a:t>
            </a:r>
            <a:r>
              <a:rPr lang="es-AR" sz="2400" dirty="0" err="1" smtClean="0"/>
              <a:t>texts</a:t>
            </a:r>
            <a:r>
              <a:rPr lang="es-AR" sz="2400" dirty="0" smtClean="0"/>
              <a:t>:</a:t>
            </a:r>
          </a:p>
          <a:p>
            <a:endParaRPr lang="es-AR" sz="2400" dirty="0"/>
          </a:p>
          <a:p>
            <a:r>
              <a:rPr lang="es-AR" sz="2400" dirty="0" err="1" smtClean="0"/>
              <a:t>Quantitative</a:t>
            </a:r>
            <a:r>
              <a:rPr lang="es-AR" sz="2400" dirty="0" smtClean="0"/>
              <a:t> </a:t>
            </a:r>
            <a:r>
              <a:rPr lang="es-AR" sz="2400" dirty="0" err="1" smtClean="0"/>
              <a:t>analysis</a:t>
            </a:r>
            <a:endParaRPr lang="es-AR" sz="2400" dirty="0" smtClean="0"/>
          </a:p>
          <a:p>
            <a:r>
              <a:rPr lang="es-AR" sz="2400" dirty="0" smtClean="0"/>
              <a:t> </a:t>
            </a:r>
            <a:r>
              <a:rPr lang="es-AR" sz="2400" dirty="0" err="1" smtClean="0"/>
              <a:t>Qualitative</a:t>
            </a:r>
            <a:r>
              <a:rPr lang="es-AR" sz="2400" dirty="0" smtClean="0"/>
              <a:t> </a:t>
            </a:r>
            <a:r>
              <a:rPr lang="es-AR" sz="2400" dirty="0" err="1" smtClean="0"/>
              <a:t>analysis</a:t>
            </a:r>
            <a:endParaRPr lang="es-AR" sz="2400" dirty="0" smtClean="0"/>
          </a:p>
          <a:p>
            <a:endParaRPr lang="es-AR" dirty="0"/>
          </a:p>
          <a:p>
            <a:endParaRPr lang="es-A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1196752"/>
            <a:ext cx="75963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2) </a:t>
            </a:r>
          </a:p>
          <a:p>
            <a:r>
              <a:rPr lang="es-AR" sz="2400" b="1" dirty="0" smtClean="0"/>
              <a:t>Re </a:t>
            </a:r>
            <a:r>
              <a:rPr lang="es-AR" sz="2400" b="1" dirty="0" err="1" smtClean="0"/>
              <a:t>assessment</a:t>
            </a:r>
            <a:r>
              <a:rPr lang="es-AR" sz="2400" b="1" dirty="0" smtClean="0"/>
              <a:t> of </a:t>
            </a:r>
            <a:r>
              <a:rPr lang="es-AR" sz="2400" b="1" dirty="0" err="1" smtClean="0"/>
              <a:t>the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sentence</a:t>
            </a:r>
            <a:r>
              <a:rPr lang="es-AR" sz="2400" b="1" dirty="0" smtClean="0"/>
              <a:t> as a viable </a:t>
            </a:r>
            <a:r>
              <a:rPr lang="es-AR" sz="2400" b="1" dirty="0" err="1" smtClean="0"/>
              <a:t>unit</a:t>
            </a:r>
            <a:r>
              <a:rPr lang="es-AR" sz="2400" b="1" dirty="0" smtClean="0"/>
              <a:t> of </a:t>
            </a:r>
            <a:r>
              <a:rPr lang="es-AR" sz="2400" b="1" dirty="0" err="1" smtClean="0"/>
              <a:t>grammatical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description</a:t>
            </a:r>
            <a:endParaRPr lang="es-AR" sz="2400" b="1" dirty="0" smtClean="0"/>
          </a:p>
          <a:p>
            <a:endParaRPr lang="es-AR" sz="2400" dirty="0"/>
          </a:p>
          <a:p>
            <a:r>
              <a:rPr lang="es-AR" sz="2400" dirty="0" err="1" smtClean="0"/>
              <a:t>Units</a:t>
            </a:r>
            <a:r>
              <a:rPr lang="es-AR" sz="2400" dirty="0" smtClean="0"/>
              <a:t> of </a:t>
            </a:r>
            <a:r>
              <a:rPr lang="es-AR" sz="2400" dirty="0" err="1" smtClean="0"/>
              <a:t>grammar</a:t>
            </a:r>
            <a:r>
              <a:rPr lang="es-AR" sz="2400" dirty="0" smtClean="0"/>
              <a:t> are </a:t>
            </a:r>
            <a:r>
              <a:rPr lang="es-AR" sz="2400" dirty="0" err="1" smtClean="0"/>
              <a:t>often</a:t>
            </a:r>
            <a:r>
              <a:rPr lang="es-AR" sz="2400" dirty="0" smtClean="0"/>
              <a:t> </a:t>
            </a:r>
            <a:r>
              <a:rPr lang="es-AR" sz="2400" dirty="0" err="1" smtClean="0"/>
              <a:t>c</a:t>
            </a:r>
            <a:r>
              <a:rPr lang="es-AR" sz="2400" b="1" dirty="0" err="1" smtClean="0"/>
              <a:t>o-constructed</a:t>
            </a:r>
            <a:r>
              <a:rPr lang="es-AR" sz="2400" dirty="0" smtClean="0"/>
              <a:t> </a:t>
            </a:r>
            <a:r>
              <a:rPr lang="es-AR" sz="2400" dirty="0" err="1" smtClean="0"/>
              <a:t>by</a:t>
            </a:r>
            <a:r>
              <a:rPr lang="es-AR" sz="2400" dirty="0" smtClean="0"/>
              <a:t> </a:t>
            </a:r>
            <a:r>
              <a:rPr lang="es-AR" sz="2400" dirty="0" err="1" smtClean="0"/>
              <a:t>participants</a:t>
            </a:r>
            <a:r>
              <a:rPr lang="es-AR" sz="2400" dirty="0" smtClean="0"/>
              <a:t>.</a:t>
            </a:r>
          </a:p>
          <a:p>
            <a:endParaRPr lang="es-AR" sz="2400" dirty="0"/>
          </a:p>
          <a:p>
            <a:r>
              <a:rPr lang="es-AR" sz="2400" dirty="0" err="1" smtClean="0"/>
              <a:t>Commonality</a:t>
            </a:r>
            <a:r>
              <a:rPr lang="es-AR" sz="2400" dirty="0" smtClean="0"/>
              <a:t> </a:t>
            </a:r>
            <a:r>
              <a:rPr lang="es-AR" sz="2400" dirty="0" err="1" smtClean="0"/>
              <a:t>is</a:t>
            </a:r>
            <a:r>
              <a:rPr lang="es-AR" sz="2400" dirty="0" smtClean="0"/>
              <a:t> </a:t>
            </a:r>
            <a:r>
              <a:rPr lang="es-AR" sz="2400" dirty="0" err="1" smtClean="0"/>
              <a:t>established</a:t>
            </a:r>
            <a:r>
              <a:rPr lang="es-AR" sz="2400" dirty="0" smtClean="0"/>
              <a:t> </a:t>
            </a:r>
            <a:r>
              <a:rPr lang="es-AR" sz="2400" dirty="0" err="1" smtClean="0"/>
              <a:t>is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hallmark</a:t>
            </a:r>
            <a:r>
              <a:rPr lang="es-AR" sz="2400" dirty="0" smtClean="0"/>
              <a:t> of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discourse</a:t>
            </a:r>
            <a:r>
              <a:rPr lang="es-AR" sz="2400" dirty="0" smtClean="0"/>
              <a:t> </a:t>
            </a:r>
            <a:r>
              <a:rPr lang="es-AR" sz="2400" dirty="0" err="1" smtClean="0"/>
              <a:t>process</a:t>
            </a:r>
            <a:r>
              <a:rPr lang="es-AR" sz="2400" dirty="0" smtClean="0"/>
              <a:t>.</a:t>
            </a:r>
          </a:p>
          <a:p>
            <a:endParaRPr lang="es-AR" sz="2400" dirty="0"/>
          </a:p>
          <a:p>
            <a:endParaRPr lang="es-AR" sz="2400" dirty="0" smtClean="0"/>
          </a:p>
          <a:p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b="1" dirty="0" err="1" smtClean="0"/>
              <a:t>clause</a:t>
            </a:r>
            <a:r>
              <a:rPr lang="es-AR" sz="2400" dirty="0" smtClean="0"/>
              <a:t> emerges as a </a:t>
            </a:r>
            <a:r>
              <a:rPr lang="es-AR" sz="2400" dirty="0" err="1" smtClean="0"/>
              <a:t>better</a:t>
            </a:r>
            <a:r>
              <a:rPr lang="es-AR" sz="2400" dirty="0" smtClean="0"/>
              <a:t> </a:t>
            </a:r>
            <a:r>
              <a:rPr lang="es-AR" sz="2400" dirty="0" err="1" smtClean="0"/>
              <a:t>candidate</a:t>
            </a:r>
            <a:r>
              <a:rPr lang="es-AR" sz="2400" dirty="0" smtClean="0"/>
              <a:t> </a:t>
            </a:r>
            <a:r>
              <a:rPr lang="es-AR" sz="2400" dirty="0" err="1" smtClean="0"/>
              <a:t>for</a:t>
            </a: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base </a:t>
            </a:r>
            <a:r>
              <a:rPr lang="es-AR" sz="2400" dirty="0" err="1" smtClean="0"/>
              <a:t>unit</a:t>
            </a:r>
            <a:r>
              <a:rPr lang="es-AR" sz="2400" dirty="0" smtClean="0"/>
              <a:t> of </a:t>
            </a:r>
            <a:r>
              <a:rPr lang="es-AR" sz="2400" dirty="0" err="1" smtClean="0"/>
              <a:t>description</a:t>
            </a:r>
            <a:endParaRPr lang="es-A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331641" y="1052736"/>
            <a:ext cx="66967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3)</a:t>
            </a:r>
          </a:p>
          <a:p>
            <a:r>
              <a:rPr lang="es-AR" sz="2400" dirty="0" smtClean="0"/>
              <a:t> Re </a:t>
            </a:r>
            <a:r>
              <a:rPr lang="es-AR" sz="2400" dirty="0" err="1" smtClean="0"/>
              <a:t>assessment</a:t>
            </a:r>
            <a:r>
              <a:rPr lang="es-AR" sz="2400" dirty="0" smtClean="0"/>
              <a:t> of </a:t>
            </a:r>
            <a:r>
              <a:rPr lang="es-AR" sz="2400" dirty="0" err="1" smtClean="0"/>
              <a:t>how</a:t>
            </a:r>
            <a:r>
              <a:rPr lang="es-AR" sz="2400" dirty="0" smtClean="0"/>
              <a:t> </a:t>
            </a:r>
            <a:r>
              <a:rPr lang="es-AR" sz="2400" dirty="0" err="1" smtClean="0"/>
              <a:t>grammars</a:t>
            </a:r>
            <a:r>
              <a:rPr lang="es-AR" sz="2400" dirty="0" smtClean="0"/>
              <a:t> are </a:t>
            </a:r>
            <a:r>
              <a:rPr lang="es-AR" sz="2400" dirty="0" err="1" smtClean="0"/>
              <a:t>written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b="1" dirty="0" err="1" smtClean="0"/>
              <a:t>Observation</a:t>
            </a:r>
            <a:r>
              <a:rPr lang="es-AR" sz="2400" b="1" dirty="0" smtClean="0"/>
              <a:t> of real </a:t>
            </a:r>
            <a:r>
              <a:rPr lang="es-AR" sz="2400" b="1" dirty="0" err="1" smtClean="0"/>
              <a:t>spoken</a:t>
            </a:r>
            <a:r>
              <a:rPr lang="es-AR" sz="2400" b="1" dirty="0" smtClean="0"/>
              <a:t> data </a:t>
            </a:r>
            <a:r>
              <a:rPr lang="es-AR" sz="2400" dirty="0" err="1" smtClean="0"/>
              <a:t>encourages</a:t>
            </a:r>
            <a:r>
              <a:rPr lang="es-AR" sz="2400" dirty="0" smtClean="0"/>
              <a:t> a re </a:t>
            </a:r>
            <a:r>
              <a:rPr lang="es-AR" sz="2400" dirty="0" err="1" smtClean="0"/>
              <a:t>assessment</a:t>
            </a:r>
            <a:r>
              <a:rPr lang="es-AR" sz="2400" dirty="0" smtClean="0"/>
              <a:t> of </a:t>
            </a:r>
            <a:r>
              <a:rPr lang="es-AR" sz="2400" dirty="0" err="1" smtClean="0"/>
              <a:t>taken</a:t>
            </a:r>
            <a:r>
              <a:rPr lang="es-AR" sz="2400" dirty="0" smtClean="0"/>
              <a:t> </a:t>
            </a:r>
            <a:r>
              <a:rPr lang="es-AR" sz="2400" dirty="0" err="1" smtClean="0"/>
              <a:t>for</a:t>
            </a:r>
            <a:r>
              <a:rPr lang="es-AR" sz="2400" dirty="0" smtClean="0"/>
              <a:t> </a:t>
            </a:r>
            <a:r>
              <a:rPr lang="es-AR" sz="2400" dirty="0" err="1" smtClean="0"/>
              <a:t>granted</a:t>
            </a:r>
            <a:r>
              <a:rPr lang="es-AR" sz="2400" dirty="0" smtClean="0"/>
              <a:t> rules.</a:t>
            </a:r>
          </a:p>
          <a:p>
            <a:endParaRPr lang="es-AR" sz="2400" dirty="0"/>
          </a:p>
          <a:p>
            <a:endParaRPr lang="es-AR" sz="2400" dirty="0" smtClean="0"/>
          </a:p>
          <a:p>
            <a:r>
              <a:rPr lang="es-AR" sz="2400" dirty="0" smtClean="0"/>
              <a:t>EG:  </a:t>
            </a:r>
            <a:r>
              <a:rPr lang="es-AR" sz="2400" dirty="0" err="1" smtClean="0"/>
              <a:t>The</a:t>
            </a:r>
            <a:r>
              <a:rPr lang="es-AR" sz="2400" dirty="0" smtClean="0"/>
              <a:t> use of </a:t>
            </a:r>
            <a:r>
              <a:rPr lang="es-AR" sz="2400" i="1" dirty="0" err="1" smtClean="0"/>
              <a:t>Used</a:t>
            </a:r>
            <a:r>
              <a:rPr lang="es-AR" sz="2400" i="1" dirty="0" smtClean="0"/>
              <a:t> </a:t>
            </a:r>
            <a:r>
              <a:rPr lang="es-AR" sz="2400" i="1" dirty="0" err="1" smtClean="0"/>
              <a:t>to</a:t>
            </a:r>
            <a:r>
              <a:rPr lang="es-AR" sz="2400" i="1" dirty="0" smtClean="0"/>
              <a:t>   </a:t>
            </a:r>
            <a:r>
              <a:rPr lang="es-AR" sz="2400" dirty="0" smtClean="0"/>
              <a:t>and </a:t>
            </a:r>
            <a:r>
              <a:rPr lang="es-AR" sz="2400" i="1" dirty="0" err="1" smtClean="0"/>
              <a:t>Would</a:t>
            </a:r>
            <a:r>
              <a:rPr lang="es-AR" sz="2400" dirty="0" smtClean="0"/>
              <a:t> in </a:t>
            </a:r>
            <a:r>
              <a:rPr lang="es-AR" sz="2400" dirty="0" err="1" smtClean="0"/>
              <a:t>opening</a:t>
            </a:r>
            <a:r>
              <a:rPr lang="es-AR" sz="2400" dirty="0" smtClean="0"/>
              <a:t> oral </a:t>
            </a:r>
            <a:r>
              <a:rPr lang="es-AR" sz="2400" dirty="0" err="1" smtClean="0"/>
              <a:t>narratives</a:t>
            </a:r>
            <a:r>
              <a:rPr lang="es-AR" sz="2400" dirty="0" smtClean="0"/>
              <a:t>.</a:t>
            </a:r>
            <a:endParaRPr lang="es-A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692696"/>
            <a:ext cx="66222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 smtClean="0"/>
              <a:t>4)</a:t>
            </a:r>
          </a:p>
          <a:p>
            <a:r>
              <a:rPr lang="es-AR" sz="2400" dirty="0" smtClean="0"/>
              <a:t> </a:t>
            </a:r>
            <a:r>
              <a:rPr lang="es-AR" sz="2400" dirty="0" err="1" smtClean="0"/>
              <a:t>Reasessment</a:t>
            </a:r>
            <a:r>
              <a:rPr lang="es-AR" sz="2400" dirty="0" smtClean="0"/>
              <a:t> of </a:t>
            </a:r>
            <a:r>
              <a:rPr lang="es-AR" sz="2400" dirty="0" err="1" smtClean="0"/>
              <a:t>pedagogy</a:t>
            </a:r>
            <a:endParaRPr lang="es-AR" sz="2400" dirty="0" smtClean="0"/>
          </a:p>
          <a:p>
            <a:endParaRPr lang="es-AR" sz="2400" dirty="0"/>
          </a:p>
          <a:p>
            <a:r>
              <a:rPr lang="es-AR" sz="2400" dirty="0" err="1" smtClean="0"/>
              <a:t>How</a:t>
            </a:r>
            <a:r>
              <a:rPr lang="es-AR" sz="2400" dirty="0" smtClean="0"/>
              <a:t> </a:t>
            </a:r>
            <a:r>
              <a:rPr lang="es-AR" sz="2400" dirty="0" err="1" smtClean="0"/>
              <a:t>we</a:t>
            </a:r>
            <a:r>
              <a:rPr lang="es-AR" sz="2400" dirty="0" smtClean="0"/>
              <a:t> </a:t>
            </a:r>
            <a:r>
              <a:rPr lang="es-AR" sz="2400" dirty="0" err="1" smtClean="0"/>
              <a:t>reorientate</a:t>
            </a:r>
            <a:r>
              <a:rPr lang="es-AR" sz="2400" dirty="0" smtClean="0"/>
              <a:t> </a:t>
            </a:r>
            <a:r>
              <a:rPr lang="es-AR" sz="2400" dirty="0" err="1" smtClean="0"/>
              <a:t>our</a:t>
            </a:r>
            <a:r>
              <a:rPr lang="es-AR" sz="2400" dirty="0" smtClean="0"/>
              <a:t> </a:t>
            </a:r>
            <a:r>
              <a:rPr lang="es-AR" sz="2400" dirty="0" err="1" smtClean="0"/>
              <a:t>metalanguage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describe, </a:t>
            </a:r>
            <a:r>
              <a:rPr lang="es-AR" sz="2400" dirty="0" err="1" smtClean="0"/>
              <a:t>study</a:t>
            </a:r>
            <a:r>
              <a:rPr lang="es-AR" sz="2400" dirty="0" smtClean="0"/>
              <a:t> and </a:t>
            </a:r>
            <a:r>
              <a:rPr lang="es-AR" sz="2400" dirty="0" err="1" smtClean="0"/>
              <a:t>teach</a:t>
            </a:r>
            <a:r>
              <a:rPr lang="es-AR" sz="2400" dirty="0" smtClean="0"/>
              <a:t> </a:t>
            </a:r>
            <a:r>
              <a:rPr lang="es-AR" sz="2400" dirty="0" err="1" smtClean="0"/>
              <a:t>spoken</a:t>
            </a:r>
            <a:r>
              <a:rPr lang="es-AR" sz="2400" dirty="0" smtClean="0"/>
              <a:t> </a:t>
            </a:r>
            <a:r>
              <a:rPr lang="es-AR" sz="2400" dirty="0" err="1" smtClean="0"/>
              <a:t>grammars</a:t>
            </a:r>
            <a:endParaRPr lang="es-AR" sz="2400" dirty="0" smtClean="0"/>
          </a:p>
          <a:p>
            <a:r>
              <a:rPr lang="es-AR" sz="2400" dirty="0" smtClean="0"/>
              <a:t>so </a:t>
            </a:r>
            <a:r>
              <a:rPr lang="es-AR" sz="2400" dirty="0" err="1" smtClean="0"/>
              <a:t>that</a:t>
            </a:r>
            <a:r>
              <a:rPr lang="es-AR" sz="2400" dirty="0" smtClean="0"/>
              <a:t> </a:t>
            </a:r>
            <a:r>
              <a:rPr lang="es-AR" sz="2400" dirty="0" err="1" smtClean="0"/>
              <a:t>our</a:t>
            </a:r>
            <a:r>
              <a:rPr lang="es-AR" sz="2400" dirty="0" smtClean="0"/>
              <a:t> </a:t>
            </a:r>
            <a:r>
              <a:rPr lang="es-AR" sz="2400" b="1" dirty="0" err="1" smtClean="0"/>
              <a:t>professional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discourse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reflects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the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changed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landscape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sketched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by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exploratory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studies</a:t>
            </a:r>
            <a:r>
              <a:rPr lang="es-AR" sz="2400" dirty="0" smtClean="0"/>
              <a:t>.</a:t>
            </a:r>
          </a:p>
          <a:p>
            <a:endParaRPr lang="es-AR" sz="2400" dirty="0"/>
          </a:p>
          <a:p>
            <a:r>
              <a:rPr lang="es-AR" sz="2400" dirty="0" smtClean="0"/>
              <a:t>EG:  X </a:t>
            </a:r>
            <a:r>
              <a:rPr lang="es-AR" sz="2400" dirty="0" err="1" smtClean="0"/>
              <a:t>said</a:t>
            </a:r>
            <a:r>
              <a:rPr lang="es-AR" sz="2400" dirty="0" smtClean="0"/>
              <a:t> </a:t>
            </a:r>
            <a:r>
              <a:rPr lang="es-AR" sz="2400" dirty="0" err="1" smtClean="0"/>
              <a:t>that</a:t>
            </a:r>
            <a:r>
              <a:rPr lang="es-AR" sz="2400" dirty="0" smtClean="0"/>
              <a:t>  (</a:t>
            </a:r>
            <a:r>
              <a:rPr lang="es-AR" sz="2400" dirty="0" err="1" smtClean="0"/>
              <a:t>speech</a:t>
            </a:r>
            <a:r>
              <a:rPr lang="es-AR" sz="2400" dirty="0" smtClean="0"/>
              <a:t> </a:t>
            </a:r>
            <a:r>
              <a:rPr lang="es-AR" sz="2400" dirty="0" err="1" smtClean="0"/>
              <a:t>oriented</a:t>
            </a:r>
            <a:r>
              <a:rPr lang="es-AR" sz="2400" dirty="0" smtClean="0"/>
              <a:t> </a:t>
            </a:r>
            <a:r>
              <a:rPr lang="es-AR" sz="2400" dirty="0" err="1" smtClean="0"/>
              <a:t>report</a:t>
            </a:r>
            <a:r>
              <a:rPr lang="es-AR" sz="2400" dirty="0" smtClean="0"/>
              <a:t>)</a:t>
            </a:r>
          </a:p>
          <a:p>
            <a:r>
              <a:rPr lang="es-AR" sz="2400" dirty="0"/>
              <a:t> </a:t>
            </a:r>
            <a:r>
              <a:rPr lang="es-AR" sz="2400" dirty="0" smtClean="0"/>
              <a:t>        X </a:t>
            </a:r>
            <a:r>
              <a:rPr lang="es-AR" sz="2400" dirty="0" err="1" smtClean="0"/>
              <a:t>was</a:t>
            </a:r>
            <a:r>
              <a:rPr lang="es-AR" sz="2400" dirty="0" smtClean="0"/>
              <a:t> </a:t>
            </a:r>
            <a:r>
              <a:rPr lang="es-AR" sz="2400" dirty="0" err="1" smtClean="0"/>
              <a:t>saying</a:t>
            </a:r>
            <a:r>
              <a:rPr lang="es-AR" sz="2400" dirty="0" smtClean="0"/>
              <a:t> </a:t>
            </a:r>
            <a:r>
              <a:rPr lang="es-AR" sz="2400" dirty="0" err="1" smtClean="0"/>
              <a:t>that</a:t>
            </a:r>
            <a:r>
              <a:rPr lang="es-AR" sz="2400" dirty="0" smtClean="0"/>
              <a:t> (</a:t>
            </a:r>
            <a:r>
              <a:rPr lang="es-AR" sz="2400" dirty="0" err="1" smtClean="0"/>
              <a:t>topic</a:t>
            </a:r>
            <a:r>
              <a:rPr lang="es-AR" sz="2400" dirty="0" smtClean="0"/>
              <a:t> </a:t>
            </a:r>
            <a:r>
              <a:rPr lang="es-AR" sz="2400" dirty="0" err="1" smtClean="0"/>
              <a:t>oriented</a:t>
            </a:r>
            <a:r>
              <a:rPr lang="es-AR" sz="2400" dirty="0" smtClean="0"/>
              <a:t> </a:t>
            </a:r>
            <a:r>
              <a:rPr lang="es-AR" sz="2400" dirty="0" err="1" smtClean="0"/>
              <a:t>report</a:t>
            </a:r>
            <a:r>
              <a:rPr lang="es-AR" sz="2400" dirty="0" smtClean="0"/>
              <a:t>)</a:t>
            </a:r>
            <a:endParaRPr lang="es-A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51520" y="188640"/>
            <a:ext cx="8568952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b="1" dirty="0" err="1" smtClean="0"/>
              <a:t>Language</a:t>
            </a:r>
            <a:r>
              <a:rPr lang="es-AR" sz="2400" b="1" dirty="0" smtClean="0"/>
              <a:t> as </a:t>
            </a:r>
            <a:r>
              <a:rPr lang="es-AR" sz="2400" b="1" dirty="0" err="1" smtClean="0"/>
              <a:t>genre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description</a:t>
            </a:r>
            <a:r>
              <a:rPr lang="es-AR" sz="2400" b="1" dirty="0" smtClean="0"/>
              <a:t> of </a:t>
            </a:r>
            <a:r>
              <a:rPr lang="es-AR" sz="2400" b="1" dirty="0" err="1" smtClean="0"/>
              <a:t>speech</a:t>
            </a:r>
            <a:endParaRPr lang="es-AR" sz="2400" b="1" dirty="0" smtClean="0"/>
          </a:p>
          <a:p>
            <a:endParaRPr lang="es-AR" sz="2400" dirty="0"/>
          </a:p>
          <a:p>
            <a:endParaRPr lang="es-AR" sz="2400" dirty="0" smtClean="0"/>
          </a:p>
          <a:p>
            <a:r>
              <a:rPr lang="es-AR" sz="2400" dirty="0" smtClean="0"/>
              <a:t>GENRE: </a:t>
            </a:r>
            <a:r>
              <a:rPr lang="es-AR" sz="2400" b="1" dirty="0" smtClean="0"/>
              <a:t>A </a:t>
            </a:r>
            <a:r>
              <a:rPr lang="es-AR" sz="2400" b="1" dirty="0" err="1" smtClean="0"/>
              <a:t>staged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goal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oriented</a:t>
            </a:r>
            <a:r>
              <a:rPr lang="es-AR" sz="2400" b="1" dirty="0" smtClean="0"/>
              <a:t> social </a:t>
            </a:r>
            <a:r>
              <a:rPr lang="es-AR" sz="2400" b="1" dirty="0" err="1" smtClean="0"/>
              <a:t>practice</a:t>
            </a:r>
            <a:r>
              <a:rPr lang="es-AR" sz="2400" b="1" dirty="0" smtClean="0"/>
              <a:t>.</a:t>
            </a:r>
          </a:p>
          <a:p>
            <a:endParaRPr lang="es-AR" sz="2400" dirty="0" smtClean="0"/>
          </a:p>
          <a:p>
            <a:r>
              <a:rPr lang="es-AR" sz="2400" dirty="0" err="1" smtClean="0"/>
              <a:t>Emphasis</a:t>
            </a:r>
            <a:r>
              <a:rPr lang="es-AR" sz="2400" dirty="0" smtClean="0"/>
              <a:t>  placed </a:t>
            </a:r>
            <a:r>
              <a:rPr lang="es-AR" sz="2400" dirty="0" err="1" smtClean="0"/>
              <a:t>on</a:t>
            </a:r>
            <a:r>
              <a:rPr lang="es-AR" sz="2400" dirty="0" smtClean="0"/>
              <a:t>:</a:t>
            </a:r>
          </a:p>
          <a:p>
            <a:pPr>
              <a:buFont typeface="Arial" charset="0"/>
              <a:buChar char="•"/>
            </a:pPr>
            <a:r>
              <a:rPr lang="es-AR" sz="2400" dirty="0" smtClean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socially</a:t>
            </a:r>
            <a:r>
              <a:rPr lang="es-AR" sz="2400" dirty="0" smtClean="0"/>
              <a:t> </a:t>
            </a:r>
            <a:r>
              <a:rPr lang="es-AR" sz="2400" dirty="0" err="1" smtClean="0"/>
              <a:t>rooted</a:t>
            </a:r>
            <a:r>
              <a:rPr lang="es-AR" sz="2400" dirty="0" smtClean="0"/>
              <a:t> </a:t>
            </a:r>
            <a:r>
              <a:rPr lang="es-AR" sz="2400" dirty="0" err="1" smtClean="0"/>
              <a:t>nature</a:t>
            </a:r>
            <a:r>
              <a:rPr lang="es-AR" sz="2400" dirty="0" smtClean="0"/>
              <a:t> of </a:t>
            </a:r>
            <a:r>
              <a:rPr lang="es-AR" sz="2400" dirty="0" err="1" smtClean="0"/>
              <a:t>genres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/>
              <a:t> </a:t>
            </a:r>
            <a:r>
              <a:rPr lang="es-AR" sz="2400" dirty="0" err="1" smtClean="0"/>
              <a:t>their</a:t>
            </a:r>
            <a:r>
              <a:rPr lang="es-AR" sz="2400" dirty="0" smtClean="0"/>
              <a:t> </a:t>
            </a:r>
            <a:r>
              <a:rPr lang="es-AR" sz="2400" dirty="0" err="1" smtClean="0"/>
              <a:t>recognisability</a:t>
            </a:r>
            <a:r>
              <a:rPr lang="es-AR" sz="2400" dirty="0" smtClean="0"/>
              <a:t> </a:t>
            </a:r>
            <a:r>
              <a:rPr lang="es-AR" sz="2400" dirty="0" err="1" smtClean="0"/>
              <a:t>for</a:t>
            </a:r>
            <a:r>
              <a:rPr lang="es-AR" sz="2400" dirty="0" smtClean="0"/>
              <a:t> </a:t>
            </a:r>
            <a:r>
              <a:rPr lang="es-AR" sz="2400" dirty="0" err="1" smtClean="0"/>
              <a:t>participants</a:t>
            </a:r>
            <a:r>
              <a:rPr lang="es-AR" sz="2400" dirty="0" smtClean="0"/>
              <a:t> in </a:t>
            </a:r>
            <a:r>
              <a:rPr lang="es-AR" sz="2400" dirty="0" err="1" smtClean="0"/>
              <a:t>discourse</a:t>
            </a:r>
            <a:r>
              <a:rPr lang="es-AR" sz="2400" dirty="0" smtClean="0"/>
              <a:t> </a:t>
            </a:r>
            <a:r>
              <a:rPr lang="es-AR" sz="2400" dirty="0" err="1" smtClean="0"/>
              <a:t>communities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endParaRPr lang="es-AR" sz="2400" dirty="0"/>
          </a:p>
          <a:p>
            <a:endParaRPr lang="es-AR" sz="2400" dirty="0"/>
          </a:p>
          <a:p>
            <a:r>
              <a:rPr lang="es-AR" sz="2400" b="1" dirty="0" smtClean="0"/>
              <a:t>IMPORTANT and </a:t>
            </a:r>
            <a:r>
              <a:rPr lang="es-AR" sz="2400" b="1" dirty="0" err="1" smtClean="0"/>
              <a:t>particularly</a:t>
            </a:r>
            <a:r>
              <a:rPr lang="es-AR" sz="2400" b="1" dirty="0" smtClean="0"/>
              <a:t> SALIENT in </a:t>
            </a:r>
            <a:r>
              <a:rPr lang="es-AR" sz="2400" b="1" dirty="0" err="1" smtClean="0"/>
              <a:t>spoken</a:t>
            </a:r>
            <a:r>
              <a:rPr lang="es-AR" sz="2400" b="1" dirty="0" smtClean="0"/>
              <a:t> </a:t>
            </a:r>
            <a:r>
              <a:rPr lang="es-AR" sz="2400" b="1" dirty="0" err="1" smtClean="0"/>
              <a:t>genres</a:t>
            </a:r>
            <a:r>
              <a:rPr lang="es-AR" sz="2400" b="1" dirty="0" smtClean="0"/>
              <a:t>:</a:t>
            </a:r>
          </a:p>
          <a:p>
            <a:endParaRPr lang="es-AR" sz="2400" dirty="0"/>
          </a:p>
          <a:p>
            <a:pPr>
              <a:buFont typeface="Arial" charset="0"/>
              <a:buChar char="•"/>
            </a:pP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degree</a:t>
            </a:r>
            <a:r>
              <a:rPr lang="es-AR" sz="2400" dirty="0" smtClean="0"/>
              <a:t> </a:t>
            </a:r>
            <a:r>
              <a:rPr lang="es-AR" sz="2400" dirty="0" err="1" smtClean="0"/>
              <a:t>to</a:t>
            </a:r>
            <a:r>
              <a:rPr lang="es-AR" sz="2400" dirty="0" smtClean="0"/>
              <a:t> </a:t>
            </a:r>
            <a:r>
              <a:rPr lang="es-AR" sz="2400" dirty="0" err="1" smtClean="0"/>
              <a:t>which</a:t>
            </a:r>
            <a:r>
              <a:rPr lang="es-AR" sz="2400" dirty="0" smtClean="0"/>
              <a:t> </a:t>
            </a:r>
            <a:r>
              <a:rPr lang="es-AR" sz="2400" dirty="0" err="1" smtClean="0"/>
              <a:t>genres</a:t>
            </a:r>
            <a:r>
              <a:rPr lang="es-AR" sz="2400" dirty="0" smtClean="0"/>
              <a:t> are </a:t>
            </a:r>
            <a:r>
              <a:rPr lang="es-AR" sz="2400" dirty="0" err="1" smtClean="0"/>
              <a:t>institutionalised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/>
              <a:t> </a:t>
            </a:r>
            <a:r>
              <a:rPr lang="es-AR" sz="2400" dirty="0" err="1" smtClean="0"/>
              <a:t>The</a:t>
            </a:r>
            <a:r>
              <a:rPr lang="es-AR" sz="2400" dirty="0" smtClean="0"/>
              <a:t> </a:t>
            </a:r>
            <a:r>
              <a:rPr lang="es-AR" sz="2400" dirty="0" err="1" smtClean="0"/>
              <a:t>way</a:t>
            </a:r>
            <a:r>
              <a:rPr lang="es-AR" sz="2400" dirty="0" smtClean="0"/>
              <a:t> </a:t>
            </a:r>
            <a:r>
              <a:rPr lang="es-AR" sz="2400" dirty="0" err="1" smtClean="0"/>
              <a:t>we</a:t>
            </a:r>
            <a:r>
              <a:rPr lang="es-AR" sz="2400" dirty="0" smtClean="0"/>
              <a:t> </a:t>
            </a:r>
            <a:r>
              <a:rPr lang="es-AR" sz="2400" dirty="0" err="1" smtClean="0"/>
              <a:t>recognise</a:t>
            </a:r>
            <a:r>
              <a:rPr lang="es-AR" sz="2400" dirty="0" smtClean="0"/>
              <a:t>  </a:t>
            </a:r>
            <a:r>
              <a:rPr lang="es-AR" sz="2400" dirty="0" err="1" smtClean="0"/>
              <a:t>relevant</a:t>
            </a:r>
            <a:r>
              <a:rPr lang="es-AR" sz="2400" dirty="0" smtClean="0"/>
              <a:t> </a:t>
            </a:r>
            <a:r>
              <a:rPr lang="es-AR" sz="2400" dirty="0" err="1" smtClean="0"/>
              <a:t>linguistic</a:t>
            </a:r>
            <a:r>
              <a:rPr lang="es-AR" sz="2400" dirty="0" smtClean="0"/>
              <a:t> </a:t>
            </a:r>
            <a:r>
              <a:rPr lang="es-AR" sz="2400" dirty="0" err="1" smtClean="0"/>
              <a:t>features</a:t>
            </a:r>
            <a:r>
              <a:rPr lang="es-AR" sz="2400" dirty="0" smtClean="0"/>
              <a:t> </a:t>
            </a:r>
            <a:r>
              <a:rPr lang="es-AR" sz="2400" dirty="0" err="1" smtClean="0"/>
              <a:t>that</a:t>
            </a:r>
            <a:r>
              <a:rPr lang="es-AR" sz="2400" dirty="0" smtClean="0"/>
              <a:t> </a:t>
            </a:r>
            <a:r>
              <a:rPr lang="es-AR" sz="2400" dirty="0" err="1" smtClean="0"/>
              <a:t>tipify</a:t>
            </a:r>
            <a:r>
              <a:rPr lang="es-AR" sz="2400" dirty="0" smtClean="0"/>
              <a:t> </a:t>
            </a:r>
            <a:r>
              <a:rPr lang="es-AR" sz="2400" dirty="0" err="1" smtClean="0"/>
              <a:t>different</a:t>
            </a:r>
            <a:r>
              <a:rPr lang="es-AR" sz="2400" dirty="0" smtClean="0"/>
              <a:t> </a:t>
            </a:r>
            <a:r>
              <a:rPr lang="es-AR" sz="2400" dirty="0" err="1" smtClean="0"/>
              <a:t>genres</a:t>
            </a:r>
            <a:endParaRPr lang="es-AR" sz="2400" dirty="0" smtClean="0"/>
          </a:p>
          <a:p>
            <a:pPr>
              <a:buFont typeface="Arial" charset="0"/>
              <a:buChar char="•"/>
            </a:pPr>
            <a:r>
              <a:rPr lang="es-AR" sz="2400" dirty="0"/>
              <a:t> </a:t>
            </a:r>
            <a:r>
              <a:rPr lang="es-AR" sz="2400" dirty="0" err="1" smtClean="0"/>
              <a:t>How</a:t>
            </a:r>
            <a:r>
              <a:rPr lang="es-AR" sz="2400" dirty="0" smtClean="0"/>
              <a:t> </a:t>
            </a:r>
            <a:r>
              <a:rPr lang="es-AR" sz="2400" dirty="0" err="1" smtClean="0"/>
              <a:t>participants</a:t>
            </a:r>
            <a:r>
              <a:rPr lang="es-AR" sz="2400" dirty="0" smtClean="0"/>
              <a:t> </a:t>
            </a:r>
            <a:r>
              <a:rPr lang="es-AR" sz="2400" dirty="0" err="1" smtClean="0"/>
              <a:t>orient</a:t>
            </a:r>
            <a:r>
              <a:rPr lang="es-AR" sz="2400" dirty="0" smtClean="0"/>
              <a:t> </a:t>
            </a:r>
            <a:r>
              <a:rPr lang="es-AR" sz="2400" dirty="0" err="1" smtClean="0"/>
              <a:t>towards</a:t>
            </a:r>
            <a:r>
              <a:rPr lang="es-AR" sz="2400" dirty="0" smtClean="0"/>
              <a:t> </a:t>
            </a:r>
            <a:r>
              <a:rPr lang="es-AR" sz="2400" dirty="0" err="1" smtClean="0"/>
              <a:t>them</a:t>
            </a:r>
            <a:r>
              <a:rPr lang="es-AR" sz="2400" dirty="0" smtClean="0"/>
              <a:t> and </a:t>
            </a:r>
            <a:r>
              <a:rPr lang="es-AR" sz="2400" dirty="0" err="1" smtClean="0"/>
              <a:t>reveal</a:t>
            </a:r>
            <a:r>
              <a:rPr lang="es-AR" sz="2400" dirty="0" smtClean="0"/>
              <a:t> </a:t>
            </a:r>
            <a:r>
              <a:rPr lang="es-AR" sz="2400" dirty="0" err="1" smtClean="0"/>
              <a:t>their</a:t>
            </a:r>
            <a:r>
              <a:rPr lang="es-AR" sz="2400" dirty="0" smtClean="0"/>
              <a:t> </a:t>
            </a:r>
            <a:r>
              <a:rPr lang="es-AR" sz="2400" dirty="0" err="1" smtClean="0"/>
              <a:t>awareness</a:t>
            </a:r>
            <a:r>
              <a:rPr lang="es-AR" sz="2400" dirty="0" smtClean="0"/>
              <a:t> of </a:t>
            </a:r>
            <a:r>
              <a:rPr lang="es-AR" sz="2400" dirty="0" err="1" smtClean="0"/>
              <a:t>them</a:t>
            </a:r>
            <a:r>
              <a:rPr lang="es-AR" sz="2400" dirty="0" smtClean="0"/>
              <a:t>.</a:t>
            </a:r>
            <a:endParaRPr lang="es-AR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237</TotalTime>
  <Words>780</Words>
  <Application>Microsoft Office PowerPoint</Application>
  <PresentationFormat>Presentación en pantalla (4:3)</PresentationFormat>
  <Paragraphs>129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Civil</vt:lpstr>
      <vt:lpstr>Dicción Inglesa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Dicción Inglesa 1</dc:title>
  <dc:creator>user</dc:creator>
  <cp:lastModifiedBy>user</cp:lastModifiedBy>
  <cp:revision>41</cp:revision>
  <dcterms:created xsi:type="dcterms:W3CDTF">2017-05-04T22:44:51Z</dcterms:created>
  <dcterms:modified xsi:type="dcterms:W3CDTF">2017-05-05T02:42:33Z</dcterms:modified>
</cp:coreProperties>
</file>