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slides/slide13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6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media/image3.jpeg" ContentType="image/jpeg"/>
  <Override PartName="/ppt/media/image2.png" ContentType="image/png"/>
  <Override PartName="/ppt/media/image1.png" ContentType="image/png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12192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37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360288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6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82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516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en-GB" sz="1200">
                <a:solidFill>
                  <a:srgbClr val="8b8b8b"/>
                </a:solidFill>
                <a:latin typeface="Calibri"/>
              </a:rPr>
              <a:t>16/06/17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p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7FC684F3-7927-4783-9CC9-DF5EB1EA449E}" type="slidenum">
              <a:rPr lang="en-GB" sz="1200">
                <a:solidFill>
                  <a:srgbClr val="8b8b8b"/>
                </a:solidFill>
                <a:latin typeface="Calibri"/>
              </a:rPr>
              <a:t>&lt;number&gt;</a:t>
            </a:fld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/>
          <a:p>
            <a:r>
              <a:rPr lang="es-AR">
                <a:latin typeface="Calibri"/>
              </a:rPr>
              <a:t>Click to edit the title text format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s-AR" sz="2800">
                <a:latin typeface="Calibri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s-AR" sz="2000">
                <a:latin typeface="Calibri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s-AR">
                <a:latin typeface="Calibri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s-AR">
                <a:latin typeface="Calibri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s-AR" sz="2000">
                <a:latin typeface="Calibri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s-AR" sz="2000">
                <a:latin typeface="Calibri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s-AR" sz="2000">
                <a:latin typeface="Calibri"/>
              </a:rPr>
              <a:t>Seventh Outline Level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CustomShape 1"/>
          <p:cNvSpPr/>
          <p:nvPr/>
        </p:nvSpPr>
        <p:spPr>
          <a:xfrm>
            <a:off x="3312000" y="1656000"/>
            <a:ext cx="4078080" cy="2832840"/>
          </a:xfrm>
          <a:prstGeom prst="rect">
            <a:avLst/>
          </a:prstGeom>
          <a:noFill/>
          <a:ln>
            <a:noFill/>
          </a:ln>
        </p:spPr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lang="en-GB" sz="3600">
                <a:solidFill>
                  <a:srgbClr val="000000"/>
                </a:solidFill>
                <a:latin typeface="Calibri"/>
              </a:rPr>
              <a:t>Dicción Inglesa 1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GB" sz="3600">
                <a:solidFill>
                  <a:srgbClr val="000000"/>
                </a:solidFill>
                <a:latin typeface="Calibri"/>
              </a:rPr>
              <a:t>Clase Teórica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GB" sz="3600">
                <a:solidFill>
                  <a:srgbClr val="000000"/>
                </a:solidFill>
                <a:latin typeface="Calibri"/>
              </a:rPr>
              <a:t>Prof. Barboni</a:t>
            </a:r>
            <a:endParaRPr/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CustomShape 1"/>
          <p:cNvSpPr/>
          <p:nvPr/>
        </p:nvSpPr>
        <p:spPr>
          <a:xfrm>
            <a:off x="1371600" y="394560"/>
            <a:ext cx="10446120" cy="77706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n-GB" sz="2400">
                <a:solidFill>
                  <a:srgbClr val="000000"/>
                </a:solidFill>
                <a:latin typeface="Calibri"/>
              </a:rPr>
              <a:t>The structure of lectures:    </a:t>
            </a:r>
            <a:r>
              <a:rPr lang="en-GB" sz="2400">
                <a:solidFill>
                  <a:srgbClr val="000000"/>
                </a:solidFill>
                <a:latin typeface="Calibri"/>
              </a:rPr>
              <a:t>Information  vs    Ideas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b="1" lang="en-GB" sz="2400">
                <a:solidFill>
                  <a:srgbClr val="000000"/>
                </a:solidFill>
                <a:latin typeface="Calibri"/>
              </a:rPr>
              <a:t>Identifiable patterns:</a:t>
            </a: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Descriptive</a:t>
            </a: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Argumentative</a:t>
            </a: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Historical</a:t>
            </a: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Case study</a:t>
            </a: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Problem – Solution</a:t>
            </a: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Process</a:t>
            </a: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Applying theory to practice</a:t>
            </a: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Cause –effect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b="1" lang="en-GB" sz="2400">
                <a:solidFill>
                  <a:srgbClr val="000000"/>
                </a:solidFill>
                <a:latin typeface="Calibri"/>
              </a:rPr>
              <a:t>Listening cues:  </a:t>
            </a:r>
            <a:r>
              <a:rPr lang="en-GB" sz="2400">
                <a:solidFill>
                  <a:srgbClr val="000000"/>
                </a:solidFill>
                <a:latin typeface="Calibri"/>
              </a:rPr>
              <a:t>lecturers normally use various devices to indicate the relative importance of the ideas and information contained in their lectures: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2400">
                <a:solidFill>
                  <a:srgbClr val="000000"/>
                </a:solidFill>
                <a:latin typeface="Calibri"/>
              </a:rPr>
              <a:t>Prosodic features (stress, intonation, pauses)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2400">
                <a:solidFill>
                  <a:srgbClr val="000000"/>
                </a:solidFill>
                <a:latin typeface="Calibri"/>
              </a:rPr>
              <a:t> </a:t>
            </a:r>
            <a:r>
              <a:rPr lang="en-GB" sz="2400">
                <a:solidFill>
                  <a:srgbClr val="000000"/>
                </a:solidFill>
                <a:latin typeface="Calibri"/>
              </a:rPr>
              <a:t>subordinating syntactic structures (eg. Relative clauses)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2400">
                <a:solidFill>
                  <a:srgbClr val="000000"/>
                </a:solidFill>
                <a:latin typeface="Calibri"/>
              </a:rPr>
              <a:t> </a:t>
            </a:r>
            <a:r>
              <a:rPr lang="en-GB" sz="2400">
                <a:solidFill>
                  <a:srgbClr val="000000"/>
                </a:solidFill>
                <a:latin typeface="Calibri"/>
              </a:rPr>
              <a:t>Lexical discourse markers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CustomShape 1"/>
          <p:cNvSpPr/>
          <p:nvPr/>
        </p:nvSpPr>
        <p:spPr>
          <a:xfrm>
            <a:off x="1053000" y="117720"/>
            <a:ext cx="10764720" cy="66740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n-GB" sz="2400">
                <a:solidFill>
                  <a:srgbClr val="000000"/>
                </a:solidFill>
                <a:latin typeface="Calibri"/>
              </a:rPr>
              <a:t>Micro markers (lower order markers of segmentation and intersentential connections)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2400">
                <a:solidFill>
                  <a:srgbClr val="000000"/>
                </a:solidFill>
                <a:latin typeface="Calibri"/>
              </a:rPr>
              <a:t>segmentation: well, OK, now, And, Right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2400">
                <a:solidFill>
                  <a:srgbClr val="000000"/>
                </a:solidFill>
                <a:latin typeface="Calibri"/>
              </a:rPr>
              <a:t> </a:t>
            </a:r>
            <a:r>
              <a:rPr lang="en-GB" sz="2400">
                <a:solidFill>
                  <a:srgbClr val="000000"/>
                </a:solidFill>
                <a:latin typeface="Calibri"/>
              </a:rPr>
              <a:t>Temporal: At that time, After this, Eventually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2400">
                <a:solidFill>
                  <a:srgbClr val="000000"/>
                </a:solidFill>
                <a:latin typeface="Calibri"/>
              </a:rPr>
              <a:t> </a:t>
            </a:r>
            <a:r>
              <a:rPr lang="en-GB" sz="2400">
                <a:solidFill>
                  <a:srgbClr val="000000"/>
                </a:solidFill>
                <a:latin typeface="Calibri"/>
              </a:rPr>
              <a:t>Causal: So, Then, Because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2400">
                <a:solidFill>
                  <a:srgbClr val="000000"/>
                </a:solidFill>
                <a:latin typeface="Calibri"/>
              </a:rPr>
              <a:t> </a:t>
            </a:r>
            <a:r>
              <a:rPr lang="en-GB" sz="2400">
                <a:solidFill>
                  <a:srgbClr val="000000"/>
                </a:solidFill>
                <a:latin typeface="Calibri"/>
              </a:rPr>
              <a:t>Contrast: But, Only, On the other hand,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2400">
                <a:solidFill>
                  <a:srgbClr val="000000"/>
                </a:solidFill>
                <a:latin typeface="Calibri"/>
              </a:rPr>
              <a:t> </a:t>
            </a:r>
            <a:r>
              <a:rPr lang="en-GB" sz="2400">
                <a:solidFill>
                  <a:srgbClr val="000000"/>
                </a:solidFill>
                <a:latin typeface="Calibri"/>
              </a:rPr>
              <a:t>Emphasis: Of course, Obviously, In fact, Naturally, etc.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b="1" lang="en-GB" sz="2400">
                <a:solidFill>
                  <a:srgbClr val="000000"/>
                </a:solidFill>
                <a:latin typeface="Calibri"/>
              </a:rPr>
              <a:t>Macro markers  (higher order discourse markers signalling major transitions and emphasis in lectures)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What I´m going to talk about today is…</a:t>
            </a: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We´ll see that</a:t>
            </a: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Another interesting development was…</a:t>
            </a: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The problem here was…</a:t>
            </a: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Our story doesn´t finish here…</a:t>
            </a: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In this way…</a:t>
            </a:r>
            <a:endParaRPr/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CustomShape 1"/>
          <p:cNvSpPr/>
          <p:nvPr/>
        </p:nvSpPr>
        <p:spPr>
          <a:xfrm>
            <a:off x="2466000" y="664920"/>
            <a:ext cx="7896600" cy="59418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De Carrico and Nattinger (1988) investigated lectures from different disciplines  and found </a:t>
            </a:r>
            <a:r>
              <a:rPr b="1" lang="en-GB" sz="2400">
                <a:solidFill>
                  <a:srgbClr val="000000"/>
                </a:solidFill>
                <a:latin typeface="Calibri"/>
              </a:rPr>
              <a:t>8 main functional categories of macro- markers </a:t>
            </a:r>
            <a:r>
              <a:rPr lang="en-GB" sz="2400">
                <a:solidFill>
                  <a:srgbClr val="000000"/>
                </a:solidFill>
                <a:latin typeface="Calibri"/>
              </a:rPr>
              <a:t>(chunks of language used to signal and indicate how information in a lecture is conveyed)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Topic markers</a:t>
            </a: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Topic shifters</a:t>
            </a: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Summarisers</a:t>
            </a: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Exemplifiers</a:t>
            </a: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Relators</a:t>
            </a: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Evaluators</a:t>
            </a: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Qualifiers</a:t>
            </a: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Aside markers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CustomShape 1"/>
          <p:cNvSpPr/>
          <p:nvPr/>
        </p:nvSpPr>
        <p:spPr>
          <a:xfrm>
            <a:off x="2700360" y="1066680"/>
            <a:ext cx="3989520" cy="3747960"/>
          </a:xfrm>
          <a:prstGeom prst="rect">
            <a:avLst/>
          </a:prstGeom>
          <a:noFill/>
          <a:ln>
            <a:noFill/>
          </a:ln>
        </p:spPr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en-GB" sz="2400">
                <a:solidFill>
                  <a:srgbClr val="000000"/>
                </a:solidFill>
                <a:latin typeface="Calibri"/>
              </a:rPr>
              <a:t>Note taking cues: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Introduction to an idea</a:t>
            </a: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Development of an idea</a:t>
            </a: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Contrast of several ideas</a:t>
            </a: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Results of ideas</a:t>
            </a: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Transition of ideas</a:t>
            </a: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Chronology of ideas</a:t>
            </a: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Emphasis of an idea</a:t>
            </a:r>
            <a:endParaRPr/>
          </a:p>
          <a:p>
            <a:pPr>
              <a:lnSpc>
                <a:spcPct val="100000"/>
              </a:lnSpc>
            </a:pPr>
            <a:r>
              <a:rPr lang="en-GB" sz="2400">
                <a:solidFill>
                  <a:srgbClr val="000000"/>
                </a:solidFill>
                <a:latin typeface="Calibri"/>
              </a:rPr>
              <a:t>Summary of ideas</a:t>
            </a:r>
            <a:endParaRPr/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CustomShape 1"/>
          <p:cNvSpPr/>
          <p:nvPr/>
        </p:nvSpPr>
        <p:spPr>
          <a:xfrm>
            <a:off x="991800" y="759960"/>
            <a:ext cx="10727640" cy="5635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b="1" lang="en-GB" sz="2800">
                <a:solidFill>
                  <a:srgbClr val="000000"/>
                </a:solidFill>
                <a:latin typeface="Calibri"/>
              </a:rPr>
              <a:t>Public talk </a:t>
            </a:r>
            <a:r>
              <a:rPr lang="en-GB" sz="2800">
                <a:solidFill>
                  <a:srgbClr val="000000"/>
                </a:solidFill>
                <a:latin typeface="Calibri"/>
              </a:rPr>
              <a:t>is defined as the spoken interactions that take place in our everyday life with people we do not know well as we go to work, shop, visit the doctor, etc.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2800">
                <a:solidFill>
                  <a:srgbClr val="000000"/>
                </a:solidFill>
                <a:latin typeface="Calibri"/>
              </a:rPr>
              <a:t>It is mainly transactional though there might be elements of interactional nature.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2800">
                <a:solidFill>
                  <a:srgbClr val="000000"/>
                </a:solidFill>
                <a:latin typeface="Calibri"/>
              </a:rPr>
              <a:t> </a:t>
            </a:r>
            <a:r>
              <a:rPr lang="en-GB" sz="2800">
                <a:solidFill>
                  <a:srgbClr val="000000"/>
                </a:solidFill>
                <a:latin typeface="Calibri"/>
              </a:rPr>
              <a:t>It takes place in worlds of education, business, media and other profesional contexts with a range of different audiences.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2800">
                <a:solidFill>
                  <a:srgbClr val="000000"/>
                </a:solidFill>
                <a:latin typeface="Calibri"/>
              </a:rPr>
              <a:t> </a:t>
            </a:r>
            <a:r>
              <a:rPr lang="en-GB" sz="2800">
                <a:solidFill>
                  <a:srgbClr val="000000"/>
                </a:solidFill>
                <a:latin typeface="Calibri"/>
              </a:rPr>
              <a:t>The spoken genres of public talk contain characteristic structural features that we recognise from previous experiences.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2800">
                <a:solidFill>
                  <a:srgbClr val="000000"/>
                </a:solidFill>
                <a:latin typeface="Calibri"/>
              </a:rPr>
              <a:t> </a:t>
            </a:r>
            <a:r>
              <a:rPr lang="en-GB" sz="2800">
                <a:solidFill>
                  <a:srgbClr val="000000"/>
                </a:solidFill>
                <a:latin typeface="Calibri"/>
              </a:rPr>
              <a:t>Public talk can be categorised as planned or unplanned.</a:t>
            </a:r>
            <a:endParaRPr/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/>
          <p:cNvSpPr/>
          <p:nvPr/>
        </p:nvSpPr>
        <p:spPr>
          <a:xfrm>
            <a:off x="1339560" y="837000"/>
            <a:ext cx="9259560" cy="49640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n-GB" sz="3200">
                <a:solidFill>
                  <a:srgbClr val="000000"/>
                </a:solidFill>
                <a:latin typeface="Calibri"/>
              </a:rPr>
              <a:t>Unplanned public talk genres: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3200">
                <a:solidFill>
                  <a:srgbClr val="000000"/>
                </a:solidFill>
                <a:latin typeface="Calibri"/>
              </a:rPr>
              <a:t>Service encounters (business or profesional)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3200">
                <a:solidFill>
                  <a:srgbClr val="000000"/>
                </a:solidFill>
                <a:latin typeface="Calibri"/>
              </a:rPr>
              <a:t> </a:t>
            </a:r>
            <a:r>
              <a:rPr lang="en-GB" sz="3200">
                <a:solidFill>
                  <a:srgbClr val="000000"/>
                </a:solidFill>
                <a:latin typeface="Calibri"/>
              </a:rPr>
              <a:t>classroom interactions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3200">
                <a:solidFill>
                  <a:srgbClr val="000000"/>
                </a:solidFill>
                <a:latin typeface="Calibri"/>
              </a:rPr>
              <a:t> </a:t>
            </a:r>
            <a:r>
              <a:rPr lang="en-GB" sz="3200">
                <a:solidFill>
                  <a:srgbClr val="000000"/>
                </a:solidFill>
                <a:latin typeface="Calibri"/>
              </a:rPr>
              <a:t>court- room language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3200">
                <a:solidFill>
                  <a:srgbClr val="000000"/>
                </a:solidFill>
                <a:latin typeface="Calibri"/>
              </a:rPr>
              <a:t> </a:t>
            </a:r>
            <a:r>
              <a:rPr lang="en-GB" sz="3200">
                <a:solidFill>
                  <a:srgbClr val="000000"/>
                </a:solidFill>
                <a:latin typeface="Calibri"/>
              </a:rPr>
              <a:t>media talk ( including chat shows, radio phone-ins , sports commentaries)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3200">
                <a:solidFill>
                  <a:srgbClr val="000000"/>
                </a:solidFill>
                <a:latin typeface="Calibri"/>
              </a:rPr>
              <a:t> </a:t>
            </a:r>
            <a:r>
              <a:rPr lang="en-GB" sz="3200">
                <a:solidFill>
                  <a:srgbClr val="000000"/>
                </a:solidFill>
                <a:latin typeface="Calibri"/>
              </a:rPr>
              <a:t>public information language (eg air control)</a:t>
            </a:r>
            <a:endParaRPr/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ustomShape 1"/>
          <p:cNvSpPr/>
          <p:nvPr/>
        </p:nvSpPr>
        <p:spPr>
          <a:xfrm>
            <a:off x="636120" y="892800"/>
            <a:ext cx="11012040" cy="56354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n-GB" sz="2800">
                <a:solidFill>
                  <a:srgbClr val="000000"/>
                </a:solidFill>
                <a:latin typeface="Calibri"/>
              </a:rPr>
              <a:t>Planned Public talk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GB" sz="2800">
                <a:solidFill>
                  <a:srgbClr val="000000"/>
                </a:solidFill>
                <a:latin typeface="Calibri"/>
              </a:rPr>
              <a:t>Defined as that which is planned or scripted to accomplish accurate production devoid of the disfluency features of naturally occuring talk.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b="1" lang="en-GB" sz="2800">
                <a:solidFill>
                  <a:srgbClr val="000000"/>
                </a:solidFill>
                <a:latin typeface="Calibri"/>
              </a:rPr>
              <a:t>Genres: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2800">
                <a:solidFill>
                  <a:srgbClr val="000000"/>
                </a:solidFill>
                <a:latin typeface="Calibri"/>
              </a:rPr>
              <a:t>Planned public speaking in legal and political contexts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2800">
                <a:solidFill>
                  <a:srgbClr val="000000"/>
                </a:solidFill>
                <a:latin typeface="Calibri"/>
              </a:rPr>
              <a:t>Media genres (soap operas)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2800">
                <a:solidFill>
                  <a:srgbClr val="000000"/>
                </a:solidFill>
                <a:latin typeface="Calibri"/>
              </a:rPr>
              <a:t>Game shows and stand up comedy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2800">
                <a:solidFill>
                  <a:srgbClr val="000000"/>
                </a:solidFill>
                <a:latin typeface="Calibri"/>
              </a:rPr>
              <a:t>News broadcasting and documentary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2800">
                <a:solidFill>
                  <a:srgbClr val="000000"/>
                </a:solidFill>
                <a:latin typeface="Calibri"/>
              </a:rPr>
              <a:t>The language of religion</a:t>
            </a:r>
            <a:endParaRPr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GB" sz="2800">
                <a:solidFill>
                  <a:srgbClr val="000000"/>
                </a:solidFill>
                <a:latin typeface="Calibri"/>
              </a:rPr>
              <a:t>The academic lecture </a:t>
            </a:r>
            <a:endParaRPr/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CustomShape 1"/>
          <p:cNvSpPr/>
          <p:nvPr/>
        </p:nvSpPr>
        <p:spPr>
          <a:xfrm>
            <a:off x="2262240" y="1020240"/>
            <a:ext cx="10418040" cy="821880"/>
          </a:xfrm>
          <a:prstGeom prst="rect">
            <a:avLst/>
          </a:prstGeom>
          <a:noFill/>
          <a:ln>
            <a:noFill/>
          </a:ln>
        </p:spPr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en-GB" sz="2400">
                <a:solidFill>
                  <a:srgbClr val="000000"/>
                </a:solidFill>
                <a:latin typeface="Calibri"/>
              </a:rPr>
              <a:t>What do we refer to when we talk about Academic English?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44" name="CustomShape 2"/>
          <p:cNvSpPr/>
          <p:nvPr/>
        </p:nvSpPr>
        <p:spPr>
          <a:xfrm flipH="1">
            <a:off x="5260680" y="2198160"/>
            <a:ext cx="533160" cy="9000"/>
          </a:xfrm>
          <a:prstGeom prst="straightConnector1">
            <a:avLst/>
          </a:prstGeom>
          <a:noFill/>
          <a:ln w="6480">
            <a:solidFill>
              <a:srgbClr val="5b9bd5"/>
            </a:solidFill>
            <a:miter/>
            <a:tailEnd len="med" type="triangle" w="med"/>
          </a:ln>
        </p:spPr>
      </p:sp>
      <p:sp>
        <p:nvSpPr>
          <p:cNvPr id="45" name="CustomShape 3"/>
          <p:cNvSpPr/>
          <p:nvPr/>
        </p:nvSpPr>
        <p:spPr>
          <a:xfrm flipV="1">
            <a:off x="6464520" y="2156400"/>
            <a:ext cx="561600" cy="9000"/>
          </a:xfrm>
          <a:prstGeom prst="straightConnector1">
            <a:avLst/>
          </a:prstGeom>
          <a:noFill/>
          <a:ln w="6480">
            <a:solidFill>
              <a:srgbClr val="5b9bd5"/>
            </a:solidFill>
            <a:miter/>
            <a:tailEnd len="med" type="triangle" w="med"/>
          </a:ln>
        </p:spPr>
      </p:sp>
      <p:sp>
        <p:nvSpPr>
          <p:cNvPr id="46" name="CustomShape 4"/>
          <p:cNvSpPr/>
          <p:nvPr/>
        </p:nvSpPr>
        <p:spPr>
          <a:xfrm flipH="1">
            <a:off x="6236640" y="2416320"/>
            <a:ext cx="30960" cy="1179360"/>
          </a:xfrm>
          <a:prstGeom prst="straightConnector1">
            <a:avLst/>
          </a:prstGeom>
          <a:noFill/>
          <a:ln w="6480">
            <a:solidFill>
              <a:srgbClr val="5b9bd5"/>
            </a:solidFill>
            <a:miter/>
            <a:tailEnd len="med" type="triangle" w="med"/>
          </a:ln>
        </p:spPr>
      </p:sp>
      <p:sp>
        <p:nvSpPr>
          <p:cNvPr id="47" name="CustomShape 5"/>
          <p:cNvSpPr/>
          <p:nvPr/>
        </p:nvSpPr>
        <p:spPr>
          <a:xfrm>
            <a:off x="3228840" y="1571400"/>
            <a:ext cx="12191760" cy="456840"/>
          </a:xfrm>
          <a:prstGeom prst="rect">
            <a:avLst/>
          </a:prstGeom>
          <a:noFill/>
          <a:ln>
            <a:noFill/>
          </a:ln>
        </p:spPr>
      </p:sp>
      <p:sp>
        <p:nvSpPr>
          <p:cNvPr id="48" name="CustomShape 6"/>
          <p:cNvSpPr/>
          <p:nvPr/>
        </p:nvSpPr>
        <p:spPr>
          <a:xfrm>
            <a:off x="2711520" y="1957320"/>
            <a:ext cx="12191760" cy="70200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>
              <a:lnSpc>
                <a:spcPct val="100000"/>
              </a:lnSpc>
            </a:pPr>
            <a:r>
              <a:rPr b="1" lang="en-GB" sz="2000">
                <a:solidFill>
                  <a:srgbClr val="000000"/>
                </a:solidFill>
                <a:latin typeface="Calibri"/>
                <a:ea typeface="Calibri"/>
              </a:rPr>
              <a:t>For general purposes              English                          For social purposes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49" name="CustomShape 7"/>
          <p:cNvSpPr/>
          <p:nvPr/>
        </p:nvSpPr>
        <p:spPr>
          <a:xfrm>
            <a:off x="2579400" y="2413440"/>
            <a:ext cx="12191760" cy="100692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>
              <a:lnSpc>
                <a:spcPct val="100000"/>
              </a:lnSpc>
            </a:pPr>
            <a:r>
              <a:rPr lang="en-GB" sz="2000">
                <a:solidFill>
                  <a:srgbClr val="000000"/>
                </a:solidFill>
                <a:latin typeface="Calibri"/>
                <a:ea typeface="Calibri"/>
              </a:rPr>
              <a:t>for no particular objectives                                                for varied communicative situations</a:t>
            </a:r>
            <a:endParaRPr/>
          </a:p>
          <a:p>
            <a:pPr>
              <a:lnSpc>
                <a:spcPct val="100000"/>
              </a:lnSpc>
            </a:pPr>
            <a:r>
              <a:rPr lang="en-GB" sz="2000">
                <a:solidFill>
                  <a:srgbClr val="000000"/>
                </a:solidFill>
                <a:latin typeface="Calibri"/>
                <a:ea typeface="Calibri"/>
              </a:rPr>
              <a:t>(eg. At school)                                                                         (eg. Shopping, chatting, etc.)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50" name="CustomShape 8"/>
          <p:cNvSpPr/>
          <p:nvPr/>
        </p:nvSpPr>
        <p:spPr>
          <a:xfrm flipH="1">
            <a:off x="4767480" y="4205520"/>
            <a:ext cx="552240" cy="437760"/>
          </a:xfrm>
          <a:prstGeom prst="straightConnector1">
            <a:avLst/>
          </a:prstGeom>
          <a:noFill/>
          <a:ln w="6480">
            <a:solidFill>
              <a:srgbClr val="5b9bd5"/>
            </a:solidFill>
            <a:miter/>
            <a:tailEnd len="med" type="triangle" w="med"/>
          </a:ln>
        </p:spPr>
      </p:sp>
      <p:sp>
        <p:nvSpPr>
          <p:cNvPr id="51" name="CustomShape 9"/>
          <p:cNvSpPr/>
          <p:nvPr/>
        </p:nvSpPr>
        <p:spPr>
          <a:xfrm>
            <a:off x="7688160" y="4243680"/>
            <a:ext cx="323640" cy="399600"/>
          </a:xfrm>
          <a:prstGeom prst="straightConnector1">
            <a:avLst/>
          </a:prstGeom>
          <a:noFill/>
          <a:ln w="6480">
            <a:solidFill>
              <a:srgbClr val="5b9bd5"/>
            </a:solidFill>
            <a:miter/>
            <a:tailEnd len="med" type="triangle" w="med"/>
          </a:ln>
        </p:spPr>
      </p:sp>
      <p:sp>
        <p:nvSpPr>
          <p:cNvPr id="52" name="CustomShape 10"/>
          <p:cNvSpPr/>
          <p:nvPr/>
        </p:nvSpPr>
        <p:spPr>
          <a:xfrm>
            <a:off x="4707000" y="3542760"/>
            <a:ext cx="4308120" cy="6714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p>
            <a:pPr>
              <a:lnSpc>
                <a:spcPct val="100000"/>
              </a:lnSpc>
            </a:pPr>
            <a:r>
              <a:rPr b="1" lang="en-GB" sz="2000">
                <a:solidFill>
                  <a:srgbClr val="000000"/>
                </a:solidFill>
                <a:latin typeface="Calibri"/>
                <a:ea typeface="Calibri"/>
              </a:rPr>
              <a:t>English for specific purposes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53" name="CustomShape 11"/>
          <p:cNvSpPr/>
          <p:nvPr/>
        </p:nvSpPr>
        <p:spPr>
          <a:xfrm>
            <a:off x="-825480" y="4215240"/>
            <a:ext cx="14733720" cy="2196000"/>
          </a:xfrm>
          <a:prstGeom prst="rect">
            <a:avLst/>
          </a:prstGeom>
          <a:noFill/>
          <a:ln>
            <a:noFill/>
          </a:ln>
        </p:spPr>
        <p:txBody>
          <a:bodyPr wrap="none" anchor="ctr"/>
          <a:p>
            <a:pPr>
              <a:lnSpc>
                <a:spcPct val="100000"/>
              </a:lnSpc>
            </a:pPr>
            <a:r>
              <a:rPr lang="en-GB">
                <a:solidFill>
                  <a:srgbClr val="000000"/>
                </a:solidFill>
                <a:latin typeface="Arial"/>
              </a:rPr>
              <a:t>       </a:t>
            </a:r>
            <a:r>
              <a:rPr lang="en-GB" sz="2000">
                <a:solidFill>
                  <a:srgbClr val="000000"/>
                </a:solidFill>
                <a:latin typeface="Arial"/>
              </a:rPr>
              <a:t>
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b="1" lang="en-GB" sz="2000">
                <a:solidFill>
                  <a:srgbClr val="000000"/>
                </a:solidFill>
                <a:latin typeface="Calibri"/>
                <a:ea typeface="Calibri"/>
              </a:rPr>
              <a:t> </a:t>
            </a:r>
            <a:r>
              <a:rPr b="1" lang="en-GB" sz="2000">
                <a:solidFill>
                  <a:srgbClr val="000000"/>
                </a:solidFill>
                <a:latin typeface="Calibri"/>
                <a:ea typeface="Calibri"/>
              </a:rPr>
              <a:t>English for occupational/ professional purposes                      English for Academic purposes</a:t>
            </a:r>
            <a:endParaRPr/>
          </a:p>
          <a:p>
            <a:pPr>
              <a:lnSpc>
                <a:spcPct val="100000"/>
              </a:lnSpc>
            </a:pPr>
            <a:r>
              <a:rPr lang="en-GB" sz="2000">
                <a:solidFill>
                  <a:srgbClr val="000000"/>
                </a:solidFill>
                <a:latin typeface="Calibri"/>
                <a:ea typeface="Calibri"/>
              </a:rPr>
              <a:t>(eg: doctors, hotel staff, airline pilots)                                             in educational contexts and training </a:t>
            </a:r>
            <a:endParaRPr/>
          </a:p>
          <a:p>
            <a:pPr>
              <a:lnSpc>
                <a:spcPct val="100000"/>
              </a:lnSpc>
            </a:pPr>
            <a:r>
              <a:rPr lang="en-GB" sz="2000">
                <a:solidFill>
                  <a:srgbClr val="000000"/>
                </a:solidFill>
                <a:latin typeface="Calibri"/>
                <a:ea typeface="Calibri"/>
              </a:rPr>
              <a:t>                                                                                                   </a:t>
            </a:r>
            <a:r>
              <a:rPr lang="en-GB" sz="2000">
                <a:solidFill>
                  <a:srgbClr val="000000"/>
                </a:solidFill>
                <a:latin typeface="Calibri"/>
                <a:ea typeface="Calibri"/>
              </a:rPr>
              <a:t>(eg: medicine, engineering, economics humanities)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CustomShape 1"/>
          <p:cNvSpPr/>
          <p:nvPr/>
        </p:nvSpPr>
        <p:spPr>
          <a:xfrm>
            <a:off x="1416600" y="1010160"/>
            <a:ext cx="8402400" cy="17967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n-GB" sz="2800">
                <a:solidFill>
                  <a:srgbClr val="000000"/>
                </a:solidFill>
                <a:latin typeface="Calibri"/>
              </a:rPr>
              <a:t>Study skills:</a:t>
            </a:r>
            <a:endParaRPr/>
          </a:p>
          <a:p>
            <a:pPr>
              <a:lnSpc>
                <a:spcPct val="100000"/>
              </a:lnSpc>
            </a:pPr>
            <a:r>
              <a:rPr lang="en-GB" sz="2800">
                <a:solidFill>
                  <a:srgbClr val="000000"/>
                </a:solidFill>
                <a:latin typeface="Calibri"/>
              </a:rPr>
              <a:t>The abilities, techniques and strategies used when using language for study purposes (reading, listening, speaking or writing)</a:t>
            </a:r>
            <a:endParaRPr/>
          </a:p>
        </p:txBody>
      </p:sp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Imagen 10" descr=""/>
          <p:cNvPicPr/>
          <p:nvPr/>
        </p:nvPicPr>
        <p:blipFill>
          <a:blip r:embed="rId1"/>
          <a:stretch>
            <a:fillRect/>
          </a:stretch>
        </p:blipFill>
        <p:spPr>
          <a:xfrm rot="21405600">
            <a:off x="1974240" y="491400"/>
            <a:ext cx="8466120" cy="6009480"/>
          </a:xfrm>
          <a:prstGeom prst="rect">
            <a:avLst/>
          </a:prstGeom>
          <a:ln>
            <a:noFill/>
          </a:ln>
        </p:spPr>
      </p:pic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CustomShape 1"/>
          <p:cNvSpPr/>
          <p:nvPr/>
        </p:nvSpPr>
        <p:spPr>
          <a:xfrm>
            <a:off x="1939680" y="997560"/>
            <a:ext cx="8645040" cy="60620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n-GB" sz="2800">
                <a:solidFill>
                  <a:srgbClr val="000000"/>
                </a:solidFill>
                <a:latin typeface="Calibri"/>
              </a:rPr>
              <a:t>Problems students might find in lectures: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StarSymbol"/>
              <a:buAutoNum type="arabicPeriod"/>
            </a:pPr>
            <a:r>
              <a:rPr lang="en-GB" sz="2800">
                <a:solidFill>
                  <a:srgbClr val="000000"/>
                </a:solidFill>
                <a:latin typeface="Calibri"/>
              </a:rPr>
              <a:t>decoding what has been said (requires recognising pauses, boundaries, false starts, stress, intontation, etc considering the diverse lecturing styles)</a:t>
            </a:r>
            <a:endParaRPr/>
          </a:p>
          <a:p>
            <a:pPr>
              <a:lnSpc>
                <a:spcPct val="100000"/>
              </a:lnSpc>
              <a:buFont typeface="StarSymbol"/>
              <a:buAutoNum type="arabicPeriod"/>
            </a:pPr>
            <a:r>
              <a:rPr lang="en-GB" sz="2800">
                <a:solidFill>
                  <a:srgbClr val="000000"/>
                </a:solidFill>
                <a:latin typeface="Calibri"/>
              </a:rPr>
              <a:t> </a:t>
            </a:r>
            <a:r>
              <a:rPr lang="en-GB" sz="2800">
                <a:solidFill>
                  <a:srgbClr val="000000"/>
                </a:solidFill>
                <a:latin typeface="Calibri"/>
              </a:rPr>
              <a:t>comprehending (understanding key points and not key points – knowledge of specialist subject)</a:t>
            </a:r>
            <a:endParaRPr/>
          </a:p>
          <a:p>
            <a:pPr>
              <a:lnSpc>
                <a:spcPct val="100000"/>
              </a:lnSpc>
              <a:buFont typeface="StarSymbol"/>
              <a:buAutoNum type="arabicPeriod"/>
            </a:pPr>
            <a:r>
              <a:rPr lang="en-GB" sz="2800">
                <a:solidFill>
                  <a:srgbClr val="000000"/>
                </a:solidFill>
                <a:latin typeface="Calibri"/>
              </a:rPr>
              <a:t> </a:t>
            </a:r>
            <a:r>
              <a:rPr lang="en-GB" sz="2800">
                <a:solidFill>
                  <a:srgbClr val="000000"/>
                </a:solidFill>
                <a:latin typeface="Calibri"/>
              </a:rPr>
              <a:t>taking notes (a skill which involves several processes: distinguishing important information, deciding to record it, the ability to write it concisely and the ability to decipher one´s own notes)</a:t>
            </a:r>
            <a:endParaRPr/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CustomShape 1"/>
          <p:cNvSpPr/>
          <p:nvPr/>
        </p:nvSpPr>
        <p:spPr>
          <a:xfrm>
            <a:off x="1136160" y="1080720"/>
            <a:ext cx="9531720" cy="48445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en-GB" sz="2400">
                <a:solidFill>
                  <a:srgbClr val="000000"/>
                </a:solidFill>
                <a:latin typeface="Calibri"/>
              </a:rPr>
              <a:t>Lecturing styles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StarSymbol"/>
              <a:buAutoNum type="alphaUcPeriod"/>
            </a:pPr>
            <a:r>
              <a:rPr b="1" lang="en-GB" sz="2400">
                <a:solidFill>
                  <a:srgbClr val="000000"/>
                </a:solidFill>
                <a:latin typeface="Calibri"/>
              </a:rPr>
              <a:t>Reading Style: </a:t>
            </a:r>
            <a:r>
              <a:rPr lang="en-GB" sz="2400">
                <a:solidFill>
                  <a:srgbClr val="000000"/>
                </a:solidFill>
                <a:latin typeface="Calibri"/>
              </a:rPr>
              <a:t>the lecturer reads from notes (narrowness of intonational choices, falling tone predominates)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StarSymbol"/>
              <a:buAutoNum type="alphaUcPeriod"/>
            </a:pPr>
            <a:r>
              <a:rPr b="1" lang="en-GB" sz="2400">
                <a:solidFill>
                  <a:srgbClr val="000000"/>
                </a:solidFill>
                <a:latin typeface="Calibri"/>
              </a:rPr>
              <a:t> </a:t>
            </a:r>
            <a:r>
              <a:rPr b="1" lang="en-GB" sz="2400">
                <a:solidFill>
                  <a:srgbClr val="000000"/>
                </a:solidFill>
                <a:latin typeface="Calibri"/>
              </a:rPr>
              <a:t>Conversational style: </a:t>
            </a:r>
            <a:r>
              <a:rPr lang="en-GB" sz="2400">
                <a:solidFill>
                  <a:srgbClr val="000000"/>
                </a:solidFill>
                <a:latin typeface="Calibri"/>
              </a:rPr>
              <a:t>the lecturer speaks informally, with or without notes (longer tone groups and key sequences from high to low)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  <a:buFont typeface="StarSymbol"/>
              <a:buAutoNum type="alphaUcPeriod"/>
            </a:pPr>
            <a:r>
              <a:rPr lang="en-GB" sz="2400">
                <a:solidFill>
                  <a:srgbClr val="000000"/>
                </a:solidFill>
                <a:latin typeface="Calibri"/>
              </a:rPr>
              <a:t> </a:t>
            </a:r>
            <a:r>
              <a:rPr b="1" lang="en-GB" sz="2400">
                <a:solidFill>
                  <a:srgbClr val="000000"/>
                </a:solidFill>
                <a:latin typeface="Calibri"/>
              </a:rPr>
              <a:t>Rhetorical style: </a:t>
            </a:r>
            <a:r>
              <a:rPr lang="en-GB" sz="2400">
                <a:solidFill>
                  <a:srgbClr val="000000"/>
                </a:solidFill>
                <a:latin typeface="Calibri"/>
              </a:rPr>
              <a:t>the lecturer is a performer (wide intonational range, with frequent asides and digressions)</a:t>
            </a:r>
            <a:endParaRPr/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