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70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7559675" cy="106918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87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37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16/06/17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FC684F3-7927-4783-9CC9-DF5EB1EA449E}" type="slidenum">
              <a:rPr lang="en-GB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AR">
                <a:latin typeface="Calibri"/>
              </a:rPr>
              <a:t>Click to edit the title text format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AR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3312000" y="1656000"/>
            <a:ext cx="4078080" cy="2832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Dicción Inglesa 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Clase Teórica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Prof. Barboni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1939680" y="997560"/>
            <a:ext cx="8645040" cy="6062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800" b="1">
                <a:solidFill>
                  <a:srgbClr val="000000"/>
                </a:solidFill>
                <a:latin typeface="Calibri"/>
              </a:rPr>
              <a:t>Problems students might find in lectures: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decoding what has been said (requires recognising pauses, boundaries, false starts, stress, intontation, etc considering the diverse lecturing styles)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comprehending (understanding key points and not key points – knowledge of specialist subject)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taking notes (a skill which involves several processes: distinguishing important information, deciding to record it, the ability to write it concisely and the ability to decipher one´s own notes)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1136160" y="1080720"/>
            <a:ext cx="9531720" cy="4844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Lecturing styles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Reading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reads from notes (narrowness of intonational choices, falling tone predominates)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 Conversational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speaks informally, with or without notes (longer tone groups and key sequences from high to low)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 b="1">
                <a:solidFill>
                  <a:srgbClr val="000000"/>
                </a:solidFill>
                <a:latin typeface="Calibri"/>
              </a:rPr>
              <a:t>Rhetorical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is a performer (wide intonational range, with frequent asides and digressions)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1371600" y="394560"/>
            <a:ext cx="10446120" cy="7770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The structure of lectures:   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Information  vs    Ideas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Identifiable patterns: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Descriptive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Argumentative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Historical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Case study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Problem – Solution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Process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Applying theory to practice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Cause –effect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Listening cues: 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lecturers normally use various devices to indicate the relative importance of the ideas and information contained in their lectures: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Prosodic features (stress, intonation, pauses)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subordinating syntactic structures (eg. Relative clauses)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Lexical discourse markers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053000" y="117720"/>
            <a:ext cx="10764720" cy="667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Micro markers (lower order markers of segmentation and intersentential connections)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segmentation: well, OK, now, And, Right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Temporal: At that time, After this, Eventually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Causal: So, Then, Because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Contrast: But, Only, On the other hand,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Emphasis: Of course, Obviously, In fact, Naturally, etc.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Macro markers  (higher order discourse markers signalling major transitions and emphasis in lectures)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What I´m going to talk about today is…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We´ll see that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Another interesting development was…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The problem here was…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Our story doesn´t finish here…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In this way…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2466000" y="664920"/>
            <a:ext cx="7896600" cy="594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 Carrico and Nattinger (1988) investigated lectures from different disciplines  and found </a:t>
            </a:r>
            <a:r>
              <a:rPr lang="en-GB" sz="2400" b="1">
                <a:solidFill>
                  <a:srgbClr val="000000"/>
                </a:solidFill>
                <a:latin typeface="Calibri"/>
              </a:rPr>
              <a:t>8 main functional categories of macro- markers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(chunks of language used to signal and indicate how information in a lecture is conveyed)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Topic markers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Topic shifters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Summarisers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Exemplifiers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Relators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Evaluators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Qualifiers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Aside markers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2700360" y="1066680"/>
            <a:ext cx="3989520" cy="37479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Note taking cues: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Introduction to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Development of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Contrast of several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Results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Transition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Chronology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Emphasis of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Summary of ideas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991800" y="759960"/>
            <a:ext cx="10727640" cy="5635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GB" sz="2800" b="1">
                <a:solidFill>
                  <a:srgbClr val="000000"/>
                </a:solidFill>
                <a:latin typeface="Calibri"/>
              </a:rPr>
              <a:t>Public talk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is defined as the spoken interactions that take place in our everyday life with people we do not know well as we go to work, shop, visit the doctor, etc.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It is mainly transactional though there might be elements of interactional nature.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It takes place in worlds of education, business, media and other profesional contexts with a range of different audiences.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The spoken genres of public talk contain characteristic structural features that we recognise from previous experiences.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Public talk can be categorised as planned or unplanned.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339560" y="837000"/>
            <a:ext cx="9259560" cy="496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3200" b="1">
                <a:solidFill>
                  <a:srgbClr val="000000"/>
                </a:solidFill>
                <a:latin typeface="Calibri"/>
              </a:rPr>
              <a:t>Unplanned public talk genres: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Service encounters (business or profesional)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classroom interactions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court- room language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media talk ( including chat shows, radio phone-ins , sports commentaries)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public information language (eg air control)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559496" y="836712"/>
            <a:ext cx="63621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err="1" smtClean="0"/>
              <a:t>Classroom</a:t>
            </a:r>
            <a:r>
              <a:rPr lang="es-AR" b="1" dirty="0" smtClean="0"/>
              <a:t> </a:t>
            </a:r>
            <a:r>
              <a:rPr lang="es-AR" b="1" dirty="0" err="1" smtClean="0"/>
              <a:t>interactions</a:t>
            </a:r>
            <a:endParaRPr lang="es-AR" b="1" dirty="0" smtClean="0"/>
          </a:p>
          <a:p>
            <a:endParaRPr lang="es-AR" dirty="0"/>
          </a:p>
          <a:p>
            <a:r>
              <a:rPr lang="es-AR" dirty="0" smtClean="0"/>
              <a:t>A </a:t>
            </a:r>
            <a:r>
              <a:rPr lang="es-AR" dirty="0" err="1" smtClean="0"/>
              <a:t>type</a:t>
            </a:r>
            <a:r>
              <a:rPr lang="es-AR" dirty="0" smtClean="0"/>
              <a:t> of </a:t>
            </a:r>
            <a:r>
              <a:rPr lang="es-AR" dirty="0" err="1" smtClean="0"/>
              <a:t>interaction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characterised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</a:t>
            </a:r>
            <a:r>
              <a:rPr lang="es-AR" dirty="0" err="1" smtClean="0"/>
              <a:t>its</a:t>
            </a:r>
            <a:r>
              <a:rPr lang="es-AR" dirty="0" smtClean="0"/>
              <a:t> </a:t>
            </a:r>
            <a:r>
              <a:rPr lang="es-AR" dirty="0" err="1" smtClean="0"/>
              <a:t>educational</a:t>
            </a:r>
            <a:r>
              <a:rPr lang="es-AR" dirty="0" smtClean="0"/>
              <a:t> </a:t>
            </a:r>
            <a:r>
              <a:rPr lang="es-AR" dirty="0" err="1" smtClean="0"/>
              <a:t>purpose</a:t>
            </a:r>
            <a:r>
              <a:rPr lang="es-AR" dirty="0" smtClean="0"/>
              <a:t> </a:t>
            </a:r>
            <a:r>
              <a:rPr lang="es-AR" dirty="0" err="1" smtClean="0"/>
              <a:t>or</a:t>
            </a:r>
            <a:r>
              <a:rPr lang="es-AR" dirty="0" smtClean="0"/>
              <a:t> </a:t>
            </a:r>
            <a:r>
              <a:rPr lang="es-AR" dirty="0" err="1" smtClean="0"/>
              <a:t>function</a:t>
            </a:r>
            <a:r>
              <a:rPr lang="es-AR" dirty="0" smtClean="0"/>
              <a:t> </a:t>
            </a:r>
            <a:r>
              <a:rPr lang="es-AR" dirty="0" err="1" smtClean="0"/>
              <a:t>containing</a:t>
            </a:r>
            <a:r>
              <a:rPr lang="es-AR" dirty="0" smtClean="0"/>
              <a:t> a </a:t>
            </a:r>
            <a:r>
              <a:rPr lang="es-AR" dirty="0" err="1" smtClean="0"/>
              <a:t>structured</a:t>
            </a:r>
            <a:r>
              <a:rPr lang="es-AR" dirty="0" smtClean="0"/>
              <a:t> </a:t>
            </a:r>
            <a:r>
              <a:rPr lang="es-AR" dirty="0" err="1" smtClean="0"/>
              <a:t>pattern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can be </a:t>
            </a:r>
            <a:r>
              <a:rPr lang="es-AR" dirty="0" err="1" smtClean="0"/>
              <a:t>described</a:t>
            </a:r>
            <a:r>
              <a:rPr lang="es-AR" dirty="0" smtClean="0"/>
              <a:t> as </a:t>
            </a:r>
            <a:r>
              <a:rPr lang="es-AR" dirty="0" err="1" smtClean="0"/>
              <a:t>constituted</a:t>
            </a:r>
            <a:r>
              <a:rPr lang="es-AR" dirty="0" smtClean="0"/>
              <a:t> </a:t>
            </a:r>
            <a:r>
              <a:rPr lang="es-AR" dirty="0" err="1" smtClean="0"/>
              <a:t>by</a:t>
            </a:r>
            <a:r>
              <a:rPr lang="es-AR" dirty="0" smtClean="0"/>
              <a:t> a </a:t>
            </a:r>
            <a:r>
              <a:rPr lang="es-AR" dirty="0" err="1" smtClean="0"/>
              <a:t>nested</a:t>
            </a:r>
            <a:r>
              <a:rPr lang="es-AR" dirty="0" smtClean="0"/>
              <a:t> </a:t>
            </a:r>
            <a:r>
              <a:rPr lang="es-AR" dirty="0" err="1" smtClean="0"/>
              <a:t>hierarchy</a:t>
            </a:r>
            <a:r>
              <a:rPr lang="es-AR" dirty="0" smtClean="0"/>
              <a:t> of </a:t>
            </a:r>
            <a:r>
              <a:rPr lang="es-AR" dirty="0" err="1" smtClean="0"/>
              <a:t>categories</a:t>
            </a:r>
            <a:r>
              <a:rPr lang="es-AR" dirty="0"/>
              <a:t>:</a:t>
            </a:r>
            <a:endParaRPr lang="es-AR" dirty="0" smtClean="0"/>
          </a:p>
          <a:p>
            <a:endParaRPr lang="es-AR" dirty="0"/>
          </a:p>
          <a:p>
            <a:r>
              <a:rPr lang="es-AR" dirty="0" err="1" smtClean="0"/>
              <a:t>Lesson</a:t>
            </a:r>
            <a:endParaRPr lang="es-AR" dirty="0" smtClean="0"/>
          </a:p>
          <a:p>
            <a:r>
              <a:rPr lang="es-AR" dirty="0" err="1" smtClean="0"/>
              <a:t>Transaction</a:t>
            </a:r>
            <a:endParaRPr lang="es-AR" dirty="0" smtClean="0"/>
          </a:p>
          <a:p>
            <a:r>
              <a:rPr lang="es-AR" dirty="0" smtClean="0"/>
              <a:t>Exchange</a:t>
            </a:r>
          </a:p>
          <a:p>
            <a:r>
              <a:rPr lang="es-AR" dirty="0" err="1" smtClean="0"/>
              <a:t>Move</a:t>
            </a:r>
            <a:endParaRPr lang="es-AR" dirty="0" smtClean="0"/>
          </a:p>
          <a:p>
            <a:r>
              <a:rPr lang="es-AR" dirty="0" err="1" smtClean="0"/>
              <a:t>Act</a:t>
            </a:r>
            <a:r>
              <a:rPr lang="es-AR" dirty="0" smtClean="0"/>
              <a:t> </a:t>
            </a:r>
          </a:p>
          <a:p>
            <a:endParaRPr lang="es-AR" dirty="0"/>
          </a:p>
          <a:p>
            <a:r>
              <a:rPr lang="es-AR" dirty="0" smtClean="0"/>
              <a:t>Sinclair and </a:t>
            </a:r>
            <a:r>
              <a:rPr lang="es-AR" dirty="0" err="1" smtClean="0"/>
              <a:t>Coulthard´s</a:t>
            </a:r>
            <a:r>
              <a:rPr lang="es-AR" dirty="0" smtClean="0"/>
              <a:t> </a:t>
            </a:r>
            <a:r>
              <a:rPr lang="es-AR" dirty="0" err="1" smtClean="0"/>
              <a:t>analysis</a:t>
            </a:r>
            <a:r>
              <a:rPr lang="es-AR" dirty="0" smtClean="0"/>
              <a:t> (</a:t>
            </a:r>
            <a:r>
              <a:rPr lang="es-AR" dirty="0" err="1" smtClean="0"/>
              <a:t>exchange</a:t>
            </a:r>
            <a:r>
              <a:rPr lang="es-AR" dirty="0" smtClean="0"/>
              <a:t> </a:t>
            </a:r>
            <a:r>
              <a:rPr lang="es-AR" dirty="0" err="1" smtClean="0"/>
              <a:t>structure</a:t>
            </a:r>
            <a:r>
              <a:rPr lang="es-AR" dirty="0" smtClean="0"/>
              <a:t> </a:t>
            </a:r>
            <a:r>
              <a:rPr lang="es-AR" dirty="0" err="1" smtClean="0"/>
              <a:t>approach</a:t>
            </a:r>
            <a:r>
              <a:rPr lang="es-AR" dirty="0" smtClean="0"/>
              <a:t>) </a:t>
            </a:r>
            <a:r>
              <a:rPr lang="es-AR" dirty="0" err="1" smtClean="0"/>
              <a:t>raises</a:t>
            </a:r>
            <a:r>
              <a:rPr lang="es-AR" dirty="0" smtClean="0"/>
              <a:t> </a:t>
            </a:r>
            <a:r>
              <a:rPr lang="es-AR" dirty="0" err="1" smtClean="0"/>
              <a:t>questions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 </a:t>
            </a:r>
            <a:r>
              <a:rPr lang="es-AR" dirty="0" err="1" smtClean="0"/>
              <a:t>how</a:t>
            </a:r>
            <a:r>
              <a:rPr lang="es-AR" dirty="0" smtClean="0"/>
              <a:t> </a:t>
            </a:r>
            <a:r>
              <a:rPr lang="es-AR" dirty="0" err="1" smtClean="0"/>
              <a:t>discourse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</a:t>
            </a:r>
            <a:r>
              <a:rPr lang="es-AR" dirty="0" err="1" smtClean="0"/>
              <a:t>organised</a:t>
            </a:r>
            <a:r>
              <a:rPr lang="es-AR" dirty="0" smtClean="0"/>
              <a:t> and relates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power</a:t>
            </a:r>
            <a:r>
              <a:rPr lang="es-AR" dirty="0" smtClean="0"/>
              <a:t> (</a:t>
            </a:r>
            <a:r>
              <a:rPr lang="es-AR" dirty="0" err="1" smtClean="0"/>
              <a:t>turn-taking</a:t>
            </a:r>
            <a:r>
              <a:rPr lang="es-AR" dirty="0" smtClean="0"/>
              <a:t>/ </a:t>
            </a:r>
            <a:r>
              <a:rPr lang="es-AR" dirty="0" err="1" smtClean="0"/>
              <a:t>turn</a:t>
            </a:r>
            <a:r>
              <a:rPr lang="es-AR" dirty="0" smtClean="0"/>
              <a:t>- </a:t>
            </a:r>
            <a:r>
              <a:rPr lang="es-AR" dirty="0" err="1" smtClean="0"/>
              <a:t>giving</a:t>
            </a:r>
            <a:r>
              <a:rPr lang="es-AR" dirty="0" smtClean="0"/>
              <a:t>  in </a:t>
            </a:r>
            <a:r>
              <a:rPr lang="es-AR" dirty="0" err="1" smtClean="0"/>
              <a:t>power</a:t>
            </a:r>
            <a:r>
              <a:rPr lang="es-AR" dirty="0" smtClean="0"/>
              <a:t> </a:t>
            </a:r>
            <a:r>
              <a:rPr lang="es-AR" dirty="0" err="1" smtClean="0"/>
              <a:t>relationships</a:t>
            </a:r>
            <a:r>
              <a:rPr lang="es-AR" dirty="0" smtClean="0"/>
              <a:t>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1284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75520" y="980728"/>
            <a:ext cx="8007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err="1" smtClean="0"/>
              <a:t>Court</a:t>
            </a:r>
            <a:r>
              <a:rPr lang="es-AR" b="1" dirty="0" smtClean="0"/>
              <a:t> </a:t>
            </a:r>
            <a:r>
              <a:rPr lang="es-AR" b="1" dirty="0" err="1" smtClean="0"/>
              <a:t>room</a:t>
            </a:r>
            <a:r>
              <a:rPr lang="es-AR" b="1" dirty="0" smtClean="0"/>
              <a:t> </a:t>
            </a:r>
            <a:r>
              <a:rPr lang="es-AR" b="1" dirty="0" err="1" smtClean="0"/>
              <a:t>discourse</a:t>
            </a:r>
            <a:endParaRPr lang="es-AR" b="1" dirty="0" smtClean="0"/>
          </a:p>
          <a:p>
            <a:endParaRPr lang="es-AR" dirty="0"/>
          </a:p>
          <a:p>
            <a:r>
              <a:rPr lang="es-AR" dirty="0" err="1" smtClean="0"/>
              <a:t>It</a:t>
            </a:r>
            <a:r>
              <a:rPr lang="es-AR" dirty="0" smtClean="0"/>
              <a:t> </a:t>
            </a:r>
            <a:r>
              <a:rPr lang="es-AR" dirty="0" err="1" smtClean="0"/>
              <a:t>is</a:t>
            </a:r>
            <a:r>
              <a:rPr lang="es-AR" dirty="0" smtClean="0"/>
              <a:t> a general </a:t>
            </a:r>
            <a:r>
              <a:rPr lang="es-AR" dirty="0" err="1" smtClean="0"/>
              <a:t>register</a:t>
            </a:r>
            <a:r>
              <a:rPr lang="es-AR" dirty="0" smtClean="0"/>
              <a:t> </a:t>
            </a:r>
            <a:r>
              <a:rPr lang="es-AR" dirty="0" err="1" smtClean="0"/>
              <a:t>which</a:t>
            </a:r>
            <a:r>
              <a:rPr lang="es-AR" dirty="0" smtClean="0"/>
              <a:t> uses legal </a:t>
            </a:r>
            <a:r>
              <a:rPr lang="es-AR" dirty="0" err="1" smtClean="0"/>
              <a:t>jargon</a:t>
            </a:r>
            <a:r>
              <a:rPr lang="es-AR" dirty="0"/>
              <a:t> </a:t>
            </a:r>
            <a:r>
              <a:rPr lang="es-AR" dirty="0" smtClean="0"/>
              <a:t>and formal </a:t>
            </a:r>
            <a:r>
              <a:rPr lang="es-AR" dirty="0" err="1" smtClean="0"/>
              <a:t>ways</a:t>
            </a:r>
            <a:r>
              <a:rPr lang="es-AR" dirty="0" smtClean="0"/>
              <a:t> of </a:t>
            </a:r>
            <a:r>
              <a:rPr lang="es-AR" dirty="0" err="1" smtClean="0"/>
              <a:t>turn</a:t>
            </a:r>
            <a:r>
              <a:rPr lang="es-AR" dirty="0" smtClean="0"/>
              <a:t> </a:t>
            </a:r>
            <a:r>
              <a:rPr lang="es-AR" dirty="0" err="1" smtClean="0"/>
              <a:t>taking</a:t>
            </a:r>
            <a:endParaRPr lang="es-AR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2924944"/>
            <a:ext cx="36920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Questions</a:t>
            </a:r>
            <a:r>
              <a:rPr lang="es-AR" dirty="0" smtClean="0"/>
              <a:t> and </a:t>
            </a:r>
            <a:r>
              <a:rPr lang="es-AR" dirty="0" err="1" smtClean="0"/>
              <a:t>questioning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 err="1" smtClean="0"/>
              <a:t>Ideology</a:t>
            </a:r>
            <a:endParaRPr lang="es-AR" dirty="0" smtClean="0"/>
          </a:p>
          <a:p>
            <a:pPr marL="285750" indent="-285750">
              <a:buFont typeface="Arial" charset="0"/>
              <a:buChar char="•"/>
            </a:pPr>
            <a:r>
              <a:rPr lang="es-AR" dirty="0"/>
              <a:t> </a:t>
            </a:r>
            <a:r>
              <a:rPr lang="es-AR" dirty="0" err="1" smtClean="0"/>
              <a:t>Presupposition</a:t>
            </a:r>
            <a:r>
              <a:rPr lang="es-AR" dirty="0" smtClean="0"/>
              <a:t> and </a:t>
            </a:r>
            <a:r>
              <a:rPr lang="es-AR" dirty="0" err="1" smtClean="0"/>
              <a:t>implicature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769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636120" y="892800"/>
            <a:ext cx="11012040" cy="5635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800" b="1" dirty="0">
                <a:solidFill>
                  <a:srgbClr val="000000"/>
                </a:solidFill>
                <a:latin typeface="Calibri"/>
              </a:rPr>
              <a:t>Planned Public talk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Defined as that which is planned or scripted to accomplish accurate production devoid of the </a:t>
            </a:r>
            <a:r>
              <a:rPr lang="en-GB" sz="2800" dirty="0" err="1">
                <a:solidFill>
                  <a:srgbClr val="000000"/>
                </a:solidFill>
                <a:latin typeface="Calibri"/>
              </a:rPr>
              <a:t>disfluency</a:t>
            </a:r>
            <a:r>
              <a:rPr lang="en-GB" sz="2800" dirty="0">
                <a:solidFill>
                  <a:srgbClr val="000000"/>
                </a:solidFill>
                <a:latin typeface="Calibri"/>
              </a:rPr>
              <a:t> features of naturally </a:t>
            </a:r>
            <a:r>
              <a:rPr lang="en-GB" sz="2800" dirty="0" err="1">
                <a:solidFill>
                  <a:srgbClr val="000000"/>
                </a:solidFill>
                <a:latin typeface="Calibri"/>
              </a:rPr>
              <a:t>occuring</a:t>
            </a:r>
            <a:r>
              <a:rPr lang="en-GB" sz="2800" dirty="0">
                <a:solidFill>
                  <a:srgbClr val="000000"/>
                </a:solidFill>
                <a:latin typeface="Calibri"/>
              </a:rPr>
              <a:t> talk.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GB" sz="2800" b="1" dirty="0">
                <a:solidFill>
                  <a:srgbClr val="000000"/>
                </a:solidFill>
                <a:latin typeface="Calibri"/>
              </a:rPr>
              <a:t>Genres: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Planned public speaking in legal and political contexts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Media genres (soap operas)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Game shows and stand up comedy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News broadcasting and documentary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The language of religion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/>
              </a:rPr>
              <a:t>The academic lecture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2262240" y="1020240"/>
            <a:ext cx="10418040" cy="821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rgbClr val="000000"/>
                </a:solidFill>
                <a:latin typeface="Calibri"/>
              </a:rPr>
              <a:t>What do we refer to when we talk about Academic English?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4" name="CustomShape 2"/>
          <p:cNvSpPr/>
          <p:nvPr/>
        </p:nvSpPr>
        <p:spPr>
          <a:xfrm flipH="1">
            <a:off x="5260680" y="2198160"/>
            <a:ext cx="533160" cy="90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type="triangle" w="med" len="med"/>
          </a:ln>
        </p:spPr>
      </p:sp>
      <p:sp>
        <p:nvSpPr>
          <p:cNvPr id="45" name="CustomShape 3"/>
          <p:cNvSpPr/>
          <p:nvPr/>
        </p:nvSpPr>
        <p:spPr>
          <a:xfrm flipV="1">
            <a:off x="6464520" y="2156400"/>
            <a:ext cx="561600" cy="90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type="triangle" w="med" len="med"/>
          </a:ln>
        </p:spPr>
      </p:sp>
      <p:sp>
        <p:nvSpPr>
          <p:cNvPr id="46" name="CustomShape 4"/>
          <p:cNvSpPr/>
          <p:nvPr/>
        </p:nvSpPr>
        <p:spPr>
          <a:xfrm flipH="1">
            <a:off x="6236640" y="2416320"/>
            <a:ext cx="30960" cy="117936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type="triangle" w="med" len="med"/>
          </a:ln>
        </p:spPr>
      </p:sp>
      <p:sp>
        <p:nvSpPr>
          <p:cNvPr id="47" name="CustomShape 5"/>
          <p:cNvSpPr/>
          <p:nvPr/>
        </p:nvSpPr>
        <p:spPr>
          <a:xfrm>
            <a:off x="3228840" y="1571400"/>
            <a:ext cx="12191760" cy="45684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CustomShape 6"/>
          <p:cNvSpPr/>
          <p:nvPr/>
        </p:nvSpPr>
        <p:spPr>
          <a:xfrm>
            <a:off x="2711520" y="1957320"/>
            <a:ext cx="12191760" cy="70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GB" sz="2000" b="1">
                <a:solidFill>
                  <a:srgbClr val="000000"/>
                </a:solidFill>
                <a:latin typeface="Calibri"/>
                <a:ea typeface="Calibri"/>
              </a:rPr>
              <a:t>For general purposes              English                          For social purposes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9" name="CustomShape 7"/>
          <p:cNvSpPr/>
          <p:nvPr/>
        </p:nvSpPr>
        <p:spPr>
          <a:xfrm>
            <a:off x="2579400" y="2413440"/>
            <a:ext cx="12191760" cy="10069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for no particular objectives                                                for varied communicative situations</a:t>
            </a:r>
            <a:endParaRPr/>
          </a:p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(eg. At school)                                                                         (eg. Shopping, chatting, etc.)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0" name="CustomShape 8"/>
          <p:cNvSpPr/>
          <p:nvPr/>
        </p:nvSpPr>
        <p:spPr>
          <a:xfrm flipH="1">
            <a:off x="4767480" y="4205520"/>
            <a:ext cx="552240" cy="43776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type="triangle" w="med" len="med"/>
          </a:ln>
        </p:spPr>
      </p:sp>
      <p:sp>
        <p:nvSpPr>
          <p:cNvPr id="51" name="CustomShape 9"/>
          <p:cNvSpPr/>
          <p:nvPr/>
        </p:nvSpPr>
        <p:spPr>
          <a:xfrm>
            <a:off x="7688160" y="4243680"/>
            <a:ext cx="323640" cy="3996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type="triangle" w="med" len="med"/>
          </a:ln>
        </p:spPr>
      </p:sp>
      <p:sp>
        <p:nvSpPr>
          <p:cNvPr id="52" name="CustomShape 10"/>
          <p:cNvSpPr/>
          <p:nvPr/>
        </p:nvSpPr>
        <p:spPr>
          <a:xfrm>
            <a:off x="4707000" y="3542760"/>
            <a:ext cx="4308120" cy="6714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GB" sz="2000" b="1">
                <a:solidFill>
                  <a:srgbClr val="000000"/>
                </a:solidFill>
                <a:latin typeface="Calibri"/>
                <a:ea typeface="Calibri"/>
              </a:rPr>
              <a:t>English for specific purposes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3" name="CustomShape 11"/>
          <p:cNvSpPr/>
          <p:nvPr/>
        </p:nvSpPr>
        <p:spPr>
          <a:xfrm>
            <a:off x="479376" y="4215240"/>
            <a:ext cx="13428864" cy="21960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GB" dirty="0">
                <a:solidFill>
                  <a:srgbClr val="000000"/>
                </a:solidFill>
                <a:latin typeface="Arial"/>
              </a:rPr>
              <a:t>       </a:t>
            </a:r>
            <a:r>
              <a:rPr lang="en-GB" sz="2000" dirty="0">
                <a:solidFill>
                  <a:srgbClr val="000000"/>
                </a:solidFill>
                <a:latin typeface="Arial"/>
              </a:rPr>
              <a:t>
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GB" sz="2000" b="1" dirty="0">
                <a:solidFill>
                  <a:srgbClr val="000000"/>
                </a:solidFill>
                <a:latin typeface="Calibri"/>
                <a:ea typeface="Calibri"/>
              </a:rPr>
              <a:t> English for occupational/ professional purposes                      English for Academic purposes</a:t>
            </a:r>
            <a:endParaRPr dirty="0"/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</a:rPr>
              <a:t>(</a:t>
            </a:r>
            <a:r>
              <a:rPr lang="en-GB" sz="2000" dirty="0" err="1">
                <a:solidFill>
                  <a:srgbClr val="000000"/>
                </a:solidFill>
                <a:latin typeface="Calibri"/>
                <a:ea typeface="Calibri"/>
              </a:rPr>
              <a:t>eg</a:t>
            </a: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</a:rPr>
              <a:t>: doctors, hotel staff, airline pilots)                                             in educational contexts and training </a:t>
            </a:r>
            <a:endParaRPr dirty="0"/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</a:rPr>
              <a:t>                                                                                                   (</a:t>
            </a:r>
            <a:r>
              <a:rPr lang="en-GB" sz="2000" dirty="0" err="1">
                <a:solidFill>
                  <a:srgbClr val="000000"/>
                </a:solidFill>
                <a:latin typeface="Calibri"/>
                <a:ea typeface="Calibri"/>
              </a:rPr>
              <a:t>eg</a:t>
            </a: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</a:rPr>
              <a:t>: medicine, engineering, economics humanities)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1416600" y="1010160"/>
            <a:ext cx="8402400" cy="1796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800" b="1">
                <a:solidFill>
                  <a:srgbClr val="000000"/>
                </a:solidFill>
                <a:latin typeface="Calibri"/>
              </a:rPr>
              <a:t>Study skills:</a:t>
            </a:r>
            <a:endParaRPr/>
          </a:p>
          <a:p>
            <a:pPr>
              <a:lnSpc>
                <a:spcPct val="100000"/>
              </a:lnSpc>
            </a:pPr>
            <a:r>
              <a:rPr lang="en-GB" sz="2800">
                <a:solidFill>
                  <a:srgbClr val="000000"/>
                </a:solidFill>
                <a:latin typeface="Calibri"/>
              </a:rPr>
              <a:t>The abilities, techniques and strategies used when using language for study purposes (reading, listening, speaking or writing)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magen 10"/>
          <p:cNvPicPr/>
          <p:nvPr/>
        </p:nvPicPr>
        <p:blipFill>
          <a:blip r:embed="rId2"/>
          <a:stretch>
            <a:fillRect/>
          </a:stretch>
        </p:blipFill>
        <p:spPr>
          <a:xfrm rot="21405600">
            <a:off x="644728" y="57525"/>
            <a:ext cx="10402478" cy="7100116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792</Words>
  <Application>Microsoft Office PowerPoint</Application>
  <PresentationFormat>Personalizado</PresentationFormat>
  <Paragraphs>124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9</cp:revision>
  <dcterms:modified xsi:type="dcterms:W3CDTF">2019-05-17T01:28:24Z</dcterms:modified>
</cp:coreProperties>
</file>