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63" r:id="rId2"/>
    <p:sldId id="257" r:id="rId3"/>
    <p:sldId id="271" r:id="rId4"/>
    <p:sldId id="272" r:id="rId5"/>
    <p:sldId id="256" r:id="rId6"/>
    <p:sldId id="265" r:id="rId7"/>
    <p:sldId id="266" r:id="rId8"/>
    <p:sldId id="259" r:id="rId9"/>
    <p:sldId id="264" r:id="rId10"/>
    <p:sldId id="260" r:id="rId11"/>
    <p:sldId id="261" r:id="rId12"/>
    <p:sldId id="262" r:id="rId13"/>
    <p:sldId id="269" r:id="rId14"/>
    <p:sldId id="258" r:id="rId15"/>
    <p:sldId id="267" r:id="rId16"/>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8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CEDF8-C282-4752-A646-4677113AF025}" type="datetimeFigureOut">
              <a:rPr lang="es-AR" smtClean="0"/>
              <a:pPr/>
              <a:t>22/3/2019</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3AA29D-1887-4E6D-8119-CA90DBB28B75}" type="slidenum">
              <a:rPr lang="es-AR" smtClean="0"/>
              <a:pPr/>
              <a:t>‹Nº›</a:t>
            </a:fld>
            <a:endParaRPr lang="es-AR"/>
          </a:p>
        </p:txBody>
      </p:sp>
    </p:spTree>
    <p:extLst>
      <p:ext uri="{BB962C8B-B14F-4D97-AF65-F5344CB8AC3E}">
        <p14:creationId xmlns:p14="http://schemas.microsoft.com/office/powerpoint/2010/main" val="3367007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453AA29D-1887-4E6D-8119-CA90DBB28B75}" type="slidenum">
              <a:rPr lang="es-AR" smtClean="0"/>
              <a:pPr/>
              <a:t>14</a:t>
            </a:fld>
            <a:endParaRPr lang="es-AR"/>
          </a:p>
        </p:txBody>
      </p:sp>
    </p:spTree>
    <p:extLst>
      <p:ext uri="{BB962C8B-B14F-4D97-AF65-F5344CB8AC3E}">
        <p14:creationId xmlns:p14="http://schemas.microsoft.com/office/powerpoint/2010/main" val="672745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17" name="16 Marcador de pie de página"/>
          <p:cNvSpPr>
            <a:spLocks noGrp="1"/>
          </p:cNvSpPr>
          <p:nvPr>
            <p:ph type="ftr" sz="quarter" idx="11"/>
          </p:nvPr>
        </p:nvSpPr>
        <p:spPr/>
        <p:txBody>
          <a:bodyPr/>
          <a:lstStyle/>
          <a:p>
            <a:endParaRPr lang="es-AR">
              <a:solidFill>
                <a:prstClr val="black">
                  <a:tint val="75000"/>
                </a:prstClr>
              </a:solidFill>
            </a:endParaRPr>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a:solidFill>
                <a:prstClr val="black">
                  <a:tint val="75000"/>
                </a:prstClr>
              </a:solidFill>
            </a:endParaRPr>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AR">
              <a:solidFill>
                <a:prstClr val="black">
                  <a:tint val="75000"/>
                </a:prstClr>
              </a:solidFill>
            </a:endParaRPr>
          </a:p>
        </p:txBody>
      </p:sp>
      <p:sp>
        <p:nvSpPr>
          <p:cNvPr id="6" name="5 Marcador de número de diapositiva"/>
          <p:cNvSpPr>
            <a:spLocks noGrp="1"/>
          </p:cNvSpPr>
          <p:nvPr>
            <p:ph type="sldNum" sz="quarter" idx="12"/>
          </p:nvPr>
        </p:nvSpPr>
        <p:spPr>
          <a:xfrm>
            <a:off x="4361688" y="1026372"/>
            <a:ext cx="457200" cy="441325"/>
          </a:xfrm>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AR">
              <a:solidFill>
                <a:prstClr val="black">
                  <a:tint val="75000"/>
                </a:prstClr>
              </a:solidFill>
            </a:endParaRPr>
          </a:p>
        </p:txBody>
      </p:sp>
      <p:sp>
        <p:nvSpPr>
          <p:cNvPr id="4" name="3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AR">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8" name="7 Marcador de pie de página"/>
          <p:cNvSpPr>
            <a:spLocks noGrp="1"/>
          </p:cNvSpPr>
          <p:nvPr>
            <p:ph type="ftr" sz="quarter" idx="11"/>
          </p:nvPr>
        </p:nvSpPr>
        <p:spPr>
          <a:xfrm>
            <a:off x="304800" y="6409944"/>
            <a:ext cx="3581400" cy="365760"/>
          </a:xfrm>
        </p:spPr>
        <p:txBody>
          <a:bodyPr/>
          <a:lstStyle/>
          <a:p>
            <a:endParaRPr lang="es-AR">
              <a:solidFill>
                <a:prstClr val="black">
                  <a:tint val="75000"/>
                </a:prstClr>
              </a:solidFill>
            </a:endParaRPr>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AR">
              <a:solidFill>
                <a:prstClr val="black">
                  <a:tint val="75000"/>
                </a:prstClr>
              </a:solidFill>
            </a:endParaRPr>
          </a:p>
        </p:txBody>
      </p:sp>
      <p:sp>
        <p:nvSpPr>
          <p:cNvPr id="5" name="4 Marcador de número de diapositiva"/>
          <p:cNvSpPr>
            <a:spLocks noGrp="1"/>
          </p:cNvSpPr>
          <p:nvPr>
            <p:ph type="sldNum" sz="quarter" idx="12"/>
          </p:nvPr>
        </p:nvSpPr>
        <p:spPr>
          <a:xfrm>
            <a:off x="4343400" y="1036020"/>
            <a:ext cx="457200" cy="441325"/>
          </a:xfrm>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AR">
              <a:solidFill>
                <a:prstClr val="black">
                  <a:tint val="75000"/>
                </a:prstClr>
              </a:solidFill>
            </a:endParaRPr>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6" name="5 Marcador de pie de página"/>
          <p:cNvSpPr>
            <a:spLocks noGrp="1"/>
          </p:cNvSpPr>
          <p:nvPr>
            <p:ph type="ftr" sz="quarter" idx="11"/>
          </p:nvPr>
        </p:nvSpPr>
        <p:spPr>
          <a:xfrm>
            <a:off x="301752" y="6410848"/>
            <a:ext cx="3383280" cy="365760"/>
          </a:xfrm>
        </p:spPr>
        <p:txBody>
          <a:bodyPr/>
          <a:lstStyle/>
          <a:p>
            <a:endParaRPr lang="es-AR">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021736F8-5B43-42BE-AA0F-72717BAA803E}" type="slidenum">
              <a:rPr lang="es-AR" smtClean="0">
                <a:solidFill>
                  <a:prstClr val="black">
                    <a:tint val="75000"/>
                  </a:prstClr>
                </a:solidFill>
              </a:rPr>
              <a:pPr/>
              <a:t>‹Nº›</a:t>
            </a:fld>
            <a:endParaRPr lang="es-AR">
              <a:solidFill>
                <a:prstClr val="black">
                  <a:tint val="75000"/>
                </a:prstClr>
              </a:solidFill>
            </a:endParaRPr>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EBE330E0-EA49-4630-BA1C-FC26BC669041}" type="datetimeFigureOut">
              <a:rPr lang="es-AR" smtClean="0">
                <a:solidFill>
                  <a:prstClr val="black">
                    <a:tint val="75000"/>
                  </a:prstClr>
                </a:solidFill>
              </a:rPr>
              <a:pPr/>
              <a:t>22/3/2019</a:t>
            </a:fld>
            <a:endParaRPr lang="es-AR">
              <a:solidFill>
                <a:prstClr val="black">
                  <a:tint val="75000"/>
                </a:prstClr>
              </a:solidFill>
            </a:endParaRPr>
          </a:p>
        </p:txBody>
      </p:sp>
      <p:sp>
        <p:nvSpPr>
          <p:cNvPr id="6" name="5 Marcador de pie de página"/>
          <p:cNvSpPr>
            <a:spLocks noGrp="1"/>
          </p:cNvSpPr>
          <p:nvPr>
            <p:ph type="ftr" sz="quarter" idx="11"/>
          </p:nvPr>
        </p:nvSpPr>
        <p:spPr>
          <a:xfrm>
            <a:off x="301752" y="6410848"/>
            <a:ext cx="3584448" cy="365760"/>
          </a:xfrm>
        </p:spPr>
        <p:txBody>
          <a:bodyPr/>
          <a:lstStyle/>
          <a:p>
            <a:endParaRPr lang="es-AR">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E1F1CDC-B323-4CF3-948A-9D3FB2283A61}" type="datetimeFigureOut">
              <a:rPr lang="es-AR" smtClean="0"/>
              <a:pPr/>
              <a:t>22/3/2019</a:t>
            </a:fld>
            <a:endParaRPr lang="es-AR"/>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AR"/>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A5EDDCA-B499-4D33-A08E-4478D8426E8D}" type="slidenum">
              <a:rPr lang="es-AR" smtClean="0"/>
              <a:pPr/>
              <a:t>‹Nº›</a:t>
            </a:fld>
            <a:endParaRPr lang="es-AR"/>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254753" y="1412776"/>
            <a:ext cx="3743333" cy="3046988"/>
          </a:xfrm>
          <a:prstGeom prst="rect">
            <a:avLst/>
          </a:prstGeom>
          <a:noFill/>
        </p:spPr>
        <p:txBody>
          <a:bodyPr wrap="none" rtlCol="0">
            <a:spAutoFit/>
          </a:bodyPr>
          <a:lstStyle/>
          <a:p>
            <a:pPr algn="ctr"/>
            <a:r>
              <a:rPr lang="es-AR" sz="3200" b="1" dirty="0">
                <a:solidFill>
                  <a:prstClr val="black"/>
                </a:solidFill>
                <a:latin typeface="+mj-lt"/>
              </a:rPr>
              <a:t>Dicción Inglesa 1</a:t>
            </a:r>
          </a:p>
          <a:p>
            <a:pPr algn="ctr"/>
            <a:endParaRPr lang="es-AR" sz="3200" b="1" dirty="0">
              <a:solidFill>
                <a:prstClr val="black"/>
              </a:solidFill>
              <a:latin typeface="+mj-lt"/>
            </a:endParaRPr>
          </a:p>
          <a:p>
            <a:pPr algn="ctr"/>
            <a:r>
              <a:rPr lang="es-AR" sz="3200" dirty="0" err="1" smtClean="0">
                <a:solidFill>
                  <a:prstClr val="black"/>
                </a:solidFill>
                <a:latin typeface="+mj-lt"/>
              </a:rPr>
              <a:t>Dr</a:t>
            </a:r>
            <a:r>
              <a:rPr lang="es-AR" sz="3200" dirty="0" smtClean="0">
                <a:solidFill>
                  <a:prstClr val="black"/>
                </a:solidFill>
                <a:latin typeface="+mj-lt"/>
              </a:rPr>
              <a:t> Silvana </a:t>
            </a:r>
            <a:r>
              <a:rPr lang="es-AR" sz="3200" dirty="0" err="1" smtClean="0">
                <a:solidFill>
                  <a:prstClr val="black"/>
                </a:solidFill>
                <a:latin typeface="+mj-lt"/>
              </a:rPr>
              <a:t>Barboni</a:t>
            </a:r>
            <a:endParaRPr lang="es-AR" sz="3200" dirty="0">
              <a:solidFill>
                <a:prstClr val="black"/>
              </a:solidFill>
              <a:latin typeface="+mj-lt"/>
            </a:endParaRPr>
          </a:p>
          <a:p>
            <a:pPr algn="ctr"/>
            <a:endParaRPr lang="es-AR" sz="3200" dirty="0">
              <a:solidFill>
                <a:prstClr val="black"/>
              </a:solidFill>
              <a:latin typeface="+mj-lt"/>
            </a:endParaRPr>
          </a:p>
          <a:p>
            <a:pPr algn="ctr"/>
            <a:r>
              <a:rPr lang="es-AR" sz="3200" dirty="0">
                <a:solidFill>
                  <a:prstClr val="black"/>
                </a:solidFill>
                <a:latin typeface="+mj-lt"/>
              </a:rPr>
              <a:t>Ciclo lectivo </a:t>
            </a:r>
            <a:r>
              <a:rPr lang="es-AR" sz="3200" dirty="0" smtClean="0">
                <a:solidFill>
                  <a:prstClr val="black"/>
                </a:solidFill>
                <a:latin typeface="+mj-lt"/>
              </a:rPr>
              <a:t>2019</a:t>
            </a:r>
            <a:endParaRPr lang="es-AR" sz="3200" dirty="0">
              <a:solidFill>
                <a:prstClr val="black"/>
              </a:solidFill>
              <a:latin typeface="+mj-lt"/>
            </a:endParaRPr>
          </a:p>
          <a:p>
            <a:pPr algn="ctr"/>
            <a:r>
              <a:rPr lang="es-AR" sz="3200" dirty="0">
                <a:solidFill>
                  <a:prstClr val="black"/>
                </a:solidFill>
                <a:latin typeface="+mj-lt"/>
              </a:rPr>
              <a:t>Clase 1</a:t>
            </a:r>
          </a:p>
        </p:txBody>
      </p:sp>
    </p:spTree>
    <p:extLst>
      <p:ext uri="{BB962C8B-B14F-4D97-AF65-F5344CB8AC3E}">
        <p14:creationId xmlns:p14="http://schemas.microsoft.com/office/powerpoint/2010/main" val="940583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1988840"/>
            <a:ext cx="8900193" cy="3785652"/>
          </a:xfrm>
          <a:prstGeom prst="rect">
            <a:avLst/>
          </a:prstGeom>
          <a:noFill/>
        </p:spPr>
        <p:txBody>
          <a:bodyPr wrap="none" rtlCol="0">
            <a:spAutoFit/>
          </a:bodyPr>
          <a:lstStyle/>
          <a:p>
            <a:r>
              <a:rPr lang="es-AR" sz="2400" dirty="0" err="1">
                <a:solidFill>
                  <a:prstClr val="black"/>
                </a:solidFill>
              </a:rPr>
              <a:t>Involved</a:t>
            </a:r>
            <a:r>
              <a:rPr lang="es-AR" sz="2400" dirty="0">
                <a:solidFill>
                  <a:prstClr val="black"/>
                </a:solidFill>
              </a:rPr>
              <a:t>                                                                           </a:t>
            </a:r>
            <a:r>
              <a:rPr lang="es-AR" sz="2400" dirty="0" smtClean="0">
                <a:solidFill>
                  <a:prstClr val="black"/>
                </a:solidFill>
              </a:rPr>
              <a:t>   </a:t>
            </a:r>
            <a:r>
              <a:rPr lang="es-AR" sz="2400" dirty="0" err="1">
                <a:solidFill>
                  <a:prstClr val="black"/>
                </a:solidFill>
              </a:rPr>
              <a:t>Detached</a:t>
            </a:r>
            <a:endParaRPr lang="es-AR" sz="2400" dirty="0">
              <a:solidFill>
                <a:prstClr val="black"/>
              </a:solidFill>
            </a:endParaRPr>
          </a:p>
          <a:p>
            <a:endParaRPr lang="es-AR" sz="2400" dirty="0">
              <a:solidFill>
                <a:prstClr val="black"/>
              </a:solidFill>
            </a:endParaRPr>
          </a:p>
          <a:p>
            <a:endParaRPr lang="es-AR" sz="2400" dirty="0">
              <a:solidFill>
                <a:prstClr val="black"/>
              </a:solidFill>
            </a:endParaRPr>
          </a:p>
          <a:p>
            <a:r>
              <a:rPr lang="es-AR" sz="2400" dirty="0" err="1">
                <a:solidFill>
                  <a:prstClr val="black"/>
                </a:solidFill>
              </a:rPr>
              <a:t>Implicit</a:t>
            </a:r>
            <a:r>
              <a:rPr lang="es-AR" sz="2400" dirty="0">
                <a:solidFill>
                  <a:prstClr val="black"/>
                </a:solidFill>
              </a:rPr>
              <a:t>                                                                                  </a:t>
            </a:r>
            <a:r>
              <a:rPr lang="es-AR" sz="2400" dirty="0" err="1">
                <a:solidFill>
                  <a:prstClr val="black"/>
                </a:solidFill>
              </a:rPr>
              <a:t>Explicit</a:t>
            </a:r>
            <a:endParaRPr lang="es-AR" sz="2400" dirty="0">
              <a:solidFill>
                <a:prstClr val="black"/>
              </a:solidFill>
            </a:endParaRPr>
          </a:p>
          <a:p>
            <a:endParaRPr lang="es-AR" sz="2400" dirty="0">
              <a:solidFill>
                <a:prstClr val="black"/>
              </a:solidFill>
            </a:endParaRPr>
          </a:p>
          <a:p>
            <a:endParaRPr lang="es-AR" sz="2400" dirty="0">
              <a:solidFill>
                <a:prstClr val="black"/>
              </a:solidFill>
            </a:endParaRPr>
          </a:p>
          <a:p>
            <a:r>
              <a:rPr lang="es-AR" sz="2400" dirty="0">
                <a:solidFill>
                  <a:prstClr val="black"/>
                </a:solidFill>
              </a:rPr>
              <a:t>Real time                                                                          </a:t>
            </a:r>
            <a:r>
              <a:rPr lang="es-AR" sz="2400" dirty="0" smtClean="0">
                <a:solidFill>
                  <a:prstClr val="black"/>
                </a:solidFill>
              </a:rPr>
              <a:t> </a:t>
            </a:r>
            <a:r>
              <a:rPr lang="es-AR" sz="2400" dirty="0" err="1">
                <a:solidFill>
                  <a:prstClr val="black"/>
                </a:solidFill>
              </a:rPr>
              <a:t>Lapsed</a:t>
            </a:r>
            <a:r>
              <a:rPr lang="es-AR" sz="2400" dirty="0">
                <a:solidFill>
                  <a:prstClr val="black"/>
                </a:solidFill>
              </a:rPr>
              <a:t> time</a:t>
            </a:r>
          </a:p>
          <a:p>
            <a:endParaRPr lang="es-AR" sz="2400" dirty="0">
              <a:solidFill>
                <a:prstClr val="black"/>
              </a:solidFill>
            </a:endParaRPr>
          </a:p>
          <a:p>
            <a:endParaRPr lang="es-AR" sz="2400" dirty="0">
              <a:solidFill>
                <a:prstClr val="black"/>
              </a:solidFill>
            </a:endParaRPr>
          </a:p>
          <a:p>
            <a:r>
              <a:rPr lang="es-AR" sz="2400" dirty="0" err="1">
                <a:solidFill>
                  <a:prstClr val="black"/>
                </a:solidFill>
              </a:rPr>
              <a:t>Fragmented</a:t>
            </a:r>
            <a:r>
              <a:rPr lang="es-AR" sz="2400" dirty="0">
                <a:solidFill>
                  <a:prstClr val="black"/>
                </a:solidFill>
              </a:rPr>
              <a:t>                                                                     </a:t>
            </a:r>
            <a:r>
              <a:rPr lang="es-AR" sz="2400" dirty="0" smtClean="0">
                <a:solidFill>
                  <a:prstClr val="black"/>
                </a:solidFill>
              </a:rPr>
              <a:t>   </a:t>
            </a:r>
            <a:r>
              <a:rPr lang="es-AR" sz="2400" dirty="0" err="1">
                <a:solidFill>
                  <a:prstClr val="black"/>
                </a:solidFill>
              </a:rPr>
              <a:t>Integrated</a:t>
            </a:r>
            <a:endParaRPr lang="es-AR" sz="2400" dirty="0">
              <a:solidFill>
                <a:prstClr val="black"/>
              </a:solidFill>
            </a:endParaRPr>
          </a:p>
        </p:txBody>
      </p:sp>
      <p:cxnSp>
        <p:nvCxnSpPr>
          <p:cNvPr id="4" name="3 Conector recto de flecha"/>
          <p:cNvCxnSpPr/>
          <p:nvPr/>
        </p:nvCxnSpPr>
        <p:spPr>
          <a:xfrm>
            <a:off x="1979712" y="227687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 name="4 Conector recto de flecha"/>
          <p:cNvCxnSpPr/>
          <p:nvPr/>
        </p:nvCxnSpPr>
        <p:spPr>
          <a:xfrm>
            <a:off x="2051720" y="335699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1979712" y="4437112"/>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2267744" y="5589240"/>
            <a:ext cx="48965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2339752" y="213285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9" name="8 Rectángulo"/>
          <p:cNvSpPr/>
          <p:nvPr/>
        </p:nvSpPr>
        <p:spPr>
          <a:xfrm>
            <a:off x="2411760" y="321297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0" name="9 Rectángulo"/>
          <p:cNvSpPr/>
          <p:nvPr/>
        </p:nvSpPr>
        <p:spPr>
          <a:xfrm>
            <a:off x="2483768" y="429309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1" name="10 Rectángulo"/>
          <p:cNvSpPr/>
          <p:nvPr/>
        </p:nvSpPr>
        <p:spPr>
          <a:xfrm>
            <a:off x="2555776" y="5445224"/>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2" name="11 Decisión"/>
          <p:cNvSpPr/>
          <p:nvPr/>
        </p:nvSpPr>
        <p:spPr>
          <a:xfrm>
            <a:off x="3347864" y="213285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4" name="13 Decisión"/>
          <p:cNvSpPr/>
          <p:nvPr/>
        </p:nvSpPr>
        <p:spPr>
          <a:xfrm>
            <a:off x="3779912" y="5445224"/>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5" name="14 Decisión"/>
          <p:cNvSpPr/>
          <p:nvPr/>
        </p:nvSpPr>
        <p:spPr>
          <a:xfrm>
            <a:off x="5436096" y="429309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6" name="15 Decisión"/>
          <p:cNvSpPr/>
          <p:nvPr/>
        </p:nvSpPr>
        <p:spPr>
          <a:xfrm>
            <a:off x="4139952" y="3284984"/>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7" name="16 Triángulo isósceles"/>
          <p:cNvSpPr/>
          <p:nvPr/>
        </p:nvSpPr>
        <p:spPr>
          <a:xfrm>
            <a:off x="6156176" y="2060848"/>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8" name="17 Triángulo isósceles"/>
          <p:cNvSpPr/>
          <p:nvPr/>
        </p:nvSpPr>
        <p:spPr>
          <a:xfrm>
            <a:off x="6300192" y="3068960"/>
            <a:ext cx="351656" cy="35165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19" name="18 Triángulo isósceles"/>
          <p:cNvSpPr/>
          <p:nvPr/>
        </p:nvSpPr>
        <p:spPr>
          <a:xfrm>
            <a:off x="6372200" y="4221088"/>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20" name="19 Triángulo isósceles"/>
          <p:cNvSpPr/>
          <p:nvPr/>
        </p:nvSpPr>
        <p:spPr>
          <a:xfrm>
            <a:off x="6444208" y="5373216"/>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21" name="20 Triángulo isósceles"/>
          <p:cNvSpPr/>
          <p:nvPr/>
        </p:nvSpPr>
        <p:spPr>
          <a:xfrm>
            <a:off x="1907704" y="836712"/>
            <a:ext cx="288032"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23" name="22 CuadroTexto"/>
          <p:cNvSpPr txBox="1"/>
          <p:nvPr/>
        </p:nvSpPr>
        <p:spPr>
          <a:xfrm>
            <a:off x="2267744" y="260648"/>
            <a:ext cx="3608808" cy="1477328"/>
          </a:xfrm>
          <a:prstGeom prst="rect">
            <a:avLst/>
          </a:prstGeom>
          <a:noFill/>
        </p:spPr>
        <p:txBody>
          <a:bodyPr wrap="none" rtlCol="0">
            <a:spAutoFit/>
          </a:bodyPr>
          <a:lstStyle/>
          <a:p>
            <a:r>
              <a:rPr lang="es-AR" dirty="0" err="1">
                <a:solidFill>
                  <a:prstClr val="black"/>
                </a:solidFill>
              </a:rPr>
              <a:t>Typical</a:t>
            </a:r>
            <a:r>
              <a:rPr lang="es-AR" dirty="0">
                <a:solidFill>
                  <a:prstClr val="black"/>
                </a:solidFill>
              </a:rPr>
              <a:t> casual, </a:t>
            </a:r>
            <a:r>
              <a:rPr lang="es-AR" dirty="0" err="1">
                <a:solidFill>
                  <a:prstClr val="black"/>
                </a:solidFill>
              </a:rPr>
              <a:t>intimate</a:t>
            </a:r>
            <a:r>
              <a:rPr lang="es-AR" dirty="0">
                <a:solidFill>
                  <a:prstClr val="black"/>
                </a:solidFill>
              </a:rPr>
              <a:t> </a:t>
            </a:r>
            <a:r>
              <a:rPr lang="es-AR" dirty="0" err="1">
                <a:solidFill>
                  <a:prstClr val="black"/>
                </a:solidFill>
              </a:rPr>
              <a:t>conversation</a:t>
            </a:r>
            <a:endParaRPr lang="es-AR" dirty="0">
              <a:solidFill>
                <a:prstClr val="black"/>
              </a:solidFill>
            </a:endParaRPr>
          </a:p>
          <a:p>
            <a:endParaRPr lang="es-AR" dirty="0">
              <a:solidFill>
                <a:prstClr val="black"/>
              </a:solidFill>
            </a:endParaRPr>
          </a:p>
          <a:p>
            <a:r>
              <a:rPr lang="es-AR" dirty="0" err="1">
                <a:solidFill>
                  <a:prstClr val="black"/>
                </a:solidFill>
              </a:rPr>
              <a:t>Academic</a:t>
            </a:r>
            <a:r>
              <a:rPr lang="es-AR" dirty="0">
                <a:solidFill>
                  <a:prstClr val="black"/>
                </a:solidFill>
              </a:rPr>
              <a:t> </a:t>
            </a:r>
            <a:r>
              <a:rPr lang="es-AR" dirty="0" err="1">
                <a:solidFill>
                  <a:prstClr val="black"/>
                </a:solidFill>
              </a:rPr>
              <a:t>textbook</a:t>
            </a:r>
            <a:endParaRPr lang="es-AR" dirty="0">
              <a:solidFill>
                <a:prstClr val="black"/>
              </a:solidFill>
            </a:endParaRPr>
          </a:p>
          <a:p>
            <a:endParaRPr lang="es-AR" dirty="0">
              <a:solidFill>
                <a:prstClr val="black"/>
              </a:solidFill>
            </a:endParaRPr>
          </a:p>
          <a:p>
            <a:r>
              <a:rPr lang="es-AR" dirty="0" err="1">
                <a:solidFill>
                  <a:prstClr val="black"/>
                </a:solidFill>
              </a:rPr>
              <a:t>Typical</a:t>
            </a:r>
            <a:r>
              <a:rPr lang="es-AR" dirty="0">
                <a:solidFill>
                  <a:prstClr val="black"/>
                </a:solidFill>
              </a:rPr>
              <a:t> </a:t>
            </a:r>
            <a:r>
              <a:rPr lang="es-AR" dirty="0" err="1">
                <a:solidFill>
                  <a:prstClr val="black"/>
                </a:solidFill>
              </a:rPr>
              <a:t>chatty</a:t>
            </a:r>
            <a:r>
              <a:rPr lang="es-AR" dirty="0">
                <a:solidFill>
                  <a:prstClr val="black"/>
                </a:solidFill>
              </a:rPr>
              <a:t> </a:t>
            </a:r>
            <a:r>
              <a:rPr lang="es-AR" dirty="0" err="1">
                <a:solidFill>
                  <a:prstClr val="black"/>
                </a:solidFill>
              </a:rPr>
              <a:t>letter</a:t>
            </a:r>
            <a:r>
              <a:rPr lang="es-AR" dirty="0">
                <a:solidFill>
                  <a:prstClr val="black"/>
                </a:solidFill>
              </a:rPr>
              <a:t> </a:t>
            </a:r>
            <a:r>
              <a:rPr lang="es-AR" dirty="0" err="1">
                <a:solidFill>
                  <a:prstClr val="black"/>
                </a:solidFill>
              </a:rPr>
              <a:t>to</a:t>
            </a:r>
            <a:r>
              <a:rPr lang="es-AR" dirty="0">
                <a:solidFill>
                  <a:prstClr val="black"/>
                </a:solidFill>
              </a:rPr>
              <a:t> a </a:t>
            </a:r>
            <a:r>
              <a:rPr lang="es-AR" dirty="0" err="1">
                <a:solidFill>
                  <a:prstClr val="black"/>
                </a:solidFill>
              </a:rPr>
              <a:t>friend</a:t>
            </a:r>
            <a:endParaRPr lang="es-AR" dirty="0">
              <a:solidFill>
                <a:prstClr val="black"/>
              </a:solidFill>
            </a:endParaRPr>
          </a:p>
        </p:txBody>
      </p:sp>
      <p:sp>
        <p:nvSpPr>
          <p:cNvPr id="24" name="23 Decisión"/>
          <p:cNvSpPr/>
          <p:nvPr/>
        </p:nvSpPr>
        <p:spPr>
          <a:xfrm>
            <a:off x="1979712" y="1412776"/>
            <a:ext cx="288032" cy="2880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
        <p:nvSpPr>
          <p:cNvPr id="25" name="24 Rectángulo"/>
          <p:cNvSpPr/>
          <p:nvPr/>
        </p:nvSpPr>
        <p:spPr>
          <a:xfrm>
            <a:off x="2051720" y="33265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prstClr val="white"/>
              </a:solidFill>
            </a:endParaRPr>
          </a:p>
        </p:txBody>
      </p:sp>
    </p:spTree>
    <p:extLst>
      <p:ext uri="{BB962C8B-B14F-4D97-AF65-F5344CB8AC3E}">
        <p14:creationId xmlns:p14="http://schemas.microsoft.com/office/powerpoint/2010/main" val="181579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620688"/>
            <a:ext cx="7701544" cy="6001643"/>
          </a:xfrm>
          <a:prstGeom prst="rect">
            <a:avLst/>
          </a:prstGeom>
          <a:noFill/>
        </p:spPr>
        <p:txBody>
          <a:bodyPr wrap="square" rtlCol="0">
            <a:spAutoFit/>
          </a:bodyPr>
          <a:lstStyle/>
          <a:p>
            <a:r>
              <a:rPr lang="es-AR" sz="2400" dirty="0" err="1">
                <a:solidFill>
                  <a:prstClr val="black"/>
                </a:solidFill>
              </a:rPr>
              <a:t>The</a:t>
            </a:r>
            <a:r>
              <a:rPr lang="es-AR" sz="2400" dirty="0">
                <a:solidFill>
                  <a:prstClr val="black"/>
                </a:solidFill>
              </a:rPr>
              <a:t> </a:t>
            </a:r>
            <a:r>
              <a:rPr lang="es-AR" sz="2400" dirty="0" err="1">
                <a:solidFill>
                  <a:prstClr val="black"/>
                </a:solidFill>
              </a:rPr>
              <a:t>intermingling</a:t>
            </a:r>
            <a:r>
              <a:rPr lang="es-AR" sz="2400" dirty="0">
                <a:solidFill>
                  <a:prstClr val="black"/>
                </a:solidFill>
              </a:rPr>
              <a:t> of </a:t>
            </a:r>
            <a:r>
              <a:rPr lang="es-AR" sz="2400" dirty="0" err="1">
                <a:solidFill>
                  <a:prstClr val="black"/>
                </a:solidFill>
              </a:rPr>
              <a:t>styles</a:t>
            </a:r>
            <a:r>
              <a:rPr lang="es-AR" sz="2400" dirty="0">
                <a:solidFill>
                  <a:prstClr val="black"/>
                </a:solidFill>
              </a:rPr>
              <a:t> </a:t>
            </a:r>
            <a:r>
              <a:rPr lang="es-AR" sz="2400" dirty="0" err="1">
                <a:solidFill>
                  <a:prstClr val="black"/>
                </a:solidFill>
              </a:rPr>
              <a:t>led</a:t>
            </a:r>
            <a:r>
              <a:rPr lang="es-AR" sz="2400" dirty="0">
                <a:solidFill>
                  <a:prstClr val="black"/>
                </a:solidFill>
              </a:rPr>
              <a:t> Carter and McCarthy </a:t>
            </a:r>
            <a:r>
              <a:rPr lang="es-AR" sz="2400" dirty="0" err="1">
                <a:solidFill>
                  <a:prstClr val="black"/>
                </a:solidFill>
              </a:rPr>
              <a:t>to</a:t>
            </a:r>
            <a:r>
              <a:rPr lang="es-AR" sz="2400" dirty="0">
                <a:solidFill>
                  <a:prstClr val="black"/>
                </a:solidFill>
              </a:rPr>
              <a:t> </a:t>
            </a:r>
            <a:r>
              <a:rPr lang="es-AR" sz="2400" dirty="0" err="1">
                <a:solidFill>
                  <a:prstClr val="black"/>
                </a:solidFill>
              </a:rPr>
              <a:t>distinguish</a:t>
            </a:r>
            <a:r>
              <a:rPr lang="es-AR" sz="2400" dirty="0">
                <a:solidFill>
                  <a:prstClr val="black"/>
                </a:solidFill>
              </a:rPr>
              <a:t>:</a:t>
            </a:r>
          </a:p>
          <a:p>
            <a:endParaRPr lang="es-AR" sz="2400" dirty="0">
              <a:solidFill>
                <a:prstClr val="black"/>
              </a:solidFill>
            </a:endParaRPr>
          </a:p>
          <a:p>
            <a:r>
              <a:rPr lang="es-AR" sz="2400" b="1" dirty="0">
                <a:solidFill>
                  <a:prstClr val="black"/>
                </a:solidFill>
              </a:rPr>
              <a:t>MODES </a:t>
            </a:r>
            <a:r>
              <a:rPr lang="es-AR" sz="2400" dirty="0">
                <a:solidFill>
                  <a:prstClr val="black"/>
                </a:solidFill>
              </a:rPr>
              <a:t>of </a:t>
            </a:r>
            <a:r>
              <a:rPr lang="es-AR" sz="2400" dirty="0" err="1">
                <a:solidFill>
                  <a:prstClr val="black"/>
                </a:solidFill>
              </a:rPr>
              <a:t>communication</a:t>
            </a:r>
            <a:r>
              <a:rPr lang="es-AR" sz="2400" dirty="0">
                <a:solidFill>
                  <a:prstClr val="black"/>
                </a:solidFill>
              </a:rPr>
              <a:t> (more </a:t>
            </a:r>
            <a:r>
              <a:rPr lang="es-AR" sz="2400" dirty="0" err="1">
                <a:solidFill>
                  <a:prstClr val="black"/>
                </a:solidFill>
              </a:rPr>
              <a:t>or</a:t>
            </a:r>
            <a:r>
              <a:rPr lang="es-AR" sz="2400" dirty="0">
                <a:solidFill>
                  <a:prstClr val="black"/>
                </a:solidFill>
              </a:rPr>
              <a:t> </a:t>
            </a:r>
            <a:r>
              <a:rPr lang="es-AR" sz="2400" dirty="0" err="1">
                <a:solidFill>
                  <a:prstClr val="black"/>
                </a:solidFill>
              </a:rPr>
              <a:t>less</a:t>
            </a:r>
            <a:r>
              <a:rPr lang="es-AR" sz="2400" dirty="0">
                <a:solidFill>
                  <a:prstClr val="black"/>
                </a:solidFill>
              </a:rPr>
              <a:t> </a:t>
            </a:r>
            <a:r>
              <a:rPr lang="es-AR" sz="2400" dirty="0" err="1">
                <a:solidFill>
                  <a:prstClr val="black"/>
                </a:solidFill>
              </a:rPr>
              <a:t>speakerly</a:t>
            </a:r>
            <a:r>
              <a:rPr lang="es-AR" sz="2400" dirty="0">
                <a:solidFill>
                  <a:prstClr val="black"/>
                </a:solidFill>
              </a:rPr>
              <a:t> </a:t>
            </a:r>
            <a:r>
              <a:rPr lang="es-AR" sz="2400" dirty="0" err="1">
                <a:solidFill>
                  <a:prstClr val="black"/>
                </a:solidFill>
              </a:rPr>
              <a:t>or</a:t>
            </a:r>
            <a:r>
              <a:rPr lang="es-AR" sz="2400" dirty="0">
                <a:solidFill>
                  <a:prstClr val="black"/>
                </a:solidFill>
              </a:rPr>
              <a:t> </a:t>
            </a:r>
            <a:r>
              <a:rPr lang="es-AR" sz="2400" dirty="0" err="1">
                <a:solidFill>
                  <a:prstClr val="black"/>
                </a:solidFill>
              </a:rPr>
              <a:t>writerly</a:t>
            </a:r>
            <a:r>
              <a:rPr lang="es-AR" sz="2400" dirty="0">
                <a:solidFill>
                  <a:prstClr val="black"/>
                </a:solidFill>
              </a:rPr>
              <a:t>)</a:t>
            </a:r>
          </a:p>
          <a:p>
            <a:endParaRPr lang="es-AR" sz="2400" dirty="0">
              <a:solidFill>
                <a:prstClr val="black"/>
              </a:solidFill>
            </a:endParaRPr>
          </a:p>
          <a:p>
            <a:r>
              <a:rPr lang="es-AR" sz="2400" dirty="0" err="1">
                <a:solidFill>
                  <a:prstClr val="black"/>
                </a:solidFill>
              </a:rPr>
              <a:t>from</a:t>
            </a:r>
            <a:endParaRPr lang="es-AR" sz="2400" dirty="0">
              <a:solidFill>
                <a:prstClr val="black"/>
              </a:solidFill>
            </a:endParaRPr>
          </a:p>
          <a:p>
            <a:endParaRPr lang="es-AR" sz="2400" dirty="0">
              <a:solidFill>
                <a:prstClr val="black"/>
              </a:solidFill>
            </a:endParaRPr>
          </a:p>
          <a:p>
            <a:r>
              <a:rPr lang="es-AR" sz="2400" b="1" dirty="0">
                <a:solidFill>
                  <a:prstClr val="black"/>
                </a:solidFill>
              </a:rPr>
              <a:t>MEDIUMS</a:t>
            </a:r>
            <a:r>
              <a:rPr lang="es-AR" sz="2400" dirty="0">
                <a:solidFill>
                  <a:prstClr val="black"/>
                </a:solidFill>
              </a:rPr>
              <a:t> of </a:t>
            </a:r>
            <a:r>
              <a:rPr lang="es-AR" sz="2400" dirty="0" err="1">
                <a:solidFill>
                  <a:prstClr val="black"/>
                </a:solidFill>
              </a:rPr>
              <a:t>communication</a:t>
            </a:r>
            <a:r>
              <a:rPr lang="es-AR" sz="2400" dirty="0">
                <a:solidFill>
                  <a:prstClr val="black"/>
                </a:solidFill>
              </a:rPr>
              <a:t> (</a:t>
            </a:r>
            <a:r>
              <a:rPr lang="es-AR" sz="2400" dirty="0" err="1">
                <a:solidFill>
                  <a:prstClr val="black"/>
                </a:solidFill>
              </a:rPr>
              <a:t>spoken</a:t>
            </a:r>
            <a:r>
              <a:rPr lang="es-AR" sz="2400" dirty="0">
                <a:solidFill>
                  <a:prstClr val="black"/>
                </a:solidFill>
              </a:rPr>
              <a:t> </a:t>
            </a:r>
            <a:r>
              <a:rPr lang="es-AR" sz="2400" dirty="0" err="1">
                <a:solidFill>
                  <a:prstClr val="black"/>
                </a:solidFill>
              </a:rPr>
              <a:t>or</a:t>
            </a:r>
            <a:r>
              <a:rPr lang="es-AR" sz="2400" dirty="0">
                <a:solidFill>
                  <a:prstClr val="black"/>
                </a:solidFill>
              </a:rPr>
              <a:t> </a:t>
            </a:r>
            <a:r>
              <a:rPr lang="es-AR" sz="2400" dirty="0" err="1">
                <a:solidFill>
                  <a:prstClr val="black"/>
                </a:solidFill>
              </a:rPr>
              <a:t>written</a:t>
            </a:r>
            <a:r>
              <a:rPr lang="es-AR" sz="2400" dirty="0">
                <a:solidFill>
                  <a:prstClr val="black"/>
                </a:solidFill>
              </a:rPr>
              <a:t>)</a:t>
            </a:r>
          </a:p>
          <a:p>
            <a:endParaRPr lang="es-AR" sz="2400" dirty="0">
              <a:solidFill>
                <a:prstClr val="black"/>
              </a:solidFill>
            </a:endParaRPr>
          </a:p>
          <a:p>
            <a:endParaRPr lang="es-AR" sz="2400" dirty="0">
              <a:solidFill>
                <a:prstClr val="black"/>
              </a:solidFill>
            </a:endParaRPr>
          </a:p>
          <a:p>
            <a:r>
              <a:rPr lang="es-AR" sz="2400" dirty="0">
                <a:solidFill>
                  <a:prstClr val="black"/>
                </a:solidFill>
              </a:rPr>
              <a:t>Re </a:t>
            </a:r>
            <a:r>
              <a:rPr lang="es-AR" sz="2400" dirty="0" err="1">
                <a:solidFill>
                  <a:prstClr val="black"/>
                </a:solidFill>
              </a:rPr>
              <a:t>positioning</a:t>
            </a:r>
            <a:r>
              <a:rPr lang="es-AR" sz="2400" dirty="0">
                <a:solidFill>
                  <a:prstClr val="black"/>
                </a:solidFill>
              </a:rPr>
              <a:t> </a:t>
            </a:r>
            <a:r>
              <a:rPr lang="es-AR" sz="2400" dirty="0" err="1">
                <a:solidFill>
                  <a:prstClr val="black"/>
                </a:solidFill>
              </a:rPr>
              <a:t>the</a:t>
            </a:r>
            <a:r>
              <a:rPr lang="es-AR" sz="2400" dirty="0">
                <a:solidFill>
                  <a:prstClr val="black"/>
                </a:solidFill>
              </a:rPr>
              <a:t> usual </a:t>
            </a:r>
            <a:r>
              <a:rPr lang="es-AR" sz="2400" dirty="0" err="1">
                <a:solidFill>
                  <a:prstClr val="black"/>
                </a:solidFill>
              </a:rPr>
              <a:t>dichotomy</a:t>
            </a:r>
            <a:r>
              <a:rPr lang="es-AR" sz="2400" dirty="0">
                <a:solidFill>
                  <a:prstClr val="black"/>
                </a:solidFill>
              </a:rPr>
              <a:t> </a:t>
            </a:r>
            <a:r>
              <a:rPr lang="es-AR" sz="2400" dirty="0" err="1">
                <a:solidFill>
                  <a:prstClr val="black"/>
                </a:solidFill>
              </a:rPr>
              <a:t>between</a:t>
            </a:r>
            <a:r>
              <a:rPr lang="es-AR" sz="2400" dirty="0">
                <a:solidFill>
                  <a:prstClr val="black"/>
                </a:solidFill>
              </a:rPr>
              <a:t> </a:t>
            </a:r>
            <a:r>
              <a:rPr lang="es-AR" sz="2400" dirty="0" err="1">
                <a:solidFill>
                  <a:prstClr val="black"/>
                </a:solidFill>
              </a:rPr>
              <a:t>written</a:t>
            </a:r>
            <a:r>
              <a:rPr lang="es-AR" sz="2400" dirty="0">
                <a:solidFill>
                  <a:prstClr val="black"/>
                </a:solidFill>
              </a:rPr>
              <a:t> and </a:t>
            </a:r>
            <a:r>
              <a:rPr lang="es-AR" sz="2400" dirty="0" err="1">
                <a:solidFill>
                  <a:prstClr val="black"/>
                </a:solidFill>
              </a:rPr>
              <a:t>spoken</a:t>
            </a:r>
            <a:r>
              <a:rPr lang="es-AR" sz="2400" dirty="0">
                <a:solidFill>
                  <a:prstClr val="black"/>
                </a:solidFill>
              </a:rPr>
              <a:t> </a:t>
            </a:r>
            <a:r>
              <a:rPr lang="es-AR" sz="2400" dirty="0" err="1">
                <a:solidFill>
                  <a:prstClr val="black"/>
                </a:solidFill>
              </a:rPr>
              <a:t>language</a:t>
            </a:r>
            <a:r>
              <a:rPr lang="es-AR" sz="2400" dirty="0">
                <a:solidFill>
                  <a:prstClr val="black"/>
                </a:solidFill>
              </a:rPr>
              <a:t>.</a:t>
            </a:r>
          </a:p>
          <a:p>
            <a:endParaRPr lang="es-AR" sz="2400" dirty="0">
              <a:solidFill>
                <a:prstClr val="black"/>
              </a:solidFill>
            </a:endParaRPr>
          </a:p>
          <a:p>
            <a:r>
              <a:rPr lang="es-AR" sz="2400" dirty="0" err="1">
                <a:solidFill>
                  <a:prstClr val="black"/>
                </a:solidFill>
              </a:rPr>
              <a:t>Eg</a:t>
            </a:r>
            <a:r>
              <a:rPr lang="es-AR" sz="2400" dirty="0">
                <a:solidFill>
                  <a:prstClr val="black"/>
                </a:solidFill>
              </a:rPr>
              <a:t>: emails  -  </a:t>
            </a:r>
            <a:r>
              <a:rPr lang="es-AR" sz="2400" dirty="0" err="1">
                <a:solidFill>
                  <a:prstClr val="black"/>
                </a:solidFill>
              </a:rPr>
              <a:t>academic</a:t>
            </a:r>
            <a:r>
              <a:rPr lang="es-AR" sz="2400" dirty="0">
                <a:solidFill>
                  <a:prstClr val="black"/>
                </a:solidFill>
              </a:rPr>
              <a:t> </a:t>
            </a:r>
            <a:r>
              <a:rPr lang="es-AR" sz="2400" dirty="0" err="1">
                <a:solidFill>
                  <a:prstClr val="black"/>
                </a:solidFill>
              </a:rPr>
              <a:t>presentations</a:t>
            </a:r>
            <a:endParaRPr lang="es-AR" sz="2400" dirty="0">
              <a:solidFill>
                <a:prstClr val="black"/>
              </a:solidFill>
            </a:endParaRPr>
          </a:p>
          <a:p>
            <a:endParaRPr lang="es-AR" sz="2400" dirty="0">
              <a:solidFill>
                <a:prstClr val="black"/>
              </a:solidFill>
            </a:endParaRPr>
          </a:p>
        </p:txBody>
      </p:sp>
    </p:spTree>
    <p:extLst>
      <p:ext uri="{BB962C8B-B14F-4D97-AF65-F5344CB8AC3E}">
        <p14:creationId xmlns:p14="http://schemas.microsoft.com/office/powerpoint/2010/main" val="1364630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1412776"/>
            <a:ext cx="4312206" cy="707886"/>
          </a:xfrm>
          <a:prstGeom prst="rect">
            <a:avLst/>
          </a:prstGeom>
          <a:noFill/>
        </p:spPr>
        <p:txBody>
          <a:bodyPr wrap="none" rtlCol="0">
            <a:spAutoFit/>
          </a:bodyPr>
          <a:lstStyle/>
          <a:p>
            <a:r>
              <a:rPr lang="es-AR" sz="4000" b="1" dirty="0" err="1">
                <a:solidFill>
                  <a:prstClr val="black"/>
                </a:solidFill>
              </a:rPr>
              <a:t>Text</a:t>
            </a:r>
            <a:r>
              <a:rPr lang="es-AR" sz="4000" b="1" dirty="0">
                <a:solidFill>
                  <a:prstClr val="black"/>
                </a:solidFill>
              </a:rPr>
              <a:t>     -    </a:t>
            </a:r>
            <a:r>
              <a:rPr lang="es-AR" sz="4000" b="1" dirty="0" err="1">
                <a:solidFill>
                  <a:prstClr val="black"/>
                </a:solidFill>
              </a:rPr>
              <a:t>Discourse</a:t>
            </a:r>
            <a:endParaRPr lang="es-AR" sz="4000" b="1" dirty="0">
              <a:solidFill>
                <a:prstClr val="black"/>
              </a:solidFill>
            </a:endParaRPr>
          </a:p>
        </p:txBody>
      </p:sp>
      <p:sp>
        <p:nvSpPr>
          <p:cNvPr id="3" name="2 CuadroTexto"/>
          <p:cNvSpPr txBox="1"/>
          <p:nvPr/>
        </p:nvSpPr>
        <p:spPr>
          <a:xfrm>
            <a:off x="611560" y="2852936"/>
            <a:ext cx="7688346" cy="3046988"/>
          </a:xfrm>
          <a:prstGeom prst="rect">
            <a:avLst/>
          </a:prstGeom>
          <a:noFill/>
        </p:spPr>
        <p:txBody>
          <a:bodyPr wrap="square" rtlCol="0">
            <a:spAutoFit/>
          </a:bodyPr>
          <a:lstStyle/>
          <a:p>
            <a:r>
              <a:rPr lang="es-AR" sz="2400" dirty="0" err="1">
                <a:solidFill>
                  <a:prstClr val="black"/>
                </a:solidFill>
              </a:rPr>
              <a:t>Often</a:t>
            </a:r>
            <a:r>
              <a:rPr lang="es-AR" sz="2400" dirty="0">
                <a:solidFill>
                  <a:prstClr val="black"/>
                </a:solidFill>
              </a:rPr>
              <a:t> </a:t>
            </a:r>
            <a:r>
              <a:rPr lang="es-AR" sz="2400" dirty="0" err="1">
                <a:solidFill>
                  <a:prstClr val="black"/>
                </a:solidFill>
              </a:rPr>
              <a:t>used</a:t>
            </a:r>
            <a:r>
              <a:rPr lang="es-AR" sz="2400" dirty="0">
                <a:solidFill>
                  <a:prstClr val="black"/>
                </a:solidFill>
              </a:rPr>
              <a:t> </a:t>
            </a:r>
            <a:r>
              <a:rPr lang="es-AR" sz="2400" dirty="0" err="1">
                <a:solidFill>
                  <a:prstClr val="black"/>
                </a:solidFill>
              </a:rPr>
              <a:t>interchangeably</a:t>
            </a:r>
            <a:r>
              <a:rPr lang="es-AR" sz="2400" dirty="0">
                <a:solidFill>
                  <a:prstClr val="black"/>
                </a:solidFill>
              </a:rPr>
              <a:t> </a:t>
            </a:r>
            <a:r>
              <a:rPr lang="es-AR" sz="2400" dirty="0" err="1">
                <a:solidFill>
                  <a:prstClr val="black"/>
                </a:solidFill>
              </a:rPr>
              <a:t>to</a:t>
            </a:r>
            <a:r>
              <a:rPr lang="es-AR" sz="2400" dirty="0">
                <a:solidFill>
                  <a:prstClr val="black"/>
                </a:solidFill>
              </a:rPr>
              <a:t> </a:t>
            </a:r>
            <a:r>
              <a:rPr lang="es-AR" sz="2400" dirty="0" err="1">
                <a:solidFill>
                  <a:prstClr val="black"/>
                </a:solidFill>
              </a:rPr>
              <a:t>refer</a:t>
            </a:r>
            <a:r>
              <a:rPr lang="es-AR" sz="2400" dirty="0">
                <a:solidFill>
                  <a:prstClr val="black"/>
                </a:solidFill>
              </a:rPr>
              <a:t> </a:t>
            </a:r>
            <a:r>
              <a:rPr lang="es-AR" sz="2400" dirty="0" err="1">
                <a:solidFill>
                  <a:prstClr val="black"/>
                </a:solidFill>
              </a:rPr>
              <a:t>to</a:t>
            </a:r>
            <a:r>
              <a:rPr lang="es-AR" sz="2400" dirty="0">
                <a:solidFill>
                  <a:prstClr val="black"/>
                </a:solidFill>
              </a:rPr>
              <a:t> a </a:t>
            </a:r>
            <a:r>
              <a:rPr lang="es-AR" sz="2400" dirty="0" err="1">
                <a:solidFill>
                  <a:prstClr val="black"/>
                </a:solidFill>
              </a:rPr>
              <a:t>stretch</a:t>
            </a:r>
            <a:r>
              <a:rPr lang="es-AR" sz="2400" dirty="0">
                <a:solidFill>
                  <a:prstClr val="black"/>
                </a:solidFill>
              </a:rPr>
              <a:t> of </a:t>
            </a:r>
            <a:r>
              <a:rPr lang="es-AR" sz="2400" dirty="0" err="1">
                <a:solidFill>
                  <a:prstClr val="black"/>
                </a:solidFill>
              </a:rPr>
              <a:t>language</a:t>
            </a:r>
            <a:r>
              <a:rPr lang="es-AR" sz="2400" dirty="0">
                <a:solidFill>
                  <a:prstClr val="black"/>
                </a:solidFill>
              </a:rPr>
              <a:t> </a:t>
            </a:r>
            <a:r>
              <a:rPr lang="es-AR" sz="2400" dirty="0" err="1">
                <a:solidFill>
                  <a:prstClr val="black"/>
                </a:solidFill>
              </a:rPr>
              <a:t>beyond</a:t>
            </a:r>
            <a:r>
              <a:rPr lang="es-AR" sz="2400" dirty="0">
                <a:solidFill>
                  <a:prstClr val="black"/>
                </a:solidFill>
              </a:rPr>
              <a:t> </a:t>
            </a:r>
            <a:r>
              <a:rPr lang="es-AR" sz="2400" dirty="0" err="1">
                <a:solidFill>
                  <a:prstClr val="black"/>
                </a:solidFill>
              </a:rPr>
              <a:t>the</a:t>
            </a:r>
            <a:r>
              <a:rPr lang="es-AR" sz="2400" dirty="0">
                <a:solidFill>
                  <a:prstClr val="black"/>
                </a:solidFill>
              </a:rPr>
              <a:t> </a:t>
            </a:r>
            <a:r>
              <a:rPr lang="es-AR" sz="2400" dirty="0" err="1">
                <a:solidFill>
                  <a:prstClr val="black"/>
                </a:solidFill>
              </a:rPr>
              <a:t>sentence</a:t>
            </a:r>
            <a:r>
              <a:rPr lang="es-AR" sz="2400" dirty="0">
                <a:solidFill>
                  <a:prstClr val="black"/>
                </a:solidFill>
              </a:rPr>
              <a:t>.</a:t>
            </a:r>
          </a:p>
          <a:p>
            <a:endParaRPr lang="es-AR" sz="2400" dirty="0">
              <a:solidFill>
                <a:prstClr val="black"/>
              </a:solidFill>
            </a:endParaRPr>
          </a:p>
          <a:p>
            <a:endParaRPr lang="es-AR" sz="2400" dirty="0">
              <a:solidFill>
                <a:prstClr val="black"/>
              </a:solidFill>
            </a:endParaRPr>
          </a:p>
          <a:p>
            <a:r>
              <a:rPr lang="es-AR" sz="2400" b="1" dirty="0" err="1">
                <a:solidFill>
                  <a:prstClr val="black"/>
                </a:solidFill>
              </a:rPr>
              <a:t>Text</a:t>
            </a:r>
            <a:r>
              <a:rPr lang="es-AR" sz="2400" b="1" dirty="0">
                <a:solidFill>
                  <a:prstClr val="black"/>
                </a:solidFill>
              </a:rPr>
              <a:t> </a:t>
            </a:r>
            <a:r>
              <a:rPr lang="es-AR" sz="2400" dirty="0" err="1">
                <a:solidFill>
                  <a:prstClr val="black"/>
                </a:solidFill>
              </a:rPr>
              <a:t>is</a:t>
            </a:r>
            <a:r>
              <a:rPr lang="es-AR" sz="2400" dirty="0">
                <a:solidFill>
                  <a:prstClr val="black"/>
                </a:solidFill>
              </a:rPr>
              <a:t> </a:t>
            </a:r>
            <a:r>
              <a:rPr lang="es-AR" sz="2400" dirty="0" err="1">
                <a:solidFill>
                  <a:prstClr val="black"/>
                </a:solidFill>
              </a:rPr>
              <a:t>the</a:t>
            </a:r>
            <a:r>
              <a:rPr lang="es-AR" sz="2400" dirty="0">
                <a:solidFill>
                  <a:prstClr val="black"/>
                </a:solidFill>
              </a:rPr>
              <a:t> </a:t>
            </a:r>
            <a:r>
              <a:rPr lang="es-AR" sz="2400" dirty="0" err="1">
                <a:solidFill>
                  <a:prstClr val="black"/>
                </a:solidFill>
              </a:rPr>
              <a:t>product</a:t>
            </a:r>
            <a:r>
              <a:rPr lang="es-AR" sz="2400" dirty="0">
                <a:solidFill>
                  <a:prstClr val="black"/>
                </a:solidFill>
              </a:rPr>
              <a:t> of </a:t>
            </a:r>
            <a:r>
              <a:rPr lang="es-AR" sz="2400" dirty="0" err="1">
                <a:solidFill>
                  <a:prstClr val="black"/>
                </a:solidFill>
              </a:rPr>
              <a:t>language</a:t>
            </a:r>
            <a:r>
              <a:rPr lang="es-AR" sz="2400" dirty="0">
                <a:solidFill>
                  <a:prstClr val="black"/>
                </a:solidFill>
              </a:rPr>
              <a:t> use.</a:t>
            </a:r>
          </a:p>
          <a:p>
            <a:endParaRPr lang="es-AR" sz="2400" dirty="0">
              <a:solidFill>
                <a:prstClr val="black"/>
              </a:solidFill>
            </a:endParaRPr>
          </a:p>
          <a:p>
            <a:r>
              <a:rPr lang="es-AR" sz="2400" b="1" dirty="0" err="1">
                <a:solidFill>
                  <a:prstClr val="black"/>
                </a:solidFill>
              </a:rPr>
              <a:t>Discourse</a:t>
            </a:r>
            <a:r>
              <a:rPr lang="es-AR" sz="2400" dirty="0">
                <a:solidFill>
                  <a:prstClr val="black"/>
                </a:solidFill>
              </a:rPr>
              <a:t> </a:t>
            </a:r>
            <a:r>
              <a:rPr lang="es-AR" sz="2400" dirty="0" err="1">
                <a:solidFill>
                  <a:prstClr val="black"/>
                </a:solidFill>
              </a:rPr>
              <a:t>is</a:t>
            </a:r>
            <a:r>
              <a:rPr lang="es-AR" sz="2400" dirty="0">
                <a:solidFill>
                  <a:prstClr val="black"/>
                </a:solidFill>
              </a:rPr>
              <a:t> </a:t>
            </a:r>
            <a:r>
              <a:rPr lang="es-AR" sz="2400" dirty="0" err="1">
                <a:solidFill>
                  <a:prstClr val="black"/>
                </a:solidFill>
              </a:rPr>
              <a:t>the</a:t>
            </a:r>
            <a:r>
              <a:rPr lang="es-AR" sz="2400" dirty="0">
                <a:solidFill>
                  <a:prstClr val="black"/>
                </a:solidFill>
              </a:rPr>
              <a:t> </a:t>
            </a:r>
            <a:r>
              <a:rPr lang="es-AR" sz="2400" dirty="0" err="1">
                <a:solidFill>
                  <a:prstClr val="black"/>
                </a:solidFill>
              </a:rPr>
              <a:t>process</a:t>
            </a:r>
            <a:r>
              <a:rPr lang="es-AR" sz="2400" dirty="0">
                <a:solidFill>
                  <a:prstClr val="black"/>
                </a:solidFill>
              </a:rPr>
              <a:t> of </a:t>
            </a:r>
            <a:r>
              <a:rPr lang="es-AR" sz="2400" dirty="0" err="1">
                <a:solidFill>
                  <a:prstClr val="black"/>
                </a:solidFill>
              </a:rPr>
              <a:t>meaning</a:t>
            </a:r>
            <a:r>
              <a:rPr lang="es-AR" sz="2400" dirty="0">
                <a:solidFill>
                  <a:prstClr val="black"/>
                </a:solidFill>
              </a:rPr>
              <a:t> </a:t>
            </a:r>
            <a:r>
              <a:rPr lang="es-AR" sz="2400" dirty="0" err="1">
                <a:solidFill>
                  <a:prstClr val="black"/>
                </a:solidFill>
              </a:rPr>
              <a:t>creation</a:t>
            </a:r>
            <a:r>
              <a:rPr lang="es-AR" sz="2400" dirty="0">
                <a:solidFill>
                  <a:prstClr val="black"/>
                </a:solidFill>
              </a:rPr>
              <a:t> and </a:t>
            </a:r>
            <a:r>
              <a:rPr lang="es-AR" sz="2400" dirty="0" err="1">
                <a:solidFill>
                  <a:prstClr val="black"/>
                </a:solidFill>
              </a:rPr>
              <a:t>interaction</a:t>
            </a:r>
            <a:r>
              <a:rPr lang="es-AR" sz="2400" dirty="0">
                <a:solidFill>
                  <a:prstClr val="black"/>
                </a:solidFill>
              </a:rPr>
              <a:t>.</a:t>
            </a:r>
          </a:p>
        </p:txBody>
      </p:sp>
      <p:sp>
        <p:nvSpPr>
          <p:cNvPr id="4" name="3 CuadroTexto"/>
          <p:cNvSpPr txBox="1"/>
          <p:nvPr/>
        </p:nvSpPr>
        <p:spPr>
          <a:xfrm>
            <a:off x="1259632" y="2276872"/>
            <a:ext cx="4472891" cy="369332"/>
          </a:xfrm>
          <a:prstGeom prst="rect">
            <a:avLst/>
          </a:prstGeom>
          <a:noFill/>
        </p:spPr>
        <p:txBody>
          <a:bodyPr wrap="none" rtlCol="0">
            <a:spAutoFit/>
          </a:bodyPr>
          <a:lstStyle/>
          <a:p>
            <a:r>
              <a:rPr lang="es-AR" dirty="0">
                <a:solidFill>
                  <a:prstClr val="black"/>
                </a:solidFill>
              </a:rPr>
              <a:t>(</a:t>
            </a:r>
            <a:r>
              <a:rPr lang="es-AR" dirty="0" err="1">
                <a:solidFill>
                  <a:prstClr val="black"/>
                </a:solidFill>
              </a:rPr>
              <a:t>text</a:t>
            </a:r>
            <a:r>
              <a:rPr lang="es-AR" dirty="0">
                <a:solidFill>
                  <a:prstClr val="black"/>
                </a:solidFill>
              </a:rPr>
              <a:t> </a:t>
            </a:r>
            <a:r>
              <a:rPr lang="es-AR" dirty="0" err="1">
                <a:solidFill>
                  <a:prstClr val="black"/>
                </a:solidFill>
              </a:rPr>
              <a:t>linguistics</a:t>
            </a:r>
            <a:r>
              <a:rPr lang="es-AR" dirty="0">
                <a:solidFill>
                  <a:prstClr val="black"/>
                </a:solidFill>
              </a:rPr>
              <a:t>)                   (</a:t>
            </a:r>
            <a:r>
              <a:rPr lang="es-AR" dirty="0" err="1">
                <a:solidFill>
                  <a:prstClr val="black"/>
                </a:solidFill>
              </a:rPr>
              <a:t>discourse</a:t>
            </a:r>
            <a:r>
              <a:rPr lang="es-AR" dirty="0">
                <a:solidFill>
                  <a:prstClr val="black"/>
                </a:solidFill>
              </a:rPr>
              <a:t> </a:t>
            </a:r>
            <a:r>
              <a:rPr lang="es-AR" dirty="0" err="1">
                <a:solidFill>
                  <a:prstClr val="black"/>
                </a:solidFill>
              </a:rPr>
              <a:t>analysis</a:t>
            </a:r>
            <a:r>
              <a:rPr lang="es-AR" dirty="0">
                <a:solidFill>
                  <a:prstClr val="black"/>
                </a:solidFill>
              </a:rPr>
              <a:t>)</a:t>
            </a:r>
          </a:p>
        </p:txBody>
      </p:sp>
    </p:spTree>
    <p:extLst>
      <p:ext uri="{BB962C8B-B14F-4D97-AF65-F5344CB8AC3E}">
        <p14:creationId xmlns:p14="http://schemas.microsoft.com/office/powerpoint/2010/main" val="2015576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15616" y="1196752"/>
            <a:ext cx="6984776" cy="3847207"/>
          </a:xfrm>
          <a:prstGeom prst="rect">
            <a:avLst/>
          </a:prstGeom>
          <a:noFill/>
        </p:spPr>
        <p:txBody>
          <a:bodyPr wrap="square" rtlCol="0">
            <a:spAutoFit/>
          </a:bodyPr>
          <a:lstStyle/>
          <a:p>
            <a:r>
              <a:rPr lang="es-AR" sz="2800" dirty="0" err="1" smtClean="0"/>
              <a:t>What</a:t>
            </a:r>
            <a:r>
              <a:rPr lang="es-AR" sz="2800" dirty="0" smtClean="0"/>
              <a:t> </a:t>
            </a:r>
            <a:r>
              <a:rPr lang="es-AR" sz="2800" dirty="0" err="1" smtClean="0"/>
              <a:t>is</a:t>
            </a:r>
            <a:r>
              <a:rPr lang="es-AR" sz="2800" dirty="0" smtClean="0"/>
              <a:t> a </a:t>
            </a:r>
            <a:r>
              <a:rPr lang="es-AR" sz="2800" dirty="0" err="1" smtClean="0"/>
              <a:t>text</a:t>
            </a:r>
            <a:r>
              <a:rPr lang="es-AR" sz="2800" dirty="0" smtClean="0"/>
              <a:t>?</a:t>
            </a:r>
          </a:p>
          <a:p>
            <a:endParaRPr lang="es-AR" sz="2400" dirty="0"/>
          </a:p>
          <a:p>
            <a:pPr marL="457200" indent="-457200">
              <a:buFont typeface="Arial" pitchFamily="34" charset="0"/>
              <a:buChar char="•"/>
            </a:pPr>
            <a:r>
              <a:rPr lang="es-AR" sz="2400" dirty="0" err="1" smtClean="0"/>
              <a:t>It</a:t>
            </a:r>
            <a:r>
              <a:rPr lang="es-AR" sz="2400" dirty="0" smtClean="0"/>
              <a:t> </a:t>
            </a:r>
            <a:r>
              <a:rPr lang="es-AR" sz="2400" dirty="0" err="1" smtClean="0"/>
              <a:t>is</a:t>
            </a:r>
            <a:r>
              <a:rPr lang="es-AR" sz="2400" dirty="0" smtClean="0"/>
              <a:t> </a:t>
            </a:r>
            <a:r>
              <a:rPr lang="es-AR" sz="2400" dirty="0" err="1" smtClean="0"/>
              <a:t>an</a:t>
            </a:r>
            <a:r>
              <a:rPr lang="es-AR" sz="2400" dirty="0" smtClean="0"/>
              <a:t> actual </a:t>
            </a:r>
            <a:r>
              <a:rPr lang="es-AR" sz="2400" dirty="0" err="1" smtClean="0"/>
              <a:t>instance</a:t>
            </a:r>
            <a:r>
              <a:rPr lang="es-AR" sz="2400" dirty="0" smtClean="0"/>
              <a:t> of </a:t>
            </a:r>
            <a:r>
              <a:rPr lang="es-AR" sz="2400" dirty="0" err="1" smtClean="0"/>
              <a:t>language</a:t>
            </a:r>
            <a:r>
              <a:rPr lang="es-AR" sz="2400" dirty="0" smtClean="0"/>
              <a:t> </a:t>
            </a:r>
            <a:r>
              <a:rPr lang="es-AR" sz="2400" dirty="0" err="1" smtClean="0"/>
              <a:t>both</a:t>
            </a:r>
            <a:r>
              <a:rPr lang="es-AR" sz="2400" dirty="0" smtClean="0"/>
              <a:t> </a:t>
            </a:r>
            <a:r>
              <a:rPr lang="es-AR" sz="2400" dirty="0" err="1" smtClean="0"/>
              <a:t>spoken</a:t>
            </a:r>
            <a:r>
              <a:rPr lang="es-AR" sz="2400" dirty="0" smtClean="0"/>
              <a:t> </a:t>
            </a:r>
            <a:r>
              <a:rPr lang="es-AR" sz="2400" dirty="0" err="1" smtClean="0"/>
              <a:t>or</a:t>
            </a:r>
            <a:r>
              <a:rPr lang="es-AR" sz="2400" dirty="0" smtClean="0"/>
              <a:t> </a:t>
            </a:r>
            <a:r>
              <a:rPr lang="es-AR" sz="2400" dirty="0" err="1" smtClean="0"/>
              <a:t>written</a:t>
            </a:r>
            <a:r>
              <a:rPr lang="es-AR" sz="2400" dirty="0" smtClean="0"/>
              <a:t>.</a:t>
            </a:r>
          </a:p>
          <a:p>
            <a:pPr marL="457200" indent="-457200">
              <a:buFont typeface="Arial" pitchFamily="34" charset="0"/>
              <a:buChar char="•"/>
            </a:pPr>
            <a:r>
              <a:rPr lang="es-AR" sz="2400" dirty="0" err="1" smtClean="0"/>
              <a:t>It</a:t>
            </a:r>
            <a:r>
              <a:rPr lang="es-AR" sz="2400" dirty="0" smtClean="0"/>
              <a:t> </a:t>
            </a:r>
            <a:r>
              <a:rPr lang="es-AR" sz="2400" dirty="0" err="1" smtClean="0"/>
              <a:t>is</a:t>
            </a:r>
            <a:r>
              <a:rPr lang="es-AR" sz="2400" dirty="0" smtClean="0"/>
              <a:t> </a:t>
            </a:r>
            <a:r>
              <a:rPr lang="es-AR" sz="2400" dirty="0" err="1" smtClean="0"/>
              <a:t>the</a:t>
            </a:r>
            <a:r>
              <a:rPr lang="es-AR" sz="2400" dirty="0" smtClean="0"/>
              <a:t> </a:t>
            </a:r>
            <a:r>
              <a:rPr lang="es-AR" sz="2400" dirty="0" err="1" smtClean="0"/>
              <a:t>manifestation</a:t>
            </a:r>
            <a:r>
              <a:rPr lang="es-AR" sz="2400" dirty="0" smtClean="0"/>
              <a:t> of </a:t>
            </a:r>
            <a:r>
              <a:rPr lang="es-AR" sz="2400" dirty="0" err="1" smtClean="0"/>
              <a:t>language</a:t>
            </a:r>
            <a:r>
              <a:rPr lang="es-AR" sz="2400" dirty="0" smtClean="0"/>
              <a:t> in </a:t>
            </a:r>
            <a:r>
              <a:rPr lang="es-AR" sz="2400" dirty="0" err="1" smtClean="0"/>
              <a:t>the</a:t>
            </a:r>
            <a:r>
              <a:rPr lang="es-AR" sz="2400" dirty="0" smtClean="0"/>
              <a:t> </a:t>
            </a:r>
            <a:r>
              <a:rPr lang="es-AR" sz="2400" dirty="0" err="1" smtClean="0"/>
              <a:t>world</a:t>
            </a:r>
            <a:r>
              <a:rPr lang="es-AR" sz="2400" dirty="0" smtClean="0"/>
              <a:t> </a:t>
            </a:r>
            <a:r>
              <a:rPr lang="es-AR" sz="2400" dirty="0" err="1" smtClean="0"/>
              <a:t>drawing</a:t>
            </a:r>
            <a:r>
              <a:rPr lang="es-AR" sz="2400" dirty="0" smtClean="0"/>
              <a:t> </a:t>
            </a:r>
            <a:r>
              <a:rPr lang="es-AR" sz="2400" dirty="0" err="1" smtClean="0"/>
              <a:t>on</a:t>
            </a:r>
            <a:r>
              <a:rPr lang="es-AR" sz="2400" dirty="0" smtClean="0"/>
              <a:t> </a:t>
            </a:r>
            <a:r>
              <a:rPr lang="es-AR" sz="2400" dirty="0" err="1" smtClean="0"/>
              <a:t>our</a:t>
            </a:r>
            <a:r>
              <a:rPr lang="es-AR" sz="2400" dirty="0" smtClean="0"/>
              <a:t> mental ideas of </a:t>
            </a:r>
            <a:r>
              <a:rPr lang="es-AR" sz="2400" dirty="0" err="1" smtClean="0"/>
              <a:t>genre</a:t>
            </a:r>
            <a:r>
              <a:rPr lang="es-AR" sz="2400" dirty="0" smtClean="0"/>
              <a:t> </a:t>
            </a:r>
            <a:r>
              <a:rPr lang="es-AR" sz="2400" dirty="0" err="1" smtClean="0"/>
              <a:t>for</a:t>
            </a:r>
            <a:r>
              <a:rPr lang="es-AR" sz="2400" dirty="0" smtClean="0"/>
              <a:t> particular </a:t>
            </a:r>
            <a:r>
              <a:rPr lang="es-AR" sz="2400" dirty="0" err="1" smtClean="0"/>
              <a:t>functional</a:t>
            </a:r>
            <a:r>
              <a:rPr lang="es-AR" sz="2400" dirty="0" smtClean="0"/>
              <a:t> and </a:t>
            </a:r>
            <a:r>
              <a:rPr lang="es-AR" sz="2400" dirty="0" err="1" smtClean="0"/>
              <a:t>communicative</a:t>
            </a:r>
            <a:r>
              <a:rPr lang="es-AR" sz="2400" dirty="0" smtClean="0"/>
              <a:t> </a:t>
            </a:r>
            <a:r>
              <a:rPr lang="es-AR" sz="2400" dirty="0" err="1" smtClean="0"/>
              <a:t>purposes</a:t>
            </a:r>
            <a:r>
              <a:rPr lang="es-AR" sz="2400" dirty="0" smtClean="0"/>
              <a:t>. </a:t>
            </a:r>
          </a:p>
          <a:p>
            <a:pPr marL="457200" indent="-457200">
              <a:buFont typeface="Arial" pitchFamily="34" charset="0"/>
              <a:buChar char="•"/>
            </a:pPr>
            <a:r>
              <a:rPr lang="es-AR" sz="2400" dirty="0" err="1" smtClean="0"/>
              <a:t>It</a:t>
            </a:r>
            <a:r>
              <a:rPr lang="es-AR" sz="2400" dirty="0" smtClean="0"/>
              <a:t> has </a:t>
            </a:r>
            <a:r>
              <a:rPr lang="es-AR" sz="2400" dirty="0" err="1" smtClean="0"/>
              <a:t>texture</a:t>
            </a:r>
            <a:r>
              <a:rPr lang="es-AR" sz="2400" dirty="0" smtClean="0"/>
              <a:t> in </a:t>
            </a:r>
            <a:r>
              <a:rPr lang="es-AR" sz="2400" dirty="0" err="1" smtClean="0"/>
              <a:t>that</a:t>
            </a:r>
            <a:r>
              <a:rPr lang="es-AR" sz="2400" dirty="0" smtClean="0"/>
              <a:t> </a:t>
            </a:r>
            <a:r>
              <a:rPr lang="es-AR" sz="2400" dirty="0" err="1" smtClean="0"/>
              <a:t>it</a:t>
            </a:r>
            <a:r>
              <a:rPr lang="es-AR" sz="2400" dirty="0" smtClean="0"/>
              <a:t> </a:t>
            </a:r>
            <a:r>
              <a:rPr lang="es-AR" sz="2400" dirty="0" err="1" smtClean="0"/>
              <a:t>functions</a:t>
            </a:r>
            <a:r>
              <a:rPr lang="es-AR" sz="2400" dirty="0" smtClean="0"/>
              <a:t> as a </a:t>
            </a:r>
            <a:r>
              <a:rPr lang="es-AR" sz="2400" dirty="0" err="1" smtClean="0"/>
              <a:t>unity</a:t>
            </a:r>
            <a:r>
              <a:rPr lang="es-AR" sz="2400" dirty="0" smtClean="0"/>
              <a:t> </a:t>
            </a:r>
            <a:r>
              <a:rPr lang="es-AR" sz="2400" dirty="0" err="1" smtClean="0"/>
              <a:t>with</a:t>
            </a:r>
            <a:r>
              <a:rPr lang="es-AR" sz="2400" dirty="0" smtClean="0"/>
              <a:t> </a:t>
            </a:r>
            <a:r>
              <a:rPr lang="es-AR" sz="2400" dirty="0" err="1" smtClean="0"/>
              <a:t>respect</a:t>
            </a:r>
            <a:r>
              <a:rPr lang="es-AR" sz="2400" dirty="0" smtClean="0"/>
              <a:t> </a:t>
            </a:r>
            <a:r>
              <a:rPr lang="es-AR" sz="2400" dirty="0" err="1" smtClean="0"/>
              <a:t>to</a:t>
            </a:r>
            <a:r>
              <a:rPr lang="es-AR" sz="2400" dirty="0" smtClean="0"/>
              <a:t> </a:t>
            </a:r>
            <a:r>
              <a:rPr lang="es-AR" sz="2400" dirty="0" err="1" smtClean="0"/>
              <a:t>its</a:t>
            </a:r>
            <a:r>
              <a:rPr lang="es-AR" sz="2400" dirty="0" smtClean="0"/>
              <a:t> </a:t>
            </a:r>
            <a:r>
              <a:rPr lang="es-AR" sz="2400" dirty="0" err="1" smtClean="0"/>
              <a:t>environment</a:t>
            </a:r>
            <a:r>
              <a:rPr lang="es-AR" sz="2400" dirty="0" smtClean="0"/>
              <a:t>.</a:t>
            </a:r>
            <a:endParaRPr lang="es-AR" sz="2400" dirty="0"/>
          </a:p>
        </p:txBody>
      </p:sp>
    </p:spTree>
    <p:extLst>
      <p:ext uri="{BB962C8B-B14F-4D97-AF65-F5344CB8AC3E}">
        <p14:creationId xmlns:p14="http://schemas.microsoft.com/office/powerpoint/2010/main" val="3195026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42498" y="692696"/>
            <a:ext cx="7488832" cy="4524315"/>
          </a:xfrm>
          <a:prstGeom prst="rect">
            <a:avLst/>
          </a:prstGeom>
          <a:noFill/>
        </p:spPr>
        <p:txBody>
          <a:bodyPr wrap="square" rtlCol="0">
            <a:spAutoFit/>
          </a:bodyPr>
          <a:lstStyle/>
          <a:p>
            <a:r>
              <a:rPr lang="es-AR" sz="2400" dirty="0" err="1" smtClean="0"/>
              <a:t>What</a:t>
            </a:r>
            <a:r>
              <a:rPr lang="es-AR" sz="2400" dirty="0" smtClean="0"/>
              <a:t> </a:t>
            </a:r>
            <a:r>
              <a:rPr lang="es-AR" sz="2400" dirty="0" err="1" smtClean="0"/>
              <a:t>does</a:t>
            </a:r>
            <a:r>
              <a:rPr lang="es-AR" sz="2400" dirty="0" smtClean="0"/>
              <a:t> </a:t>
            </a:r>
            <a:r>
              <a:rPr lang="es-AR" sz="2400" dirty="0" err="1" smtClean="0"/>
              <a:t>discourse</a:t>
            </a:r>
            <a:r>
              <a:rPr lang="es-AR" sz="2400" dirty="0" smtClean="0"/>
              <a:t> </a:t>
            </a:r>
            <a:r>
              <a:rPr lang="es-AR" sz="2400" dirty="0" err="1" smtClean="0"/>
              <a:t>analysis</a:t>
            </a:r>
            <a:r>
              <a:rPr lang="es-AR" sz="2400" dirty="0" smtClean="0"/>
              <a:t> </a:t>
            </a:r>
            <a:r>
              <a:rPr lang="es-AR" sz="2400" dirty="0" err="1" smtClean="0"/>
              <a:t>study</a:t>
            </a:r>
            <a:r>
              <a:rPr lang="es-AR" sz="2400" dirty="0" smtClean="0"/>
              <a:t>?</a:t>
            </a:r>
          </a:p>
          <a:p>
            <a:endParaRPr lang="es-AR" sz="2400" dirty="0"/>
          </a:p>
          <a:p>
            <a:pPr marL="285750" indent="-285750">
              <a:buFont typeface="Arial" charset="0"/>
              <a:buChar char="•"/>
            </a:pPr>
            <a:r>
              <a:rPr lang="es-AR" sz="2400" dirty="0" err="1" smtClean="0"/>
              <a:t>Authentic</a:t>
            </a:r>
            <a:r>
              <a:rPr lang="es-AR" sz="2400" dirty="0" smtClean="0"/>
              <a:t> </a:t>
            </a:r>
            <a:r>
              <a:rPr lang="es-AR" sz="2400" dirty="0" err="1" smtClean="0"/>
              <a:t>texts</a:t>
            </a:r>
            <a:r>
              <a:rPr lang="es-AR" sz="2400" dirty="0" smtClean="0"/>
              <a:t> </a:t>
            </a:r>
            <a:r>
              <a:rPr lang="es-AR" sz="2400" dirty="0" err="1" smtClean="0"/>
              <a:t>produced</a:t>
            </a:r>
            <a:r>
              <a:rPr lang="es-AR" sz="2400" dirty="0" smtClean="0"/>
              <a:t> </a:t>
            </a:r>
            <a:r>
              <a:rPr lang="es-AR" sz="2400" dirty="0" smtClean="0">
                <a:solidFill>
                  <a:srgbClr val="FF0000"/>
                </a:solidFill>
              </a:rPr>
              <a:t>in </a:t>
            </a:r>
            <a:r>
              <a:rPr lang="es-AR" sz="2400" dirty="0" err="1" smtClean="0">
                <a:solidFill>
                  <a:srgbClr val="FF0000"/>
                </a:solidFill>
              </a:rPr>
              <a:t>context</a:t>
            </a:r>
            <a:r>
              <a:rPr lang="es-AR" sz="2400" dirty="0" smtClean="0"/>
              <a:t>.</a:t>
            </a:r>
          </a:p>
          <a:p>
            <a:pPr marL="285750" indent="-285750">
              <a:buFont typeface="Arial" charset="0"/>
              <a:buChar char="•"/>
            </a:pPr>
            <a:r>
              <a:rPr lang="es-AR" sz="2400" dirty="0"/>
              <a:t> </a:t>
            </a:r>
            <a:r>
              <a:rPr lang="es-AR" sz="2400" dirty="0" smtClean="0"/>
              <a:t>A </a:t>
            </a:r>
            <a:r>
              <a:rPr lang="es-AR" sz="2400" dirty="0" err="1" smtClean="0"/>
              <a:t>text</a:t>
            </a:r>
            <a:r>
              <a:rPr lang="es-AR" sz="2400" dirty="0" smtClean="0"/>
              <a:t> of </a:t>
            </a:r>
            <a:r>
              <a:rPr lang="es-AR" sz="2400" dirty="0" err="1" smtClean="0">
                <a:solidFill>
                  <a:srgbClr val="FF0000"/>
                </a:solidFill>
              </a:rPr>
              <a:t>any</a:t>
            </a:r>
            <a:r>
              <a:rPr lang="es-AR" sz="2400" dirty="0" smtClean="0">
                <a:solidFill>
                  <a:srgbClr val="FF0000"/>
                </a:solidFill>
              </a:rPr>
              <a:t> </a:t>
            </a:r>
            <a:r>
              <a:rPr lang="es-AR" sz="2400" dirty="0" err="1" smtClean="0">
                <a:solidFill>
                  <a:srgbClr val="FF0000"/>
                </a:solidFill>
              </a:rPr>
              <a:t>size</a:t>
            </a:r>
            <a:r>
              <a:rPr lang="es-AR" sz="2400" dirty="0" smtClean="0">
                <a:solidFill>
                  <a:srgbClr val="FF0000"/>
                </a:solidFill>
              </a:rPr>
              <a:t> </a:t>
            </a:r>
            <a:r>
              <a:rPr lang="es-AR" sz="2400" dirty="0" err="1" smtClean="0">
                <a:solidFill>
                  <a:srgbClr val="FF0000"/>
                </a:solidFill>
              </a:rPr>
              <a:t>written</a:t>
            </a:r>
            <a:r>
              <a:rPr lang="es-AR" sz="2400" dirty="0" smtClean="0">
                <a:solidFill>
                  <a:srgbClr val="FF0000"/>
                </a:solidFill>
              </a:rPr>
              <a:t> </a:t>
            </a:r>
            <a:r>
              <a:rPr lang="es-AR" sz="2400" dirty="0" err="1" smtClean="0">
                <a:solidFill>
                  <a:srgbClr val="FF0000"/>
                </a:solidFill>
              </a:rPr>
              <a:t>or</a:t>
            </a:r>
            <a:r>
              <a:rPr lang="es-AR" sz="2400" dirty="0" smtClean="0">
                <a:solidFill>
                  <a:srgbClr val="FF0000"/>
                </a:solidFill>
              </a:rPr>
              <a:t> </a:t>
            </a:r>
            <a:r>
              <a:rPr lang="es-AR" sz="2400" dirty="0" err="1" smtClean="0">
                <a:solidFill>
                  <a:srgbClr val="FF0000"/>
                </a:solidFill>
              </a:rPr>
              <a:t>spoken</a:t>
            </a:r>
            <a:r>
              <a:rPr lang="es-AR" sz="2400" dirty="0" smtClean="0"/>
              <a:t>.</a:t>
            </a:r>
          </a:p>
          <a:p>
            <a:pPr marL="285750" indent="-285750">
              <a:buFont typeface="Arial" charset="0"/>
              <a:buChar char="•"/>
            </a:pPr>
            <a:r>
              <a:rPr lang="es-AR" sz="2400" dirty="0"/>
              <a:t> </a:t>
            </a:r>
            <a:r>
              <a:rPr lang="es-AR" sz="2400" dirty="0" err="1" smtClean="0"/>
              <a:t>Texts</a:t>
            </a:r>
            <a:r>
              <a:rPr lang="es-AR" sz="2400" dirty="0" smtClean="0"/>
              <a:t> are </a:t>
            </a:r>
            <a:r>
              <a:rPr lang="es-AR" sz="2400" dirty="0" err="1" smtClean="0"/>
              <a:t>studied</a:t>
            </a:r>
            <a:r>
              <a:rPr lang="es-AR" sz="2400" dirty="0" smtClean="0"/>
              <a:t> in </a:t>
            </a:r>
            <a:r>
              <a:rPr lang="es-AR" sz="2400" dirty="0" err="1" smtClean="0"/>
              <a:t>terms</a:t>
            </a:r>
            <a:r>
              <a:rPr lang="es-AR" sz="2400" dirty="0" smtClean="0"/>
              <a:t> of </a:t>
            </a:r>
            <a:r>
              <a:rPr lang="es-AR" sz="2400" dirty="0" err="1" smtClean="0"/>
              <a:t>the</a:t>
            </a:r>
            <a:r>
              <a:rPr lang="es-AR" sz="2400" dirty="0" smtClean="0"/>
              <a:t> </a:t>
            </a:r>
            <a:r>
              <a:rPr lang="es-AR" sz="2400" dirty="0" err="1" smtClean="0">
                <a:solidFill>
                  <a:srgbClr val="FF0000"/>
                </a:solidFill>
              </a:rPr>
              <a:t>contexts</a:t>
            </a:r>
            <a:r>
              <a:rPr lang="es-AR" sz="2400" dirty="0" smtClean="0"/>
              <a:t> in </a:t>
            </a:r>
            <a:r>
              <a:rPr lang="es-AR" sz="2400" dirty="0" err="1" smtClean="0"/>
              <a:t>which</a:t>
            </a:r>
            <a:r>
              <a:rPr lang="es-AR" sz="2400" dirty="0" smtClean="0"/>
              <a:t> </a:t>
            </a:r>
            <a:r>
              <a:rPr lang="es-AR" sz="2400" dirty="0" err="1" smtClean="0"/>
              <a:t>they</a:t>
            </a:r>
            <a:r>
              <a:rPr lang="es-AR" sz="2400" dirty="0" smtClean="0"/>
              <a:t> are  </a:t>
            </a:r>
            <a:r>
              <a:rPr lang="es-AR" sz="2400" dirty="0" err="1" smtClean="0"/>
              <a:t>found</a:t>
            </a:r>
            <a:r>
              <a:rPr lang="es-AR" sz="2400" dirty="0" smtClean="0"/>
              <a:t>.</a:t>
            </a:r>
          </a:p>
          <a:p>
            <a:pPr marL="285750" indent="-285750">
              <a:buFont typeface="Arial" charset="0"/>
              <a:buChar char="•"/>
            </a:pPr>
            <a:r>
              <a:rPr lang="es-AR" sz="2400" dirty="0"/>
              <a:t> </a:t>
            </a:r>
            <a:r>
              <a:rPr lang="es-AR" sz="2400" dirty="0" err="1" smtClean="0"/>
              <a:t>Texts</a:t>
            </a:r>
            <a:r>
              <a:rPr lang="es-AR" sz="2400" dirty="0" smtClean="0"/>
              <a:t> are </a:t>
            </a:r>
            <a:r>
              <a:rPr lang="es-AR" sz="2400" dirty="0" err="1" smtClean="0"/>
              <a:t>studied</a:t>
            </a:r>
            <a:r>
              <a:rPr lang="es-AR" sz="2400" dirty="0" smtClean="0"/>
              <a:t> in </a:t>
            </a:r>
            <a:r>
              <a:rPr lang="es-AR" sz="2400" dirty="0" err="1" smtClean="0"/>
              <a:t>terms</a:t>
            </a:r>
            <a:r>
              <a:rPr lang="es-AR" sz="2400" dirty="0" smtClean="0"/>
              <a:t> of </a:t>
            </a:r>
            <a:r>
              <a:rPr lang="es-AR" sz="2400" dirty="0" err="1" smtClean="0"/>
              <a:t>their</a:t>
            </a:r>
            <a:r>
              <a:rPr lang="es-AR" sz="2400" dirty="0" smtClean="0"/>
              <a:t> </a:t>
            </a:r>
            <a:r>
              <a:rPr lang="es-AR" sz="2400" dirty="0" smtClean="0">
                <a:solidFill>
                  <a:srgbClr val="FF0000"/>
                </a:solidFill>
              </a:rPr>
              <a:t>intertextual </a:t>
            </a:r>
            <a:r>
              <a:rPr lang="es-AR" sz="2400" dirty="0" err="1" smtClean="0">
                <a:solidFill>
                  <a:srgbClr val="FF0000"/>
                </a:solidFill>
              </a:rPr>
              <a:t>relations</a:t>
            </a:r>
            <a:r>
              <a:rPr lang="es-AR" sz="2400" dirty="0" smtClean="0">
                <a:solidFill>
                  <a:srgbClr val="FF0000"/>
                </a:solidFill>
              </a:rPr>
              <a:t> </a:t>
            </a:r>
            <a:r>
              <a:rPr lang="es-AR" sz="2400" dirty="0" err="1" smtClean="0"/>
              <a:t>with</a:t>
            </a:r>
            <a:r>
              <a:rPr lang="es-AR" sz="2400" dirty="0" smtClean="0"/>
              <a:t> </a:t>
            </a:r>
            <a:r>
              <a:rPr lang="es-AR" sz="2400" dirty="0" err="1" smtClean="0"/>
              <a:t>other</a:t>
            </a:r>
            <a:r>
              <a:rPr lang="es-AR" sz="2400" dirty="0" smtClean="0"/>
              <a:t> </a:t>
            </a:r>
            <a:r>
              <a:rPr lang="es-AR" sz="2400" dirty="0" err="1" smtClean="0"/>
              <a:t>texts</a:t>
            </a:r>
            <a:r>
              <a:rPr lang="es-AR" sz="2400" dirty="0" smtClean="0"/>
              <a:t>.</a:t>
            </a:r>
          </a:p>
          <a:p>
            <a:pPr marL="285750" indent="-285750">
              <a:buFont typeface="Arial" charset="0"/>
              <a:buChar char="•"/>
            </a:pPr>
            <a:r>
              <a:rPr lang="es-AR" sz="2400" dirty="0" err="1" smtClean="0"/>
              <a:t>Texts</a:t>
            </a:r>
            <a:r>
              <a:rPr lang="es-AR" sz="2400" dirty="0" smtClean="0"/>
              <a:t> are </a:t>
            </a:r>
            <a:r>
              <a:rPr lang="es-AR" sz="2400" dirty="0" err="1" smtClean="0"/>
              <a:t>analysed</a:t>
            </a:r>
            <a:r>
              <a:rPr lang="es-AR" sz="2400" dirty="0" smtClean="0"/>
              <a:t> </a:t>
            </a:r>
            <a:r>
              <a:rPr lang="es-AR" sz="2400" dirty="0" err="1" smtClean="0"/>
              <a:t>with</a:t>
            </a:r>
            <a:r>
              <a:rPr lang="es-AR" sz="2400" dirty="0" smtClean="0"/>
              <a:t> </a:t>
            </a:r>
            <a:r>
              <a:rPr lang="es-AR" sz="2400" dirty="0" err="1" smtClean="0"/>
              <a:t>reference</a:t>
            </a:r>
            <a:r>
              <a:rPr lang="es-AR" sz="2400" dirty="0" smtClean="0"/>
              <a:t> </a:t>
            </a:r>
            <a:r>
              <a:rPr lang="es-AR" sz="2400" dirty="0" err="1" smtClean="0"/>
              <a:t>to</a:t>
            </a:r>
            <a:r>
              <a:rPr lang="es-AR" sz="2400" dirty="0" smtClean="0"/>
              <a:t> </a:t>
            </a:r>
            <a:r>
              <a:rPr lang="es-AR" sz="2400" dirty="0" err="1" smtClean="0"/>
              <a:t>the</a:t>
            </a:r>
            <a:r>
              <a:rPr lang="es-AR" sz="2400" dirty="0" smtClean="0"/>
              <a:t> </a:t>
            </a:r>
            <a:r>
              <a:rPr lang="es-AR" sz="2400" dirty="0" err="1" smtClean="0">
                <a:solidFill>
                  <a:srgbClr val="FF0000"/>
                </a:solidFill>
              </a:rPr>
              <a:t>ideologies</a:t>
            </a:r>
            <a:r>
              <a:rPr lang="es-AR" sz="2400" dirty="0" smtClean="0">
                <a:solidFill>
                  <a:srgbClr val="FF0000"/>
                </a:solidFill>
              </a:rPr>
              <a:t> and </a:t>
            </a:r>
            <a:r>
              <a:rPr lang="es-AR" sz="2400" dirty="0" err="1" smtClean="0">
                <a:solidFill>
                  <a:srgbClr val="FF0000"/>
                </a:solidFill>
              </a:rPr>
              <a:t>viewpoints</a:t>
            </a:r>
            <a:r>
              <a:rPr lang="es-AR" sz="2400" dirty="0" smtClean="0"/>
              <a:t> </a:t>
            </a:r>
            <a:r>
              <a:rPr lang="es-AR" sz="2400" dirty="0" err="1" smtClean="0"/>
              <a:t>which</a:t>
            </a:r>
            <a:r>
              <a:rPr lang="es-AR" sz="2400" dirty="0" smtClean="0"/>
              <a:t> </a:t>
            </a:r>
            <a:r>
              <a:rPr lang="es-AR" sz="2400" dirty="0" err="1" smtClean="0"/>
              <a:t>underpin</a:t>
            </a:r>
            <a:r>
              <a:rPr lang="es-AR" sz="2400" dirty="0" smtClean="0"/>
              <a:t> </a:t>
            </a:r>
            <a:r>
              <a:rPr lang="es-AR" sz="2400" dirty="0" err="1" smtClean="0"/>
              <a:t>them</a:t>
            </a:r>
            <a:r>
              <a:rPr lang="es-AR" sz="2400" dirty="0" smtClean="0"/>
              <a:t>.</a:t>
            </a:r>
          </a:p>
          <a:p>
            <a:pPr marL="285750" indent="-285750">
              <a:buFont typeface="Arial" charset="0"/>
              <a:buChar char="•"/>
            </a:pPr>
            <a:r>
              <a:rPr lang="es-AR" sz="2400" dirty="0"/>
              <a:t> </a:t>
            </a:r>
            <a:r>
              <a:rPr lang="es-AR" sz="2400" dirty="0" err="1" smtClean="0"/>
              <a:t>Texts</a:t>
            </a:r>
            <a:r>
              <a:rPr lang="es-AR" sz="2400" dirty="0" smtClean="0"/>
              <a:t> are </a:t>
            </a:r>
            <a:r>
              <a:rPr lang="es-AR" sz="2400" dirty="0" err="1" smtClean="0"/>
              <a:t>analysed</a:t>
            </a:r>
            <a:r>
              <a:rPr lang="es-AR" sz="2400" dirty="0" smtClean="0"/>
              <a:t> </a:t>
            </a:r>
            <a:r>
              <a:rPr lang="es-AR" sz="2400" dirty="0" err="1" smtClean="0"/>
              <a:t>with</a:t>
            </a:r>
            <a:r>
              <a:rPr lang="es-AR" sz="2400" dirty="0" smtClean="0"/>
              <a:t> </a:t>
            </a:r>
            <a:r>
              <a:rPr lang="es-AR" sz="2400" dirty="0" err="1" smtClean="0"/>
              <a:t>reference</a:t>
            </a:r>
            <a:r>
              <a:rPr lang="es-AR" sz="2400" dirty="0" smtClean="0"/>
              <a:t> </a:t>
            </a:r>
            <a:r>
              <a:rPr lang="es-AR" sz="2400" dirty="0" err="1" smtClean="0"/>
              <a:t>to</a:t>
            </a:r>
            <a:r>
              <a:rPr lang="es-AR" sz="2400" dirty="0" smtClean="0"/>
              <a:t> </a:t>
            </a:r>
            <a:r>
              <a:rPr lang="es-AR" sz="2400" dirty="0" err="1" smtClean="0"/>
              <a:t>their</a:t>
            </a:r>
            <a:r>
              <a:rPr lang="es-AR" sz="2400" dirty="0" smtClean="0"/>
              <a:t> </a:t>
            </a:r>
            <a:r>
              <a:rPr lang="es-AR" sz="2400" dirty="0" smtClean="0">
                <a:solidFill>
                  <a:srgbClr val="FF0000"/>
                </a:solidFill>
              </a:rPr>
              <a:t>socio-</a:t>
            </a:r>
            <a:r>
              <a:rPr lang="es-AR" sz="2400" dirty="0" err="1" smtClean="0">
                <a:solidFill>
                  <a:srgbClr val="FF0000"/>
                </a:solidFill>
              </a:rPr>
              <a:t>political</a:t>
            </a:r>
            <a:r>
              <a:rPr lang="es-AR" sz="2400" dirty="0" smtClean="0">
                <a:solidFill>
                  <a:srgbClr val="FF0000"/>
                </a:solidFill>
              </a:rPr>
              <a:t> </a:t>
            </a:r>
            <a:r>
              <a:rPr lang="es-AR" sz="2400" dirty="0" err="1" smtClean="0">
                <a:solidFill>
                  <a:srgbClr val="FF0000"/>
                </a:solidFill>
              </a:rPr>
              <a:t>implications</a:t>
            </a:r>
            <a:r>
              <a:rPr lang="es-AR" sz="2400" dirty="0" smtClean="0">
                <a:solidFill>
                  <a:srgbClr val="FF0000"/>
                </a:solidFill>
              </a:rPr>
              <a:t> and </a:t>
            </a:r>
            <a:r>
              <a:rPr lang="es-AR" sz="2400" dirty="0" err="1" smtClean="0">
                <a:solidFill>
                  <a:srgbClr val="FF0000"/>
                </a:solidFill>
              </a:rPr>
              <a:t>consequences</a:t>
            </a:r>
            <a:r>
              <a:rPr lang="es-AR" sz="2400" dirty="0" smtClean="0"/>
              <a:t>.</a:t>
            </a:r>
            <a:endParaRPr lang="es-AR" sz="2400" dirty="0"/>
          </a:p>
        </p:txBody>
      </p:sp>
    </p:spTree>
    <p:extLst>
      <p:ext uri="{BB962C8B-B14F-4D97-AF65-F5344CB8AC3E}">
        <p14:creationId xmlns:p14="http://schemas.microsoft.com/office/powerpoint/2010/main" val="2253149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15616" y="836712"/>
            <a:ext cx="45719" cy="369332"/>
          </a:xfrm>
          <a:prstGeom prst="rect">
            <a:avLst/>
          </a:prstGeom>
          <a:noFill/>
        </p:spPr>
        <p:txBody>
          <a:bodyPr wrap="square" rtlCol="0">
            <a:spAutoFit/>
          </a:bodyPr>
          <a:lstStyle/>
          <a:p>
            <a:endParaRPr lang="es-AR"/>
          </a:p>
        </p:txBody>
      </p:sp>
      <p:sp>
        <p:nvSpPr>
          <p:cNvPr id="3" name="2 CuadroTexto"/>
          <p:cNvSpPr txBox="1"/>
          <p:nvPr/>
        </p:nvSpPr>
        <p:spPr>
          <a:xfrm>
            <a:off x="683568" y="1136680"/>
            <a:ext cx="7803231" cy="3108543"/>
          </a:xfrm>
          <a:prstGeom prst="rect">
            <a:avLst/>
          </a:prstGeom>
          <a:noFill/>
        </p:spPr>
        <p:txBody>
          <a:bodyPr wrap="square" rtlCol="0">
            <a:spAutoFit/>
          </a:bodyPr>
          <a:lstStyle/>
          <a:p>
            <a:r>
              <a:rPr lang="es-AR" sz="2800" dirty="0" smtClean="0"/>
              <a:t>Mental </a:t>
            </a:r>
            <a:r>
              <a:rPr lang="es-AR" sz="2800" dirty="0" err="1" smtClean="0"/>
              <a:t>representations</a:t>
            </a:r>
            <a:r>
              <a:rPr lang="es-AR" sz="2800" dirty="0" smtClean="0"/>
              <a:t> in </a:t>
            </a:r>
            <a:r>
              <a:rPr lang="es-AR" sz="2800" dirty="0" err="1" smtClean="0"/>
              <a:t>text</a:t>
            </a:r>
            <a:r>
              <a:rPr lang="es-AR" sz="2800" dirty="0" smtClean="0"/>
              <a:t> </a:t>
            </a:r>
            <a:r>
              <a:rPr lang="es-AR" sz="2800" dirty="0" err="1" smtClean="0"/>
              <a:t>comprehension</a:t>
            </a:r>
            <a:r>
              <a:rPr lang="es-AR" sz="2800" dirty="0" smtClean="0"/>
              <a:t>:</a:t>
            </a:r>
          </a:p>
          <a:p>
            <a:endParaRPr lang="es-AR" sz="2400" dirty="0"/>
          </a:p>
          <a:p>
            <a:pPr marL="285750" indent="-285750">
              <a:buFont typeface="Arial" pitchFamily="34" charset="0"/>
              <a:buChar char="•"/>
            </a:pPr>
            <a:r>
              <a:rPr lang="es-AR" sz="2400" b="1" dirty="0" smtClean="0"/>
              <a:t>Concept :</a:t>
            </a:r>
          </a:p>
          <a:p>
            <a:r>
              <a:rPr lang="es-AR" sz="2400" dirty="0"/>
              <a:t> </a:t>
            </a:r>
            <a:r>
              <a:rPr lang="es-AR" sz="2400" dirty="0" err="1" smtClean="0"/>
              <a:t>the</a:t>
            </a:r>
            <a:r>
              <a:rPr lang="es-AR" sz="2400" dirty="0" smtClean="0"/>
              <a:t> </a:t>
            </a:r>
            <a:r>
              <a:rPr lang="es-AR" sz="2400" dirty="0" err="1" smtClean="0"/>
              <a:t>most</a:t>
            </a:r>
            <a:r>
              <a:rPr lang="es-AR" sz="2400" dirty="0" smtClean="0"/>
              <a:t> </a:t>
            </a:r>
            <a:r>
              <a:rPr lang="es-AR" sz="2400" dirty="0" err="1" smtClean="0"/>
              <a:t>basic</a:t>
            </a:r>
            <a:r>
              <a:rPr lang="es-AR" sz="2400" dirty="0" smtClean="0"/>
              <a:t> mental </a:t>
            </a:r>
            <a:r>
              <a:rPr lang="es-AR" sz="2400" dirty="0" err="1" smtClean="0"/>
              <a:t>entity</a:t>
            </a:r>
            <a:endParaRPr lang="es-AR" sz="2400" dirty="0" smtClean="0"/>
          </a:p>
          <a:p>
            <a:endParaRPr lang="es-AR" sz="2400" dirty="0" smtClean="0"/>
          </a:p>
          <a:p>
            <a:pPr marL="285750" indent="-285750">
              <a:buFont typeface="Arial" pitchFamily="34" charset="0"/>
              <a:buChar char="•"/>
            </a:pPr>
            <a:r>
              <a:rPr lang="es-AR" sz="2400" b="1" dirty="0" smtClean="0"/>
              <a:t>Mental </a:t>
            </a:r>
            <a:r>
              <a:rPr lang="es-AR" sz="2400" b="1" dirty="0" err="1" smtClean="0"/>
              <a:t>model</a:t>
            </a:r>
            <a:r>
              <a:rPr lang="es-AR" sz="2400" b="1" dirty="0" smtClean="0"/>
              <a:t>:</a:t>
            </a:r>
          </a:p>
          <a:p>
            <a:endParaRPr lang="es-AR" sz="2400" dirty="0"/>
          </a:p>
          <a:p>
            <a:r>
              <a:rPr lang="es-AR" sz="2400" dirty="0" smtClean="0"/>
              <a:t>A conceptual </a:t>
            </a:r>
            <a:r>
              <a:rPr lang="es-AR" sz="2400" dirty="0" err="1" smtClean="0"/>
              <a:t>structure</a:t>
            </a:r>
            <a:endParaRPr lang="es-AR" sz="2400" dirty="0"/>
          </a:p>
        </p:txBody>
      </p:sp>
    </p:spTree>
    <p:extLst>
      <p:ext uri="{BB962C8B-B14F-4D97-AF65-F5344CB8AC3E}">
        <p14:creationId xmlns:p14="http://schemas.microsoft.com/office/powerpoint/2010/main" val="782581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908720"/>
            <a:ext cx="8208912" cy="5012654"/>
          </a:xfrm>
          <a:prstGeom prst="rect">
            <a:avLst/>
          </a:prstGeom>
        </p:spPr>
        <p:txBody>
          <a:bodyPr wrap="square">
            <a:spAutoFit/>
          </a:bodyPr>
          <a:lstStyle/>
          <a:p>
            <a:pPr marL="457200">
              <a:lnSpc>
                <a:spcPct val="115000"/>
              </a:lnSpc>
              <a:spcAft>
                <a:spcPts val="1000"/>
              </a:spcAft>
            </a:pPr>
            <a:r>
              <a:rPr lang="es-AR" b="1" dirty="0" smtClean="0">
                <a:effectLst/>
                <a:latin typeface="Arial"/>
                <a:ea typeface="Calibri"/>
                <a:cs typeface="Times New Roman"/>
              </a:rPr>
              <a:t>22/ 3  al 14/4</a:t>
            </a:r>
            <a:endParaRPr lang="es-AR" sz="1600" dirty="0">
              <a:ea typeface="Calibri"/>
              <a:cs typeface="Times New Roman"/>
            </a:endParaRPr>
          </a:p>
          <a:p>
            <a:pPr marL="228600" algn="just" hangingPunct="0">
              <a:spcAft>
                <a:spcPts val="0"/>
              </a:spcAft>
            </a:pPr>
            <a:r>
              <a:rPr lang="es-AR" b="1" dirty="0" smtClean="0">
                <a:effectLst/>
                <a:latin typeface="Arial"/>
                <a:ea typeface="Times New Roman"/>
              </a:rPr>
              <a:t>Unidad 1. La lengua oral. </a:t>
            </a:r>
          </a:p>
          <a:p>
            <a:pPr marL="228600" algn="just" hangingPunct="0">
              <a:spcAft>
                <a:spcPts val="0"/>
              </a:spcAft>
            </a:pPr>
            <a:r>
              <a:rPr lang="es-AR" dirty="0" smtClean="0">
                <a:effectLst/>
                <a:latin typeface="Arial"/>
                <a:ea typeface="Times New Roman"/>
              </a:rPr>
              <a:t> </a:t>
            </a:r>
          </a:p>
          <a:p>
            <a:pPr marL="228600" algn="just" hangingPunct="0">
              <a:spcAft>
                <a:spcPts val="0"/>
              </a:spcAft>
            </a:pPr>
            <a:r>
              <a:rPr lang="es-AR" dirty="0" smtClean="0">
                <a:effectLst/>
                <a:latin typeface="Arial"/>
                <a:ea typeface="Times New Roman"/>
              </a:rPr>
              <a:t>Caracterización de la lengua oral. La noción de género y modo discursivo. Fundamentos de la lingüística de corpus en el análisis de la lengua oral. </a:t>
            </a:r>
          </a:p>
          <a:p>
            <a:pPr marL="228600" algn="just" hangingPunct="0">
              <a:spcAft>
                <a:spcPts val="0"/>
              </a:spcAft>
            </a:pPr>
            <a:r>
              <a:rPr lang="es-AR" dirty="0" smtClean="0">
                <a:effectLst/>
                <a:latin typeface="Arial"/>
                <a:ea typeface="Times New Roman"/>
              </a:rPr>
              <a:t>      Diferencias entre medio (</a:t>
            </a:r>
            <a:r>
              <a:rPr lang="es-AR" dirty="0" err="1" smtClean="0">
                <a:effectLst/>
                <a:latin typeface="Arial"/>
                <a:ea typeface="Times New Roman"/>
              </a:rPr>
              <a:t>medium</a:t>
            </a:r>
            <a:r>
              <a:rPr lang="es-AR" dirty="0" smtClean="0">
                <a:effectLst/>
                <a:latin typeface="Arial"/>
                <a:ea typeface="Times New Roman"/>
              </a:rPr>
              <a:t>) y modalidad (</a:t>
            </a:r>
            <a:r>
              <a:rPr lang="es-AR" dirty="0" err="1" smtClean="0">
                <a:effectLst/>
                <a:latin typeface="Arial"/>
                <a:ea typeface="Times New Roman"/>
              </a:rPr>
              <a:t>mode</a:t>
            </a:r>
            <a:r>
              <a:rPr lang="es-AR" dirty="0" smtClean="0">
                <a:effectLst/>
                <a:latin typeface="Arial"/>
                <a:ea typeface="Times New Roman"/>
              </a:rPr>
              <a:t>) </a:t>
            </a:r>
          </a:p>
          <a:p>
            <a:pPr marL="228600" algn="just" hangingPunct="0">
              <a:spcAft>
                <a:spcPts val="0"/>
              </a:spcAft>
            </a:pPr>
            <a:r>
              <a:rPr lang="es-AR" dirty="0" smtClean="0">
                <a:effectLst/>
                <a:latin typeface="Arial"/>
                <a:ea typeface="Times New Roman"/>
              </a:rPr>
              <a:t>Los </a:t>
            </a:r>
            <a:r>
              <a:rPr lang="es-AR" dirty="0" err="1" smtClean="0">
                <a:effectLst/>
                <a:latin typeface="Arial"/>
                <a:ea typeface="Times New Roman"/>
              </a:rPr>
              <a:t>corpora</a:t>
            </a:r>
            <a:r>
              <a:rPr lang="es-AR" dirty="0" smtClean="0">
                <a:effectLst/>
                <a:latin typeface="Arial"/>
                <a:ea typeface="Times New Roman"/>
              </a:rPr>
              <a:t> y sus aplicaciones. Técnicas y usos. </a:t>
            </a:r>
          </a:p>
          <a:p>
            <a:pPr marL="228600" algn="just" hangingPunct="0">
              <a:spcAft>
                <a:spcPts val="0"/>
              </a:spcAft>
            </a:pPr>
            <a:r>
              <a:rPr lang="es-AR" dirty="0" smtClean="0">
                <a:effectLst/>
                <a:latin typeface="Arial"/>
                <a:ea typeface="Times New Roman"/>
              </a:rPr>
              <a:t> </a:t>
            </a:r>
          </a:p>
          <a:p>
            <a:pPr marL="342900" lvl="0" indent="-342900" algn="just" hangingPunct="0">
              <a:spcAft>
                <a:spcPts val="0"/>
              </a:spcAft>
              <a:buFont typeface="Symbol"/>
              <a:buChar char=""/>
            </a:pPr>
            <a:r>
              <a:rPr lang="en-GB" dirty="0" err="1" smtClean="0">
                <a:effectLst/>
                <a:latin typeface="Arial"/>
                <a:ea typeface="Times New Roman"/>
              </a:rPr>
              <a:t>Bax</a:t>
            </a:r>
            <a:r>
              <a:rPr lang="en-GB" dirty="0" smtClean="0">
                <a:effectLst/>
                <a:latin typeface="Arial"/>
                <a:ea typeface="Times New Roman"/>
              </a:rPr>
              <a:t>, S. (2011). </a:t>
            </a:r>
            <a:r>
              <a:rPr lang="en-GB" i="1" dirty="0" smtClean="0">
                <a:effectLst/>
                <a:latin typeface="Arial"/>
                <a:ea typeface="Times New Roman"/>
              </a:rPr>
              <a:t>Discourse and Genre: Analysing Language in Context</a:t>
            </a:r>
            <a:r>
              <a:rPr lang="en-GB" dirty="0" smtClean="0">
                <a:effectLst/>
                <a:latin typeface="Arial"/>
                <a:ea typeface="Times New Roman"/>
              </a:rPr>
              <a:t>. London: Palgrave. (Cap. 2, 3, 4).</a:t>
            </a:r>
            <a:endParaRPr lang="es-AR" dirty="0" smtClean="0">
              <a:effectLst/>
              <a:latin typeface="Arial"/>
              <a:ea typeface="Times New Roman"/>
            </a:endParaRPr>
          </a:p>
          <a:p>
            <a:pPr marL="342900" lvl="0" indent="-342900" algn="just" hangingPunct="0">
              <a:spcAft>
                <a:spcPts val="0"/>
              </a:spcAft>
              <a:buFont typeface="Symbol"/>
              <a:buChar char=""/>
            </a:pPr>
            <a:r>
              <a:rPr lang="en-GB" dirty="0" smtClean="0">
                <a:effectLst/>
                <a:latin typeface="Arial"/>
                <a:ea typeface="Times New Roman"/>
              </a:rPr>
              <a:t>Carter, R. &amp; </a:t>
            </a:r>
            <a:r>
              <a:rPr lang="en-GB" dirty="0" err="1" smtClean="0">
                <a:effectLst/>
                <a:latin typeface="Arial"/>
                <a:ea typeface="Times New Roman"/>
              </a:rPr>
              <a:t>Mc</a:t>
            </a:r>
            <a:r>
              <a:rPr lang="en-GB" dirty="0" smtClean="0">
                <a:effectLst/>
                <a:latin typeface="Arial"/>
                <a:ea typeface="Times New Roman"/>
              </a:rPr>
              <a:t> </a:t>
            </a:r>
            <a:r>
              <a:rPr lang="en-GB" dirty="0" err="1" smtClean="0">
                <a:effectLst/>
                <a:latin typeface="Arial"/>
                <a:ea typeface="Times New Roman"/>
              </a:rPr>
              <a:t>Carthy</a:t>
            </a:r>
            <a:r>
              <a:rPr lang="en-GB" dirty="0" smtClean="0">
                <a:effectLst/>
                <a:latin typeface="Arial"/>
                <a:ea typeface="Times New Roman"/>
              </a:rPr>
              <a:t>. (2017). “Spoken Grammar: Where Are We and Where Are We Going?.” </a:t>
            </a:r>
            <a:r>
              <a:rPr lang="en-GB" i="1" dirty="0" smtClean="0">
                <a:effectLst/>
                <a:latin typeface="Arial"/>
                <a:ea typeface="Times New Roman"/>
              </a:rPr>
              <a:t>Applied Linguistics</a:t>
            </a:r>
            <a:r>
              <a:rPr lang="en-GB" dirty="0" smtClean="0">
                <a:effectLst/>
                <a:latin typeface="Arial"/>
                <a:ea typeface="Times New Roman"/>
              </a:rPr>
              <a:t> 2017: 38/1: 1–2</a:t>
            </a:r>
            <a:r>
              <a:rPr lang="es-AR" dirty="0" smtClean="0">
                <a:effectLst/>
                <a:latin typeface="Arial"/>
                <a:ea typeface="Times New Roman"/>
              </a:rPr>
              <a:t>0.</a:t>
            </a:r>
          </a:p>
          <a:p>
            <a:pPr marL="342900" lvl="0" indent="-342900" algn="just" hangingPunct="0">
              <a:spcAft>
                <a:spcPts val="0"/>
              </a:spcAft>
              <a:buFont typeface="Symbol"/>
              <a:buChar char=""/>
            </a:pPr>
            <a:r>
              <a:rPr lang="en-GB" dirty="0" err="1" smtClean="0">
                <a:effectLst/>
                <a:latin typeface="Arial"/>
                <a:ea typeface="Times New Roman"/>
              </a:rPr>
              <a:t>Flowerdew</a:t>
            </a:r>
            <a:r>
              <a:rPr lang="en-GB" dirty="0" smtClean="0">
                <a:effectLst/>
                <a:latin typeface="Arial"/>
                <a:ea typeface="Times New Roman"/>
              </a:rPr>
              <a:t>, L. (2012). </a:t>
            </a:r>
            <a:r>
              <a:rPr lang="en-GB" i="1" dirty="0" smtClean="0">
                <a:effectLst/>
                <a:latin typeface="Arial"/>
                <a:ea typeface="Times New Roman"/>
              </a:rPr>
              <a:t>Corpora and Language Education</a:t>
            </a:r>
            <a:r>
              <a:rPr lang="en-GB" dirty="0" smtClean="0">
                <a:effectLst/>
                <a:latin typeface="Arial"/>
                <a:ea typeface="Times New Roman"/>
              </a:rPr>
              <a:t>. </a:t>
            </a:r>
            <a:r>
              <a:rPr lang="es-AR" dirty="0" smtClean="0">
                <a:effectLst/>
                <a:latin typeface="Arial"/>
                <a:ea typeface="Times New Roman"/>
              </a:rPr>
              <a:t>London: </a:t>
            </a:r>
            <a:r>
              <a:rPr lang="es-AR" dirty="0" err="1" smtClean="0">
                <a:effectLst/>
                <a:latin typeface="Arial"/>
                <a:ea typeface="Times New Roman"/>
              </a:rPr>
              <a:t>Palgrave</a:t>
            </a:r>
            <a:r>
              <a:rPr lang="es-AR" dirty="0" smtClean="0">
                <a:effectLst/>
                <a:latin typeface="Arial"/>
                <a:ea typeface="Times New Roman"/>
              </a:rPr>
              <a:t>. (Cap. 1 y 4).</a:t>
            </a:r>
          </a:p>
          <a:p>
            <a:pPr marL="342900" lvl="0" indent="-342900" algn="just" hangingPunct="0">
              <a:spcAft>
                <a:spcPts val="0"/>
              </a:spcAft>
              <a:buFont typeface="Symbol"/>
              <a:buChar char=""/>
            </a:pPr>
            <a:r>
              <a:rPr lang="en-GB" dirty="0" err="1" smtClean="0">
                <a:effectLst/>
                <a:latin typeface="Arial"/>
                <a:ea typeface="Times New Roman"/>
              </a:rPr>
              <a:t>Bakhtin</a:t>
            </a:r>
            <a:r>
              <a:rPr lang="en-GB" dirty="0" smtClean="0">
                <a:effectLst/>
                <a:latin typeface="Arial"/>
                <a:ea typeface="Times New Roman"/>
              </a:rPr>
              <a:t>, M.M. (2014). The Problem of Speech Genres. In </a:t>
            </a:r>
            <a:r>
              <a:rPr lang="en-GB" dirty="0" err="1" smtClean="0">
                <a:effectLst/>
                <a:latin typeface="Arial"/>
                <a:ea typeface="Times New Roman"/>
              </a:rPr>
              <a:t>Jaworski</a:t>
            </a:r>
            <a:r>
              <a:rPr lang="en-GB" dirty="0" smtClean="0">
                <a:effectLst/>
                <a:latin typeface="Arial"/>
                <a:ea typeface="Times New Roman"/>
              </a:rPr>
              <a:t> and Copland (Eds.) </a:t>
            </a:r>
            <a:r>
              <a:rPr lang="es-AR" i="1" dirty="0" err="1" smtClean="0">
                <a:effectLst/>
                <a:latin typeface="Arial"/>
                <a:ea typeface="Times New Roman"/>
              </a:rPr>
              <a:t>The</a:t>
            </a:r>
            <a:r>
              <a:rPr lang="es-AR" i="1" dirty="0" smtClean="0">
                <a:effectLst/>
                <a:latin typeface="Arial"/>
                <a:ea typeface="Times New Roman"/>
              </a:rPr>
              <a:t> </a:t>
            </a:r>
            <a:r>
              <a:rPr lang="es-AR" i="1" dirty="0" err="1" smtClean="0">
                <a:effectLst/>
                <a:latin typeface="Arial"/>
                <a:ea typeface="Times New Roman"/>
              </a:rPr>
              <a:t>Discourse</a:t>
            </a:r>
            <a:r>
              <a:rPr lang="es-AR" i="1" dirty="0" smtClean="0">
                <a:effectLst/>
                <a:latin typeface="Arial"/>
                <a:ea typeface="Times New Roman"/>
              </a:rPr>
              <a:t> Reader</a:t>
            </a:r>
            <a:r>
              <a:rPr lang="es-AR" dirty="0" smtClean="0">
                <a:effectLst/>
                <a:latin typeface="Arial"/>
                <a:ea typeface="Times New Roman"/>
              </a:rPr>
              <a:t>. London: </a:t>
            </a:r>
            <a:r>
              <a:rPr lang="es-AR" dirty="0" err="1" smtClean="0">
                <a:effectLst/>
                <a:latin typeface="Arial"/>
                <a:ea typeface="Times New Roman"/>
              </a:rPr>
              <a:t>Routledge</a:t>
            </a:r>
            <a:r>
              <a:rPr lang="es-AR" dirty="0" smtClean="0">
                <a:effectLst/>
                <a:latin typeface="Arial"/>
                <a:ea typeface="Times New Roman"/>
              </a:rPr>
              <a:t>. (pp. 73-82).</a:t>
            </a:r>
          </a:p>
          <a:p>
            <a:pPr marL="457200">
              <a:lnSpc>
                <a:spcPct val="115000"/>
              </a:lnSpc>
              <a:spcAft>
                <a:spcPts val="1000"/>
              </a:spcAft>
            </a:pPr>
            <a:r>
              <a:rPr lang="es-AR" dirty="0" smtClean="0">
                <a:effectLst/>
                <a:latin typeface="Arial"/>
                <a:ea typeface="Calibri"/>
                <a:cs typeface="Times New Roman"/>
              </a:rPr>
              <a:t> </a:t>
            </a:r>
            <a:endParaRPr lang="es-AR" sz="1600" dirty="0">
              <a:ea typeface="Calibri"/>
              <a:cs typeface="Times New Roman"/>
            </a:endParaRPr>
          </a:p>
        </p:txBody>
      </p:sp>
    </p:spTree>
    <p:extLst>
      <p:ext uri="{BB962C8B-B14F-4D97-AF65-F5344CB8AC3E}">
        <p14:creationId xmlns:p14="http://schemas.microsoft.com/office/powerpoint/2010/main" val="1162478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1628507"/>
            <a:ext cx="8208912" cy="4247317"/>
          </a:xfrm>
          <a:prstGeom prst="rect">
            <a:avLst/>
          </a:prstGeom>
        </p:spPr>
        <p:txBody>
          <a:bodyPr wrap="square">
            <a:spAutoFit/>
          </a:bodyPr>
          <a:lstStyle/>
          <a:p>
            <a:r>
              <a:rPr lang="en-US" dirty="0"/>
              <a:t> We are arguably living at a point of major historical disjuncture, with millions of refugees struggling to find alternative places to survive among increasingly reluctant and </a:t>
            </a:r>
            <a:r>
              <a:rPr lang="en-US" dirty="0" smtClean="0"/>
              <a:t>hostile hosts while walls and fences become the new response to mobile populations</a:t>
            </a:r>
            <a:r>
              <a:rPr lang="en-US" dirty="0"/>
              <a:t>; </a:t>
            </a:r>
            <a:r>
              <a:rPr lang="en-US" dirty="0" smtClean="0"/>
              <a:t>with the rise of trenchant forms of xenophobic and isolationist populism in Europe, the </a:t>
            </a:r>
            <a:r>
              <a:rPr lang="en-US" dirty="0"/>
              <a:t>USA and elsewhere driving deep divides between people of different backgrounds and faiths while new forms of religious fundamentalism draw deeper battle lines between people; with the redistribution of income away from </a:t>
            </a:r>
            <a:r>
              <a:rPr lang="en-US" dirty="0" err="1"/>
              <a:t>labour</a:t>
            </a:r>
            <a:r>
              <a:rPr lang="en-US" dirty="0"/>
              <a:t> and towards </a:t>
            </a:r>
            <a:r>
              <a:rPr lang="en-US" dirty="0" smtClean="0"/>
              <a:t>profit bringing greater inequality as capital is concentrated in the hands of the very rich </a:t>
            </a:r>
            <a:r>
              <a:rPr lang="en-US" dirty="0"/>
              <a:t>while huge economic disparities are ideologically normalized; with a new emergent class of mobile, impoverished and insecure workers supporting growing extravagances by the wealthy while the very idea of welfare and the public good is increasingly on the retreat; with human rights abuses escalating in many parts of the </a:t>
            </a:r>
            <a:r>
              <a:rPr lang="en-US" dirty="0" smtClean="0"/>
              <a:t>world while the idea of universal justice struggles to make those abusers </a:t>
            </a:r>
            <a:r>
              <a:rPr lang="en-US" dirty="0" smtClean="0"/>
              <a:t>accountable</a:t>
            </a:r>
          </a:p>
          <a:p>
            <a:r>
              <a:rPr lang="en-US" dirty="0" smtClean="0"/>
              <a:t>(</a:t>
            </a:r>
            <a:r>
              <a:rPr lang="en-US" dirty="0" err="1" smtClean="0"/>
              <a:t>Pennycook</a:t>
            </a:r>
            <a:r>
              <a:rPr lang="en-US" dirty="0" smtClean="0"/>
              <a:t>, 2018)</a:t>
            </a:r>
            <a:endParaRPr lang="es-AR" dirty="0"/>
          </a:p>
        </p:txBody>
      </p:sp>
    </p:spTree>
    <p:extLst>
      <p:ext uri="{BB962C8B-B14F-4D97-AF65-F5344CB8AC3E}">
        <p14:creationId xmlns:p14="http://schemas.microsoft.com/office/powerpoint/2010/main" val="385306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1565368" y="1412776"/>
            <a:ext cx="5958408" cy="2585323"/>
          </a:xfrm>
          <a:prstGeom prst="rect">
            <a:avLst/>
          </a:prstGeom>
        </p:spPr>
        <p:txBody>
          <a:bodyPr wrap="square">
            <a:spAutoFit/>
          </a:bodyPr>
          <a:lstStyle/>
          <a:p>
            <a:r>
              <a:rPr lang="en-US" dirty="0" err="1"/>
              <a:t>Posthumanism</a:t>
            </a:r>
            <a:r>
              <a:rPr lang="en-US" dirty="0"/>
              <a:t> may refer to a range of </a:t>
            </a:r>
            <a:r>
              <a:rPr lang="en-US" dirty="0" smtClean="0"/>
              <a:t>concerns</a:t>
            </a:r>
            <a:r>
              <a:rPr lang="en-US" dirty="0"/>
              <a:t>:</a:t>
            </a:r>
            <a:endParaRPr lang="en-US" dirty="0" smtClean="0"/>
          </a:p>
          <a:p>
            <a:endParaRPr lang="en-US" dirty="0" smtClean="0"/>
          </a:p>
          <a:p>
            <a:pPr marL="285750" indent="-285750">
              <a:buFont typeface="Arial" pitchFamily="34" charset="0"/>
              <a:buChar char="•"/>
            </a:pPr>
            <a:r>
              <a:rPr lang="en-US" dirty="0" smtClean="0"/>
              <a:t>a </a:t>
            </a:r>
            <a:r>
              <a:rPr lang="en-US" dirty="0"/>
              <a:t>questioning of the centrality and </a:t>
            </a:r>
            <a:r>
              <a:rPr lang="en-US" dirty="0" err="1"/>
              <a:t>exceptionalism</a:t>
            </a:r>
            <a:r>
              <a:rPr lang="en-US" dirty="0"/>
              <a:t> of humans as actors on this planet, </a:t>
            </a:r>
            <a:endParaRPr lang="en-US" dirty="0" smtClean="0"/>
          </a:p>
          <a:p>
            <a:pPr marL="285750" indent="-285750">
              <a:buFont typeface="Arial" pitchFamily="34" charset="0"/>
              <a:buChar char="•"/>
            </a:pPr>
            <a:r>
              <a:rPr lang="en-US" dirty="0" smtClean="0"/>
              <a:t> </a:t>
            </a:r>
            <a:r>
              <a:rPr lang="en-US" dirty="0"/>
              <a:t>the relationship to other inhabitants of the earth, </a:t>
            </a:r>
            <a:endParaRPr lang="en-US" dirty="0" smtClean="0"/>
          </a:p>
          <a:p>
            <a:pPr marL="285750" indent="-285750">
              <a:buFont typeface="Arial" pitchFamily="34" charset="0"/>
              <a:buChar char="•"/>
            </a:pPr>
            <a:r>
              <a:rPr lang="en-US" dirty="0" smtClean="0"/>
              <a:t> </a:t>
            </a:r>
            <a:r>
              <a:rPr lang="en-US" dirty="0"/>
              <a:t>a reevaluation of the role of objects and space in relation to human thought and action, </a:t>
            </a:r>
            <a:endParaRPr lang="en-US" dirty="0" smtClean="0"/>
          </a:p>
          <a:p>
            <a:pPr marL="285750" indent="-285750">
              <a:buFont typeface="Arial" pitchFamily="34" charset="0"/>
              <a:buChar char="•"/>
            </a:pPr>
            <a:r>
              <a:rPr lang="en-US" dirty="0" smtClean="0"/>
              <a:t>the </a:t>
            </a:r>
            <a:r>
              <a:rPr lang="en-US" dirty="0"/>
              <a:t>extension of human thinking and capacity through various forms of human enhancement</a:t>
            </a:r>
            <a:endParaRPr lang="es-AR" dirty="0"/>
          </a:p>
        </p:txBody>
      </p:sp>
    </p:spTree>
    <p:extLst>
      <p:ext uri="{BB962C8B-B14F-4D97-AF65-F5344CB8AC3E}">
        <p14:creationId xmlns:p14="http://schemas.microsoft.com/office/powerpoint/2010/main" val="2290869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443841"/>
            <a:ext cx="4572000" cy="3970318"/>
          </a:xfrm>
          <a:prstGeom prst="rect">
            <a:avLst/>
          </a:prstGeom>
        </p:spPr>
        <p:txBody>
          <a:bodyPr>
            <a:spAutoFit/>
          </a:bodyPr>
          <a:lstStyle/>
          <a:p>
            <a:r>
              <a:rPr lang="en-US" dirty="0" smtClean="0"/>
              <a:t>“For millions of years, mankind lived just like the animals. Then something happened which unleashed the power of our imagination. We learned to talk and we learned to listen. Speech has allowed the communication of ideas, enabling human beings to work together to build the impossible. Mankind’s greatest achievements have come about by talking, and its greatest failures by not talking. It doesn’t have to be like this. Our greatest hopes could become reality in the future. With the technology at our disposal, the possibilities are unbounded. All we need to do is make sure we keep talking.” Stephen Hawking</a:t>
            </a:r>
            <a:endParaRPr lang="en-US" dirty="0"/>
          </a:p>
        </p:txBody>
      </p:sp>
    </p:spTree>
    <p:extLst>
      <p:ext uri="{BB962C8B-B14F-4D97-AF65-F5344CB8AC3E}">
        <p14:creationId xmlns:p14="http://schemas.microsoft.com/office/powerpoint/2010/main" val="2268593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4873" y="476672"/>
            <a:ext cx="7776864" cy="5940088"/>
          </a:xfrm>
          <a:prstGeom prst="rect">
            <a:avLst/>
          </a:prstGeom>
          <a:noFill/>
        </p:spPr>
        <p:txBody>
          <a:bodyPr wrap="square" rtlCol="0">
            <a:spAutoFit/>
          </a:bodyPr>
          <a:lstStyle/>
          <a:p>
            <a:r>
              <a:rPr lang="es-AR" sz="2000" dirty="0" err="1" smtClean="0"/>
              <a:t>According</a:t>
            </a:r>
            <a:r>
              <a:rPr lang="es-AR" sz="2000" dirty="0" smtClean="0"/>
              <a:t> </a:t>
            </a:r>
            <a:r>
              <a:rPr lang="es-AR" sz="2000" dirty="0" err="1" smtClean="0"/>
              <a:t>to</a:t>
            </a:r>
            <a:r>
              <a:rPr lang="es-AR" sz="2000" dirty="0" smtClean="0"/>
              <a:t> </a:t>
            </a:r>
            <a:r>
              <a:rPr lang="es-AR" sz="2000" dirty="0" err="1" smtClean="0"/>
              <a:t>Bakhtin</a:t>
            </a:r>
            <a:r>
              <a:rPr lang="es-AR" sz="2000" dirty="0" smtClean="0"/>
              <a:t>: </a:t>
            </a:r>
          </a:p>
          <a:p>
            <a:endParaRPr lang="es-AR" sz="2000" dirty="0"/>
          </a:p>
          <a:p>
            <a:pPr marL="285750" indent="-285750">
              <a:buFont typeface="Arial" charset="0"/>
              <a:buChar char="•"/>
            </a:pPr>
            <a:r>
              <a:rPr lang="es-AR" sz="2000" dirty="0" err="1" smtClean="0"/>
              <a:t>Language</a:t>
            </a:r>
            <a:r>
              <a:rPr lang="es-AR" sz="2000" dirty="0" smtClean="0"/>
              <a:t> </a:t>
            </a:r>
            <a:r>
              <a:rPr lang="es-AR" sz="2000" dirty="0" err="1" smtClean="0"/>
              <a:t>enters</a:t>
            </a:r>
            <a:r>
              <a:rPr lang="es-AR" sz="2000" dirty="0" smtClean="0"/>
              <a:t> </a:t>
            </a:r>
            <a:r>
              <a:rPr lang="es-AR" sz="2000" dirty="0" err="1" smtClean="0"/>
              <a:t>into</a:t>
            </a:r>
            <a:r>
              <a:rPr lang="es-AR" sz="2000" dirty="0" smtClean="0"/>
              <a:t> </a:t>
            </a:r>
            <a:r>
              <a:rPr lang="es-AR" sz="2000" dirty="0" err="1" smtClean="0"/>
              <a:t>life</a:t>
            </a:r>
            <a:r>
              <a:rPr lang="es-AR" sz="2000" dirty="0" smtClean="0"/>
              <a:t> </a:t>
            </a:r>
            <a:r>
              <a:rPr lang="es-AR" sz="2000" dirty="0" err="1" smtClean="0"/>
              <a:t>through</a:t>
            </a:r>
            <a:r>
              <a:rPr lang="es-AR" sz="2000" dirty="0" smtClean="0"/>
              <a:t> concrete </a:t>
            </a:r>
            <a:r>
              <a:rPr lang="es-AR" sz="2000" dirty="0" err="1" smtClean="0"/>
              <a:t>utterances</a:t>
            </a:r>
            <a:r>
              <a:rPr lang="es-AR" sz="2000" dirty="0" smtClean="0"/>
              <a:t>  (</a:t>
            </a:r>
            <a:r>
              <a:rPr lang="es-AR" sz="2000" dirty="0" err="1" smtClean="0"/>
              <a:t>which</a:t>
            </a:r>
            <a:r>
              <a:rPr lang="es-AR" sz="2000" dirty="0" smtClean="0"/>
              <a:t> </a:t>
            </a:r>
            <a:r>
              <a:rPr lang="es-AR" sz="2000" dirty="0" err="1" smtClean="0"/>
              <a:t>manifest</a:t>
            </a:r>
            <a:r>
              <a:rPr lang="es-AR" sz="2000" dirty="0" smtClean="0"/>
              <a:t> </a:t>
            </a:r>
            <a:r>
              <a:rPr lang="es-AR" sz="2000" dirty="0" err="1" smtClean="0"/>
              <a:t>language</a:t>
            </a:r>
            <a:r>
              <a:rPr lang="es-AR" sz="2000" dirty="0" smtClean="0"/>
              <a:t>) and </a:t>
            </a:r>
            <a:r>
              <a:rPr lang="es-AR" sz="2000" dirty="0" err="1" smtClean="0"/>
              <a:t>life</a:t>
            </a:r>
            <a:r>
              <a:rPr lang="es-AR" sz="2000" dirty="0" smtClean="0"/>
              <a:t> </a:t>
            </a:r>
            <a:r>
              <a:rPr lang="es-AR" sz="2000" dirty="0" err="1" smtClean="0"/>
              <a:t>enters</a:t>
            </a:r>
            <a:r>
              <a:rPr lang="es-AR" sz="2000" dirty="0" smtClean="0"/>
              <a:t> </a:t>
            </a:r>
            <a:r>
              <a:rPr lang="es-AR" sz="2000" dirty="0" err="1" smtClean="0"/>
              <a:t>language</a:t>
            </a:r>
            <a:r>
              <a:rPr lang="es-AR" sz="2000" dirty="0" smtClean="0"/>
              <a:t> </a:t>
            </a:r>
            <a:r>
              <a:rPr lang="es-AR" sz="2000" dirty="0" err="1" smtClean="0"/>
              <a:t>through</a:t>
            </a:r>
            <a:r>
              <a:rPr lang="es-AR" sz="2000" dirty="0" smtClean="0"/>
              <a:t> concrete </a:t>
            </a:r>
            <a:r>
              <a:rPr lang="es-AR" sz="2000" dirty="0" err="1" smtClean="0"/>
              <a:t>utterances</a:t>
            </a:r>
            <a:r>
              <a:rPr lang="es-AR" sz="2000" dirty="0" smtClean="0"/>
              <a:t> as </a:t>
            </a:r>
            <a:r>
              <a:rPr lang="es-AR" sz="2000" dirty="0" err="1" smtClean="0"/>
              <a:t>well</a:t>
            </a:r>
            <a:r>
              <a:rPr lang="es-AR" sz="2000" dirty="0" smtClean="0"/>
              <a:t>.  </a:t>
            </a:r>
          </a:p>
          <a:p>
            <a:pPr marL="285750" indent="-285750">
              <a:buFont typeface="Arial" charset="0"/>
              <a:buChar char="•"/>
            </a:pPr>
            <a:endParaRPr lang="es-AR" sz="2000" dirty="0" smtClean="0"/>
          </a:p>
          <a:p>
            <a:pPr marL="285750" indent="-285750">
              <a:buFont typeface="Arial" charset="0"/>
              <a:buChar char="•"/>
            </a:pPr>
            <a:r>
              <a:rPr lang="es-AR" sz="2000" dirty="0" err="1" smtClean="0"/>
              <a:t>To</a:t>
            </a:r>
            <a:r>
              <a:rPr lang="es-AR" sz="2000" dirty="0" smtClean="0"/>
              <a:t> </a:t>
            </a:r>
            <a:r>
              <a:rPr lang="es-AR" sz="2000" dirty="0" err="1" smtClean="0"/>
              <a:t>learn</a:t>
            </a:r>
            <a:r>
              <a:rPr lang="es-AR" sz="2000" dirty="0" smtClean="0"/>
              <a:t> </a:t>
            </a:r>
            <a:r>
              <a:rPr lang="es-AR" sz="2000" dirty="0" err="1" smtClean="0"/>
              <a:t>to</a:t>
            </a:r>
            <a:r>
              <a:rPr lang="es-AR" sz="2000" dirty="0" smtClean="0"/>
              <a:t> </a:t>
            </a:r>
            <a:r>
              <a:rPr lang="es-AR" sz="2000" dirty="0" err="1" smtClean="0"/>
              <a:t>speak</a:t>
            </a:r>
            <a:r>
              <a:rPr lang="es-AR" sz="2000" dirty="0" smtClean="0"/>
              <a:t> </a:t>
            </a:r>
            <a:r>
              <a:rPr lang="es-AR" sz="2000" dirty="0" err="1" smtClean="0"/>
              <a:t>means</a:t>
            </a:r>
            <a:r>
              <a:rPr lang="es-AR" sz="2000" dirty="0" smtClean="0"/>
              <a:t> </a:t>
            </a:r>
            <a:r>
              <a:rPr lang="es-AR" sz="2000" dirty="0" err="1" smtClean="0"/>
              <a:t>to</a:t>
            </a:r>
            <a:r>
              <a:rPr lang="es-AR" sz="2000" dirty="0" smtClean="0"/>
              <a:t> </a:t>
            </a:r>
            <a:r>
              <a:rPr lang="es-AR" sz="2000" dirty="0" err="1" smtClean="0"/>
              <a:t>learn</a:t>
            </a:r>
            <a:r>
              <a:rPr lang="es-AR" sz="2000" dirty="0" smtClean="0"/>
              <a:t> </a:t>
            </a:r>
            <a:r>
              <a:rPr lang="es-AR" sz="2000" dirty="0" err="1" smtClean="0"/>
              <a:t>to</a:t>
            </a:r>
            <a:r>
              <a:rPr lang="es-AR" sz="2000" dirty="0" smtClean="0"/>
              <a:t> </a:t>
            </a:r>
            <a:r>
              <a:rPr lang="es-AR" sz="2000" dirty="0" err="1" smtClean="0"/>
              <a:t>construct</a:t>
            </a:r>
            <a:r>
              <a:rPr lang="es-AR" sz="2000" dirty="0" smtClean="0"/>
              <a:t> </a:t>
            </a:r>
            <a:r>
              <a:rPr lang="es-AR" sz="2000" dirty="0" err="1" smtClean="0"/>
              <a:t>utterances</a:t>
            </a:r>
            <a:r>
              <a:rPr lang="es-AR" sz="2000" dirty="0" smtClean="0"/>
              <a:t> (</a:t>
            </a:r>
            <a:r>
              <a:rPr lang="es-AR" sz="2000" dirty="0" err="1" smtClean="0"/>
              <a:t>because</a:t>
            </a:r>
            <a:r>
              <a:rPr lang="es-AR" sz="2000" dirty="0" smtClean="0"/>
              <a:t> </a:t>
            </a:r>
            <a:r>
              <a:rPr lang="es-AR" sz="2000" dirty="0" err="1" smtClean="0"/>
              <a:t>we</a:t>
            </a:r>
            <a:r>
              <a:rPr lang="es-AR" sz="2000" dirty="0" smtClean="0"/>
              <a:t> </a:t>
            </a:r>
            <a:r>
              <a:rPr lang="es-AR" sz="2000" dirty="0" err="1" smtClean="0"/>
              <a:t>speak</a:t>
            </a:r>
            <a:r>
              <a:rPr lang="es-AR" sz="2000" dirty="0" smtClean="0"/>
              <a:t> in </a:t>
            </a:r>
            <a:r>
              <a:rPr lang="es-AR" sz="2000" dirty="0" err="1" smtClean="0"/>
              <a:t>utterances</a:t>
            </a:r>
            <a:r>
              <a:rPr lang="es-AR" sz="2000" dirty="0" smtClean="0"/>
              <a:t> and </a:t>
            </a:r>
            <a:r>
              <a:rPr lang="es-AR" sz="2000" dirty="0" err="1" smtClean="0"/>
              <a:t>not</a:t>
            </a:r>
            <a:r>
              <a:rPr lang="es-AR" sz="2000" dirty="0" smtClean="0"/>
              <a:t> in individual </a:t>
            </a:r>
            <a:r>
              <a:rPr lang="es-AR" sz="2000" dirty="0" err="1" smtClean="0"/>
              <a:t>sentences</a:t>
            </a:r>
            <a:r>
              <a:rPr lang="es-AR" sz="2000" dirty="0" smtClean="0"/>
              <a:t> </a:t>
            </a:r>
            <a:r>
              <a:rPr lang="es-AR" sz="2000" dirty="0" err="1" smtClean="0"/>
              <a:t>or</a:t>
            </a:r>
            <a:r>
              <a:rPr lang="es-AR" sz="2000" dirty="0" smtClean="0"/>
              <a:t> </a:t>
            </a:r>
            <a:r>
              <a:rPr lang="es-AR" sz="2000" dirty="0" err="1" smtClean="0"/>
              <a:t>words</a:t>
            </a:r>
            <a:r>
              <a:rPr lang="es-AR" sz="2000" dirty="0" smtClean="0"/>
              <a:t>).</a:t>
            </a:r>
          </a:p>
          <a:p>
            <a:pPr marL="285750" indent="-285750">
              <a:buFont typeface="Arial" charset="0"/>
              <a:buChar char="•"/>
            </a:pPr>
            <a:endParaRPr lang="es-AR" sz="2000" dirty="0" smtClean="0"/>
          </a:p>
          <a:p>
            <a:pPr marL="285750" indent="-285750">
              <a:buFont typeface="Arial" charset="0"/>
              <a:buChar char="•"/>
            </a:pPr>
            <a:r>
              <a:rPr lang="es-AR" sz="2000" dirty="0"/>
              <a:t> </a:t>
            </a:r>
            <a:r>
              <a:rPr lang="es-AR" sz="2000" dirty="0" err="1" smtClean="0"/>
              <a:t>An</a:t>
            </a:r>
            <a:r>
              <a:rPr lang="es-AR" sz="2000" dirty="0" smtClean="0"/>
              <a:t> </a:t>
            </a:r>
            <a:r>
              <a:rPr lang="es-AR" sz="2000" dirty="0" err="1" smtClean="0"/>
              <a:t>utterance</a:t>
            </a:r>
            <a:r>
              <a:rPr lang="es-AR" sz="2000" dirty="0" smtClean="0"/>
              <a:t> </a:t>
            </a:r>
            <a:r>
              <a:rPr lang="es-AR" sz="2000" dirty="0" err="1" smtClean="0"/>
              <a:t>is</a:t>
            </a:r>
            <a:r>
              <a:rPr lang="es-AR" sz="2000" dirty="0" smtClean="0"/>
              <a:t> </a:t>
            </a:r>
            <a:r>
              <a:rPr lang="es-AR" sz="2000" dirty="0" err="1" smtClean="0"/>
              <a:t>defined</a:t>
            </a:r>
            <a:r>
              <a:rPr lang="es-AR" sz="2000" dirty="0" smtClean="0"/>
              <a:t> as a </a:t>
            </a:r>
            <a:r>
              <a:rPr lang="es-AR" sz="2000" dirty="0" err="1" smtClean="0"/>
              <a:t>unit</a:t>
            </a:r>
            <a:r>
              <a:rPr lang="es-AR" sz="2000" dirty="0" smtClean="0"/>
              <a:t> of </a:t>
            </a:r>
            <a:r>
              <a:rPr lang="es-AR" sz="2000" dirty="0" err="1" smtClean="0"/>
              <a:t>speech</a:t>
            </a:r>
            <a:r>
              <a:rPr lang="es-AR" sz="2000" dirty="0" smtClean="0"/>
              <a:t> </a:t>
            </a:r>
            <a:r>
              <a:rPr lang="es-AR" sz="2000" dirty="0" err="1" smtClean="0"/>
              <a:t>communication</a:t>
            </a:r>
            <a:r>
              <a:rPr lang="es-AR" sz="2000" dirty="0" smtClean="0"/>
              <a:t> </a:t>
            </a:r>
            <a:r>
              <a:rPr lang="es-AR" sz="2000" dirty="0" err="1" smtClean="0"/>
              <a:t>which</a:t>
            </a:r>
            <a:r>
              <a:rPr lang="es-AR" sz="2000" dirty="0" smtClean="0"/>
              <a:t> </a:t>
            </a:r>
            <a:r>
              <a:rPr lang="es-AR" sz="2000" dirty="0" err="1" smtClean="0"/>
              <a:t>boundaries</a:t>
            </a:r>
            <a:r>
              <a:rPr lang="es-AR" sz="2000" dirty="0" smtClean="0"/>
              <a:t> are </a:t>
            </a:r>
            <a:r>
              <a:rPr lang="es-AR" sz="2000" dirty="0" err="1" smtClean="0"/>
              <a:t>determined</a:t>
            </a:r>
            <a:r>
              <a:rPr lang="es-AR" sz="2000" dirty="0" smtClean="0"/>
              <a:t> </a:t>
            </a:r>
            <a:r>
              <a:rPr lang="es-AR" sz="2000" dirty="0" err="1" smtClean="0"/>
              <a:t>by</a:t>
            </a:r>
            <a:r>
              <a:rPr lang="es-AR" sz="2000" dirty="0" smtClean="0"/>
              <a:t> a </a:t>
            </a:r>
            <a:r>
              <a:rPr lang="es-AR" sz="2000" dirty="0" err="1" smtClean="0"/>
              <a:t>change</a:t>
            </a:r>
            <a:r>
              <a:rPr lang="es-AR" sz="2000" dirty="0" smtClean="0"/>
              <a:t> of </a:t>
            </a:r>
            <a:r>
              <a:rPr lang="es-AR" sz="2000" dirty="0" err="1" smtClean="0"/>
              <a:t>speaking</a:t>
            </a:r>
            <a:r>
              <a:rPr lang="es-AR" sz="2000" dirty="0" smtClean="0"/>
              <a:t> </a:t>
            </a:r>
            <a:r>
              <a:rPr lang="es-AR" sz="2000" dirty="0" err="1" smtClean="0"/>
              <a:t>subject</a:t>
            </a:r>
            <a:r>
              <a:rPr lang="es-AR" sz="2000" dirty="0" smtClean="0"/>
              <a:t>. </a:t>
            </a:r>
            <a:r>
              <a:rPr lang="es-AR" sz="2000" dirty="0" err="1" smtClean="0"/>
              <a:t>It</a:t>
            </a:r>
            <a:r>
              <a:rPr lang="es-AR" sz="2000" dirty="0" smtClean="0"/>
              <a:t> </a:t>
            </a:r>
            <a:r>
              <a:rPr lang="es-AR" sz="2000" dirty="0" err="1" smtClean="0"/>
              <a:t>is</a:t>
            </a:r>
            <a:r>
              <a:rPr lang="es-AR" sz="2000" dirty="0" smtClean="0"/>
              <a:t> </a:t>
            </a:r>
            <a:r>
              <a:rPr lang="es-AR" sz="2000" dirty="0" err="1" smtClean="0"/>
              <a:t>not</a:t>
            </a:r>
            <a:r>
              <a:rPr lang="es-AR" sz="2000" dirty="0" smtClean="0"/>
              <a:t> a </a:t>
            </a:r>
            <a:r>
              <a:rPr lang="es-AR" sz="2000" dirty="0" err="1" smtClean="0"/>
              <a:t>conversational</a:t>
            </a:r>
            <a:r>
              <a:rPr lang="es-AR" sz="2000" dirty="0" smtClean="0"/>
              <a:t> </a:t>
            </a:r>
            <a:r>
              <a:rPr lang="es-AR" sz="2000" dirty="0" err="1" smtClean="0"/>
              <a:t>unit</a:t>
            </a:r>
            <a:r>
              <a:rPr lang="es-AR" sz="2000" dirty="0" smtClean="0"/>
              <a:t> </a:t>
            </a:r>
            <a:r>
              <a:rPr lang="es-AR" sz="2000" dirty="0" err="1" smtClean="0"/>
              <a:t>but</a:t>
            </a:r>
            <a:r>
              <a:rPr lang="es-AR" sz="2000" dirty="0" smtClean="0"/>
              <a:t> a real </a:t>
            </a:r>
            <a:r>
              <a:rPr lang="es-AR" sz="2000" dirty="0" err="1" smtClean="0"/>
              <a:t>one</a:t>
            </a:r>
            <a:r>
              <a:rPr lang="es-AR" sz="2000" dirty="0" smtClean="0"/>
              <a:t>. </a:t>
            </a:r>
          </a:p>
          <a:p>
            <a:pPr marL="285750" indent="-285750">
              <a:buFont typeface="Arial" charset="0"/>
              <a:buChar char="•"/>
            </a:pPr>
            <a:endParaRPr lang="es-AR" sz="2000" dirty="0" smtClean="0"/>
          </a:p>
          <a:p>
            <a:pPr marL="285750" indent="-285750">
              <a:buFont typeface="Arial" charset="0"/>
              <a:buChar char="•"/>
            </a:pPr>
            <a:r>
              <a:rPr lang="es-AR" sz="2000" dirty="0" err="1" smtClean="0"/>
              <a:t>Any</a:t>
            </a:r>
            <a:r>
              <a:rPr lang="es-AR" sz="2000" dirty="0" smtClean="0"/>
              <a:t> </a:t>
            </a:r>
            <a:r>
              <a:rPr lang="es-AR" sz="2000" dirty="0" err="1" smtClean="0"/>
              <a:t>utterance</a:t>
            </a:r>
            <a:r>
              <a:rPr lang="es-AR" sz="2000" dirty="0" smtClean="0"/>
              <a:t> </a:t>
            </a:r>
            <a:r>
              <a:rPr lang="es-AR" sz="2000" dirty="0" err="1" smtClean="0"/>
              <a:t>is</a:t>
            </a:r>
            <a:r>
              <a:rPr lang="es-AR" sz="2000" dirty="0" smtClean="0"/>
              <a:t> a link in a </a:t>
            </a:r>
            <a:r>
              <a:rPr lang="es-AR" sz="2000" dirty="0" err="1" smtClean="0"/>
              <a:t>very</a:t>
            </a:r>
            <a:r>
              <a:rPr lang="es-AR" sz="2000" dirty="0" smtClean="0"/>
              <a:t> </a:t>
            </a:r>
            <a:r>
              <a:rPr lang="es-AR" sz="2000" dirty="0" err="1" smtClean="0"/>
              <a:t>complexly</a:t>
            </a:r>
            <a:r>
              <a:rPr lang="es-AR" sz="2000" dirty="0" smtClean="0"/>
              <a:t> </a:t>
            </a:r>
            <a:r>
              <a:rPr lang="es-AR" sz="2000" dirty="0" err="1" smtClean="0"/>
              <a:t>organised</a:t>
            </a:r>
            <a:r>
              <a:rPr lang="es-AR" sz="2000" dirty="0" smtClean="0"/>
              <a:t> </a:t>
            </a:r>
            <a:r>
              <a:rPr lang="es-AR" sz="2000" dirty="0" err="1" smtClean="0"/>
              <a:t>chain</a:t>
            </a:r>
            <a:r>
              <a:rPr lang="es-AR" sz="2000" dirty="0" smtClean="0"/>
              <a:t> of </a:t>
            </a:r>
            <a:r>
              <a:rPr lang="es-AR" sz="2000" dirty="0" err="1" smtClean="0"/>
              <a:t>other</a:t>
            </a:r>
            <a:r>
              <a:rPr lang="es-AR" sz="2000" dirty="0" smtClean="0"/>
              <a:t> </a:t>
            </a:r>
            <a:r>
              <a:rPr lang="es-AR" sz="2000" dirty="0" err="1" smtClean="0"/>
              <a:t>utternaces</a:t>
            </a:r>
            <a:r>
              <a:rPr lang="es-AR" sz="2000" dirty="0" smtClean="0"/>
              <a:t>.</a:t>
            </a:r>
          </a:p>
          <a:p>
            <a:pPr marL="285750" indent="-285750">
              <a:buFont typeface="Arial" charset="0"/>
              <a:buChar char="•"/>
            </a:pPr>
            <a:endParaRPr lang="es-AR" sz="2000" dirty="0" smtClean="0"/>
          </a:p>
          <a:p>
            <a:pPr marL="285750" indent="-285750">
              <a:buFont typeface="Arial" charset="0"/>
              <a:buChar char="•"/>
            </a:pPr>
            <a:r>
              <a:rPr lang="es-AR" sz="2000" dirty="0"/>
              <a:t> </a:t>
            </a:r>
            <a:r>
              <a:rPr lang="es-AR" sz="2000" dirty="0" err="1" smtClean="0"/>
              <a:t>All</a:t>
            </a:r>
            <a:r>
              <a:rPr lang="es-AR" sz="2000" dirty="0" smtClean="0"/>
              <a:t> </a:t>
            </a:r>
            <a:r>
              <a:rPr lang="es-AR" sz="2000" dirty="0" err="1" smtClean="0"/>
              <a:t>our</a:t>
            </a:r>
            <a:r>
              <a:rPr lang="es-AR" sz="2000" dirty="0" smtClean="0"/>
              <a:t> </a:t>
            </a:r>
            <a:r>
              <a:rPr lang="es-AR" sz="2000" dirty="0" err="1" smtClean="0"/>
              <a:t>utterances</a:t>
            </a:r>
            <a:r>
              <a:rPr lang="es-AR" sz="2000" dirty="0" smtClean="0"/>
              <a:t> </a:t>
            </a:r>
            <a:r>
              <a:rPr lang="es-AR" sz="2000" dirty="0" err="1" smtClean="0"/>
              <a:t>have</a:t>
            </a:r>
            <a:r>
              <a:rPr lang="es-AR" sz="2000" dirty="0" smtClean="0"/>
              <a:t> </a:t>
            </a:r>
            <a:r>
              <a:rPr lang="es-AR" sz="2000" dirty="0" err="1" smtClean="0"/>
              <a:t>definite</a:t>
            </a:r>
            <a:r>
              <a:rPr lang="es-AR" sz="2000" dirty="0" smtClean="0"/>
              <a:t> and </a:t>
            </a:r>
            <a:r>
              <a:rPr lang="es-AR" sz="2000" dirty="0" err="1" smtClean="0"/>
              <a:t>relatively</a:t>
            </a:r>
            <a:r>
              <a:rPr lang="es-AR" sz="2000" dirty="0" smtClean="0"/>
              <a:t> </a:t>
            </a:r>
            <a:r>
              <a:rPr lang="es-AR" sz="2000" dirty="0" err="1" smtClean="0"/>
              <a:t>stable</a:t>
            </a:r>
            <a:r>
              <a:rPr lang="es-AR" sz="2000" dirty="0" smtClean="0"/>
              <a:t> </a:t>
            </a:r>
            <a:r>
              <a:rPr lang="es-AR" sz="2000" dirty="0" err="1" smtClean="0"/>
              <a:t>typical</a:t>
            </a:r>
            <a:r>
              <a:rPr lang="es-AR" sz="2000" dirty="0" smtClean="0"/>
              <a:t> </a:t>
            </a:r>
            <a:r>
              <a:rPr lang="es-AR" sz="2000" dirty="0" err="1" smtClean="0"/>
              <a:t>forms</a:t>
            </a:r>
            <a:r>
              <a:rPr lang="es-AR" sz="2000" dirty="0" smtClean="0"/>
              <a:t> of </a:t>
            </a:r>
            <a:r>
              <a:rPr lang="es-AR" sz="2000" dirty="0" err="1" smtClean="0"/>
              <a:t>construction</a:t>
            </a:r>
            <a:r>
              <a:rPr lang="es-AR" sz="2000" dirty="0" smtClean="0"/>
              <a:t> of </a:t>
            </a:r>
            <a:r>
              <a:rPr lang="es-AR" sz="2000" dirty="0" err="1" smtClean="0"/>
              <a:t>the</a:t>
            </a:r>
            <a:r>
              <a:rPr lang="es-AR" sz="2000" dirty="0" smtClean="0"/>
              <a:t> </a:t>
            </a:r>
            <a:r>
              <a:rPr lang="es-AR" sz="2000" dirty="0" err="1" smtClean="0"/>
              <a:t>whole</a:t>
            </a:r>
            <a:r>
              <a:rPr lang="es-AR" sz="2000" dirty="0" smtClean="0"/>
              <a:t>. </a:t>
            </a:r>
            <a:endParaRPr lang="es-AR" sz="2000" dirty="0"/>
          </a:p>
        </p:txBody>
      </p:sp>
    </p:spTree>
    <p:extLst>
      <p:ext uri="{BB962C8B-B14F-4D97-AF65-F5344CB8AC3E}">
        <p14:creationId xmlns:p14="http://schemas.microsoft.com/office/powerpoint/2010/main" val="8317328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75656" y="1628800"/>
            <a:ext cx="184731" cy="369332"/>
          </a:xfrm>
          <a:prstGeom prst="rect">
            <a:avLst/>
          </a:prstGeom>
          <a:noFill/>
        </p:spPr>
        <p:txBody>
          <a:bodyPr wrap="none" rtlCol="0">
            <a:spAutoFit/>
          </a:bodyPr>
          <a:lstStyle/>
          <a:p>
            <a:endParaRPr lang="es-AR" dirty="0"/>
          </a:p>
        </p:txBody>
      </p:sp>
      <p:sp>
        <p:nvSpPr>
          <p:cNvPr id="3" name="2 Rectángulo"/>
          <p:cNvSpPr/>
          <p:nvPr/>
        </p:nvSpPr>
        <p:spPr>
          <a:xfrm>
            <a:off x="1043608" y="620688"/>
            <a:ext cx="7056784" cy="5016758"/>
          </a:xfrm>
          <a:prstGeom prst="rect">
            <a:avLst/>
          </a:prstGeom>
        </p:spPr>
        <p:txBody>
          <a:bodyPr wrap="square">
            <a:spAutoFit/>
          </a:bodyPr>
          <a:lstStyle/>
          <a:p>
            <a:endParaRPr lang="en-US" sz="2000" dirty="0"/>
          </a:p>
          <a:p>
            <a:pPr marL="285750" indent="-285750">
              <a:buFont typeface="Arial" pitchFamily="34" charset="0"/>
              <a:buChar char="•"/>
            </a:pPr>
            <a:r>
              <a:rPr lang="en-US" sz="2000" dirty="0"/>
              <a:t>We speak in definite speech genres. We cast our speech in definite generic forms, sometimes rigid and trite ones, sometimes more flexible, plastic and creative ones</a:t>
            </a:r>
            <a:r>
              <a:rPr lang="en-US" sz="2000" dirty="0" smtClean="0"/>
              <a:t>.</a:t>
            </a:r>
          </a:p>
          <a:p>
            <a:pPr marL="285750" indent="-285750">
              <a:buFont typeface="Arial" pitchFamily="34" charset="0"/>
              <a:buChar char="•"/>
            </a:pPr>
            <a:endParaRPr lang="en-US" sz="2000" dirty="0"/>
          </a:p>
          <a:p>
            <a:pPr marL="285750" indent="-285750">
              <a:buFont typeface="Arial" pitchFamily="34" charset="0"/>
              <a:buChar char="•"/>
            </a:pPr>
            <a:r>
              <a:rPr lang="en-US" sz="2000" dirty="0"/>
              <a:t> Speech genres </a:t>
            </a:r>
            <a:r>
              <a:rPr lang="en-US" sz="2000" dirty="0" err="1"/>
              <a:t>organise</a:t>
            </a:r>
            <a:r>
              <a:rPr lang="en-US" sz="2000" dirty="0"/>
              <a:t> our speech in almost the same way as grammatical (syntactical) forms do</a:t>
            </a:r>
            <a:r>
              <a:rPr lang="en-US" sz="2000" dirty="0" smtClean="0"/>
              <a:t>.</a:t>
            </a:r>
          </a:p>
          <a:p>
            <a:pPr marL="285750" indent="-285750">
              <a:buFont typeface="Arial" pitchFamily="34" charset="0"/>
              <a:buChar char="•"/>
            </a:pPr>
            <a:endParaRPr lang="en-US" sz="2000" dirty="0"/>
          </a:p>
          <a:p>
            <a:pPr marL="285750" indent="-285750">
              <a:buFont typeface="Arial" pitchFamily="34" charset="0"/>
              <a:buChar char="•"/>
            </a:pPr>
            <a:r>
              <a:rPr lang="en-US" sz="2000" dirty="0"/>
              <a:t> A speech genre is not a form of language but a typical form of utterance</a:t>
            </a:r>
            <a:r>
              <a:rPr lang="en-US" sz="2000" dirty="0" smtClean="0"/>
              <a:t>.</a:t>
            </a:r>
          </a:p>
          <a:p>
            <a:pPr marL="285750" indent="-285750">
              <a:buFont typeface="Arial" pitchFamily="34" charset="0"/>
              <a:buChar char="•"/>
            </a:pPr>
            <a:endParaRPr lang="en-US" sz="2000" dirty="0"/>
          </a:p>
          <a:p>
            <a:pPr marL="285750" indent="-285750">
              <a:buFont typeface="Arial" pitchFamily="34" charset="0"/>
              <a:buChar char="•"/>
            </a:pPr>
            <a:r>
              <a:rPr lang="en-US" sz="2000" dirty="0"/>
              <a:t> Genres correspond to typical situations of speech communication, typical themes, and, consequently, also to particular contacts between the meanings of words and actual concrete reality under certain typical circumstances.</a:t>
            </a:r>
          </a:p>
        </p:txBody>
      </p:sp>
    </p:spTree>
    <p:extLst>
      <p:ext uri="{BB962C8B-B14F-4D97-AF65-F5344CB8AC3E}">
        <p14:creationId xmlns:p14="http://schemas.microsoft.com/office/powerpoint/2010/main" val="2910234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4720" y="908720"/>
            <a:ext cx="8063704" cy="4154984"/>
          </a:xfrm>
          <a:prstGeom prst="rect">
            <a:avLst/>
          </a:prstGeom>
          <a:noFill/>
        </p:spPr>
        <p:txBody>
          <a:bodyPr wrap="square" rtlCol="0">
            <a:spAutoFit/>
          </a:bodyPr>
          <a:lstStyle/>
          <a:p>
            <a:r>
              <a:rPr lang="es-AR" sz="2400" dirty="0" err="1">
                <a:solidFill>
                  <a:prstClr val="black"/>
                </a:solidFill>
              </a:rPr>
              <a:t>Traditionally</a:t>
            </a:r>
            <a:r>
              <a:rPr lang="es-AR" sz="2400" dirty="0">
                <a:solidFill>
                  <a:prstClr val="black"/>
                </a:solidFill>
              </a:rPr>
              <a:t>  </a:t>
            </a:r>
            <a:r>
              <a:rPr lang="es-AR" sz="2400" dirty="0" err="1">
                <a:solidFill>
                  <a:prstClr val="black"/>
                </a:solidFill>
              </a:rPr>
              <a:t>descriptions</a:t>
            </a:r>
            <a:r>
              <a:rPr lang="es-AR" sz="2400" dirty="0">
                <a:solidFill>
                  <a:prstClr val="black"/>
                </a:solidFill>
              </a:rPr>
              <a:t> of </a:t>
            </a:r>
            <a:r>
              <a:rPr lang="es-AR" sz="2400" dirty="0" err="1">
                <a:solidFill>
                  <a:prstClr val="black"/>
                </a:solidFill>
              </a:rPr>
              <a:t>language</a:t>
            </a:r>
            <a:r>
              <a:rPr lang="es-AR" sz="2400" dirty="0">
                <a:solidFill>
                  <a:prstClr val="black"/>
                </a:solidFill>
              </a:rPr>
              <a:t>  </a:t>
            </a:r>
            <a:r>
              <a:rPr lang="es-AR" sz="2400" dirty="0" err="1">
                <a:solidFill>
                  <a:prstClr val="black"/>
                </a:solidFill>
              </a:rPr>
              <a:t>focused</a:t>
            </a:r>
            <a:r>
              <a:rPr lang="es-AR" sz="2400" dirty="0">
                <a:solidFill>
                  <a:prstClr val="black"/>
                </a:solidFill>
              </a:rPr>
              <a:t> </a:t>
            </a:r>
            <a:r>
              <a:rPr lang="es-AR" sz="2400" dirty="0" err="1">
                <a:solidFill>
                  <a:prstClr val="black"/>
                </a:solidFill>
              </a:rPr>
              <a:t>exclusively</a:t>
            </a:r>
            <a:r>
              <a:rPr lang="es-AR" sz="2400" dirty="0">
                <a:solidFill>
                  <a:prstClr val="black"/>
                </a:solidFill>
              </a:rPr>
              <a:t> </a:t>
            </a:r>
            <a:r>
              <a:rPr lang="es-AR" sz="2400" dirty="0" err="1">
                <a:solidFill>
                  <a:prstClr val="black"/>
                </a:solidFill>
              </a:rPr>
              <a:t>on</a:t>
            </a:r>
            <a:r>
              <a:rPr lang="es-AR" sz="2400" dirty="0">
                <a:solidFill>
                  <a:prstClr val="black"/>
                </a:solidFill>
              </a:rPr>
              <a:t> </a:t>
            </a:r>
            <a:r>
              <a:rPr lang="es-AR" sz="2400" dirty="0" err="1">
                <a:solidFill>
                  <a:prstClr val="black"/>
                </a:solidFill>
              </a:rPr>
              <a:t>written</a:t>
            </a:r>
            <a:r>
              <a:rPr lang="es-AR" sz="2400" dirty="0">
                <a:solidFill>
                  <a:prstClr val="black"/>
                </a:solidFill>
              </a:rPr>
              <a:t> </a:t>
            </a:r>
            <a:r>
              <a:rPr lang="es-AR" sz="2400" dirty="0" err="1" smtClean="0">
                <a:solidFill>
                  <a:prstClr val="black"/>
                </a:solidFill>
              </a:rPr>
              <a:t>language</a:t>
            </a:r>
            <a:r>
              <a:rPr lang="es-AR" sz="2400" dirty="0">
                <a:solidFill>
                  <a:prstClr val="black"/>
                </a:solidFill>
              </a:rPr>
              <a:t> </a:t>
            </a:r>
            <a:r>
              <a:rPr lang="es-AR" sz="2400" dirty="0" smtClean="0">
                <a:solidFill>
                  <a:prstClr val="black"/>
                </a:solidFill>
              </a:rPr>
              <a:t>(</a:t>
            </a:r>
            <a:r>
              <a:rPr lang="es-AR" sz="2400" dirty="0" err="1" smtClean="0">
                <a:solidFill>
                  <a:prstClr val="black"/>
                </a:solidFill>
              </a:rPr>
              <a:t>written</a:t>
            </a:r>
            <a:r>
              <a:rPr lang="es-AR" sz="2400" dirty="0" smtClean="0">
                <a:solidFill>
                  <a:prstClr val="black"/>
                </a:solidFill>
              </a:rPr>
              <a:t> </a:t>
            </a:r>
            <a:r>
              <a:rPr lang="es-AR" sz="2400" dirty="0" err="1" smtClean="0">
                <a:solidFill>
                  <a:prstClr val="black"/>
                </a:solidFill>
              </a:rPr>
              <a:t>genres</a:t>
            </a:r>
            <a:r>
              <a:rPr lang="es-AR" sz="2400" dirty="0" smtClean="0">
                <a:solidFill>
                  <a:prstClr val="black"/>
                </a:solidFill>
              </a:rPr>
              <a:t>)</a:t>
            </a:r>
            <a:endParaRPr lang="es-AR" sz="2400" dirty="0">
              <a:solidFill>
                <a:prstClr val="black"/>
              </a:solidFill>
            </a:endParaRPr>
          </a:p>
          <a:p>
            <a:endParaRPr lang="es-AR" sz="2400" dirty="0">
              <a:solidFill>
                <a:prstClr val="black"/>
              </a:solidFill>
            </a:endParaRPr>
          </a:p>
          <a:p>
            <a:r>
              <a:rPr lang="es-AR" sz="2400" dirty="0">
                <a:solidFill>
                  <a:prstClr val="black"/>
                </a:solidFill>
              </a:rPr>
              <a:t>A </a:t>
            </a:r>
            <a:r>
              <a:rPr lang="es-AR" sz="2400" dirty="0" err="1">
                <a:solidFill>
                  <a:prstClr val="black"/>
                </a:solidFill>
              </a:rPr>
              <a:t>description</a:t>
            </a:r>
            <a:r>
              <a:rPr lang="es-AR" sz="2400" dirty="0">
                <a:solidFill>
                  <a:prstClr val="black"/>
                </a:solidFill>
              </a:rPr>
              <a:t> of </a:t>
            </a:r>
            <a:r>
              <a:rPr lang="es-AR" sz="2400" dirty="0" err="1">
                <a:solidFill>
                  <a:prstClr val="black"/>
                </a:solidFill>
              </a:rPr>
              <a:t>both</a:t>
            </a:r>
            <a:r>
              <a:rPr lang="es-AR" sz="2400" dirty="0">
                <a:solidFill>
                  <a:prstClr val="black"/>
                </a:solidFill>
              </a:rPr>
              <a:t> oral and </a:t>
            </a:r>
            <a:r>
              <a:rPr lang="es-AR" sz="2400" dirty="0" err="1">
                <a:solidFill>
                  <a:prstClr val="black"/>
                </a:solidFill>
              </a:rPr>
              <a:t>written</a:t>
            </a:r>
            <a:r>
              <a:rPr lang="es-AR" sz="2400" dirty="0">
                <a:solidFill>
                  <a:prstClr val="black"/>
                </a:solidFill>
              </a:rPr>
              <a:t> </a:t>
            </a:r>
            <a:r>
              <a:rPr lang="es-AR" sz="2400" dirty="0" err="1">
                <a:solidFill>
                  <a:prstClr val="black"/>
                </a:solidFill>
              </a:rPr>
              <a:t>language</a:t>
            </a:r>
            <a:r>
              <a:rPr lang="es-AR" sz="2400" dirty="0">
                <a:solidFill>
                  <a:prstClr val="black"/>
                </a:solidFill>
              </a:rPr>
              <a:t> </a:t>
            </a:r>
            <a:r>
              <a:rPr lang="es-AR" sz="2400" dirty="0" err="1">
                <a:solidFill>
                  <a:prstClr val="black"/>
                </a:solidFill>
              </a:rPr>
              <a:t>is</a:t>
            </a:r>
            <a:r>
              <a:rPr lang="es-AR" sz="2400" dirty="0">
                <a:solidFill>
                  <a:prstClr val="black"/>
                </a:solidFill>
              </a:rPr>
              <a:t> </a:t>
            </a:r>
            <a:r>
              <a:rPr lang="es-AR" sz="2400" dirty="0" err="1">
                <a:solidFill>
                  <a:prstClr val="black"/>
                </a:solidFill>
              </a:rPr>
              <a:t>needed</a:t>
            </a:r>
            <a:r>
              <a:rPr lang="es-AR" sz="2400" dirty="0">
                <a:solidFill>
                  <a:prstClr val="black"/>
                </a:solidFill>
              </a:rPr>
              <a:t> </a:t>
            </a:r>
            <a:r>
              <a:rPr lang="es-AR" sz="2400" dirty="0" err="1">
                <a:solidFill>
                  <a:prstClr val="black"/>
                </a:solidFill>
              </a:rPr>
              <a:t>for</a:t>
            </a:r>
            <a:r>
              <a:rPr lang="es-AR" sz="2400" dirty="0">
                <a:solidFill>
                  <a:prstClr val="black"/>
                </a:solidFill>
              </a:rPr>
              <a:t>:</a:t>
            </a:r>
          </a:p>
          <a:p>
            <a:endParaRPr lang="es-AR" sz="2400" dirty="0">
              <a:solidFill>
                <a:prstClr val="black"/>
              </a:solidFill>
            </a:endParaRPr>
          </a:p>
          <a:p>
            <a:endParaRPr lang="es-AR" sz="2400" dirty="0">
              <a:solidFill>
                <a:prstClr val="black"/>
              </a:solidFill>
            </a:endParaRPr>
          </a:p>
          <a:p>
            <a:pPr marL="342900" indent="-342900">
              <a:buFontTx/>
              <a:buAutoNum type="arabicPeriod"/>
            </a:pPr>
            <a:r>
              <a:rPr lang="es-AR" sz="2400" dirty="0" err="1">
                <a:solidFill>
                  <a:prstClr val="black"/>
                </a:solidFill>
              </a:rPr>
              <a:t>Accurate</a:t>
            </a:r>
            <a:r>
              <a:rPr lang="es-AR" sz="2400" dirty="0">
                <a:solidFill>
                  <a:prstClr val="black"/>
                </a:solidFill>
              </a:rPr>
              <a:t> </a:t>
            </a:r>
            <a:r>
              <a:rPr lang="es-AR" sz="2400" dirty="0" err="1">
                <a:solidFill>
                  <a:prstClr val="black"/>
                </a:solidFill>
              </a:rPr>
              <a:t>descriptive</a:t>
            </a:r>
            <a:r>
              <a:rPr lang="es-AR" sz="2400" dirty="0">
                <a:solidFill>
                  <a:prstClr val="black"/>
                </a:solidFill>
              </a:rPr>
              <a:t> </a:t>
            </a:r>
            <a:r>
              <a:rPr lang="es-AR" sz="2400" dirty="0" err="1">
                <a:solidFill>
                  <a:prstClr val="black"/>
                </a:solidFill>
              </a:rPr>
              <a:t>work</a:t>
            </a:r>
            <a:r>
              <a:rPr lang="es-AR" sz="2400" dirty="0">
                <a:solidFill>
                  <a:prstClr val="black"/>
                </a:solidFill>
              </a:rPr>
              <a:t> in </a:t>
            </a:r>
            <a:r>
              <a:rPr lang="es-AR" sz="2400" dirty="0" err="1">
                <a:solidFill>
                  <a:prstClr val="black"/>
                </a:solidFill>
              </a:rPr>
              <a:t>applied</a:t>
            </a:r>
            <a:r>
              <a:rPr lang="es-AR" sz="2400" dirty="0">
                <a:solidFill>
                  <a:prstClr val="black"/>
                </a:solidFill>
              </a:rPr>
              <a:t> </a:t>
            </a:r>
            <a:r>
              <a:rPr lang="es-AR" sz="2400" dirty="0" err="1">
                <a:solidFill>
                  <a:prstClr val="black"/>
                </a:solidFill>
              </a:rPr>
              <a:t>linguisitcs</a:t>
            </a:r>
            <a:r>
              <a:rPr lang="es-AR" sz="2400" dirty="0">
                <a:solidFill>
                  <a:prstClr val="black"/>
                </a:solidFill>
              </a:rPr>
              <a:t> (</a:t>
            </a:r>
            <a:r>
              <a:rPr lang="es-AR" sz="2400" dirty="0" err="1">
                <a:solidFill>
                  <a:prstClr val="black"/>
                </a:solidFill>
              </a:rPr>
              <a:t>theory</a:t>
            </a:r>
            <a:r>
              <a:rPr lang="es-AR" sz="2400" dirty="0">
                <a:solidFill>
                  <a:prstClr val="black"/>
                </a:solidFill>
              </a:rPr>
              <a:t> </a:t>
            </a:r>
            <a:r>
              <a:rPr lang="es-AR" sz="2400" dirty="0" err="1">
                <a:solidFill>
                  <a:prstClr val="black"/>
                </a:solidFill>
              </a:rPr>
              <a:t>development</a:t>
            </a:r>
            <a:r>
              <a:rPr lang="es-AR" sz="2400" dirty="0">
                <a:solidFill>
                  <a:prstClr val="black"/>
                </a:solidFill>
              </a:rPr>
              <a:t> and </a:t>
            </a:r>
            <a:r>
              <a:rPr lang="es-AR" sz="2400" dirty="0" err="1">
                <a:solidFill>
                  <a:prstClr val="black"/>
                </a:solidFill>
              </a:rPr>
              <a:t>research</a:t>
            </a:r>
            <a:r>
              <a:rPr lang="es-AR" sz="2400" dirty="0">
                <a:solidFill>
                  <a:prstClr val="black"/>
                </a:solidFill>
              </a:rPr>
              <a:t>)</a:t>
            </a:r>
          </a:p>
          <a:p>
            <a:pPr marL="342900" indent="-342900">
              <a:buFontTx/>
              <a:buAutoNum type="arabicPeriod"/>
            </a:pPr>
            <a:endParaRPr lang="es-AR" sz="2400" dirty="0">
              <a:solidFill>
                <a:prstClr val="black"/>
              </a:solidFill>
            </a:endParaRPr>
          </a:p>
          <a:p>
            <a:pPr marL="342900" indent="-342900">
              <a:buFontTx/>
              <a:buAutoNum type="arabicPeriod"/>
            </a:pPr>
            <a:r>
              <a:rPr lang="es-AR" sz="2400" dirty="0">
                <a:solidFill>
                  <a:prstClr val="black"/>
                </a:solidFill>
              </a:rPr>
              <a:t> </a:t>
            </a:r>
            <a:r>
              <a:rPr lang="es-AR" sz="2400" dirty="0" err="1">
                <a:solidFill>
                  <a:prstClr val="black"/>
                </a:solidFill>
              </a:rPr>
              <a:t>Pedagogic</a:t>
            </a:r>
            <a:r>
              <a:rPr lang="es-AR" sz="2400" dirty="0">
                <a:solidFill>
                  <a:prstClr val="black"/>
                </a:solidFill>
              </a:rPr>
              <a:t> </a:t>
            </a:r>
            <a:r>
              <a:rPr lang="es-AR" sz="2400" dirty="0" err="1">
                <a:solidFill>
                  <a:prstClr val="black"/>
                </a:solidFill>
              </a:rPr>
              <a:t>purposes</a:t>
            </a:r>
            <a:r>
              <a:rPr lang="es-AR" sz="2400" dirty="0">
                <a:solidFill>
                  <a:prstClr val="black"/>
                </a:solidFill>
              </a:rPr>
              <a:t> (</a:t>
            </a:r>
            <a:r>
              <a:rPr lang="es-AR" sz="2400" dirty="0" err="1">
                <a:solidFill>
                  <a:prstClr val="black"/>
                </a:solidFill>
              </a:rPr>
              <a:t>teaching</a:t>
            </a:r>
            <a:r>
              <a:rPr lang="es-AR" sz="2400" dirty="0">
                <a:solidFill>
                  <a:prstClr val="black"/>
                </a:solidFill>
              </a:rPr>
              <a:t>)</a:t>
            </a:r>
          </a:p>
        </p:txBody>
      </p:sp>
    </p:spTree>
    <p:extLst>
      <p:ext uri="{BB962C8B-B14F-4D97-AF65-F5344CB8AC3E}">
        <p14:creationId xmlns:p14="http://schemas.microsoft.com/office/powerpoint/2010/main" val="1648006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p:nvPr/>
        </p:nvPicPr>
        <p:blipFill rotWithShape="1">
          <a:blip r:embed="rId2">
            <a:extLst>
              <a:ext uri="{28A0092B-C50C-407E-A947-70E740481C1C}">
                <a14:useLocalDpi xmlns:a14="http://schemas.microsoft.com/office/drawing/2010/main" val="0"/>
              </a:ext>
            </a:extLst>
          </a:blip>
          <a:srcRect l="34354" t="31722" r="16667" b="4479"/>
          <a:stretch/>
        </p:blipFill>
        <p:spPr bwMode="auto">
          <a:xfrm>
            <a:off x="1043608" y="1932318"/>
            <a:ext cx="5385780" cy="4282764"/>
          </a:xfrm>
          <a:prstGeom prst="rect">
            <a:avLst/>
          </a:prstGeom>
          <a:ln>
            <a:noFill/>
          </a:ln>
          <a:extLst>
            <a:ext uri="{53640926-AAD7-44D8-BBD7-CCE9431645EC}">
              <a14:shadowObscured xmlns:a14="http://schemas.microsoft.com/office/drawing/2010/main"/>
            </a:ext>
          </a:extLst>
        </p:spPr>
      </p:pic>
      <p:sp>
        <p:nvSpPr>
          <p:cNvPr id="3" name="2 CuadroTexto"/>
          <p:cNvSpPr txBox="1"/>
          <p:nvPr/>
        </p:nvSpPr>
        <p:spPr>
          <a:xfrm>
            <a:off x="1691680" y="1124744"/>
            <a:ext cx="3152273" cy="369332"/>
          </a:xfrm>
          <a:prstGeom prst="rect">
            <a:avLst/>
          </a:prstGeom>
          <a:noFill/>
        </p:spPr>
        <p:txBody>
          <a:bodyPr wrap="none" rtlCol="0">
            <a:spAutoFit/>
          </a:bodyPr>
          <a:lstStyle/>
          <a:p>
            <a:r>
              <a:rPr lang="es-AR" dirty="0" err="1" smtClean="0"/>
              <a:t>Let</a:t>
            </a:r>
            <a:r>
              <a:rPr lang="es-AR" dirty="0" smtClean="0"/>
              <a:t> </a:t>
            </a:r>
            <a:r>
              <a:rPr lang="es-AR" dirty="0" err="1" smtClean="0"/>
              <a:t>us</a:t>
            </a:r>
            <a:r>
              <a:rPr lang="es-AR" dirty="0" smtClean="0"/>
              <a:t> </a:t>
            </a:r>
            <a:r>
              <a:rPr lang="es-AR" dirty="0" err="1" smtClean="0"/>
              <a:t>consider</a:t>
            </a:r>
            <a:r>
              <a:rPr lang="es-AR" dirty="0" smtClean="0"/>
              <a:t> </a:t>
            </a:r>
            <a:r>
              <a:rPr lang="es-AR" dirty="0" err="1" smtClean="0"/>
              <a:t>some</a:t>
            </a:r>
            <a:r>
              <a:rPr lang="es-AR" dirty="0" smtClean="0"/>
              <a:t> </a:t>
            </a:r>
            <a:r>
              <a:rPr lang="es-AR" dirty="0" err="1" smtClean="0"/>
              <a:t>examples</a:t>
            </a:r>
            <a:r>
              <a:rPr lang="es-AR" dirty="0" smtClean="0"/>
              <a:t>:</a:t>
            </a:r>
          </a:p>
        </p:txBody>
      </p:sp>
      <p:sp>
        <p:nvSpPr>
          <p:cNvPr id="4" name="Cuadro de texto 2"/>
          <p:cNvSpPr txBox="1">
            <a:spLocks noChangeArrowheads="1"/>
          </p:cNvSpPr>
          <p:nvPr/>
        </p:nvSpPr>
        <p:spPr bwMode="auto">
          <a:xfrm>
            <a:off x="6929454" y="2132856"/>
            <a:ext cx="1785950" cy="22660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nSpc>
                <a:spcPct val="107000"/>
              </a:lnSpc>
              <a:spcAft>
                <a:spcPts val="800"/>
              </a:spcAft>
            </a:pPr>
            <a:r>
              <a:rPr lang="en-US" sz="1100">
                <a:effectLst/>
                <a:latin typeface="Calibri"/>
                <a:ea typeface="Calibri"/>
                <a:cs typeface="Times New Roman"/>
              </a:rPr>
              <a:t> “Remember to look up at the stars and not down at your feet. Try to make sense of what you see and wonder about what makes the universe exist. Be curious. And however difficult life may seem, there is always something you can do and succeed at. It matters that you don’t just give up.” </a:t>
            </a:r>
            <a:endParaRPr lang="es-AR" sz="1100">
              <a:effectLst/>
              <a:latin typeface="Calibri"/>
              <a:ea typeface="Calibri"/>
              <a:cs typeface="Times New Roman"/>
            </a:endParaRPr>
          </a:p>
        </p:txBody>
      </p:sp>
    </p:spTree>
    <p:extLst>
      <p:ext uri="{BB962C8B-B14F-4D97-AF65-F5344CB8AC3E}">
        <p14:creationId xmlns:p14="http://schemas.microsoft.com/office/powerpoint/2010/main" val="10862699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2345</TotalTime>
  <Words>978</Words>
  <Application>Microsoft Office PowerPoint</Application>
  <PresentationFormat>Presentación en pantalla (4:3)</PresentationFormat>
  <Paragraphs>113</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Civil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user</cp:lastModifiedBy>
  <cp:revision>24</cp:revision>
  <dcterms:created xsi:type="dcterms:W3CDTF">2018-03-19T00:57:57Z</dcterms:created>
  <dcterms:modified xsi:type="dcterms:W3CDTF">2019-03-22T12:20:01Z</dcterms:modified>
</cp:coreProperties>
</file>