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0" r:id="rId4"/>
    <p:sldId id="261" r:id="rId5"/>
    <p:sldId id="262" r:id="rId6"/>
    <p:sldId id="265" r:id="rId7"/>
    <p:sldId id="264" r:id="rId8"/>
    <p:sldId id="266" r:id="rId9"/>
    <p:sldId id="267" r:id="rId10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87717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432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652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56612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3963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67834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53768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64902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28271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1882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21043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F2AF-FB1C-46E0-A65C-DE6761E7C29D}" type="datetimeFigureOut">
              <a:rPr lang="es-AR" smtClean="0"/>
              <a:pPr/>
              <a:t>21/3/2019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7426A-F381-427B-893B-C634F9F152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117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05431" y="1412776"/>
            <a:ext cx="324197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3200" b="1" dirty="0">
                <a:solidFill>
                  <a:prstClr val="black"/>
                </a:solidFill>
                <a:latin typeface="+mj-lt"/>
              </a:rPr>
              <a:t>Dicción Inglesa 1</a:t>
            </a:r>
          </a:p>
          <a:p>
            <a:pPr algn="ctr"/>
            <a:endParaRPr lang="es-AR" sz="3200" b="1" dirty="0">
              <a:solidFill>
                <a:prstClr val="black"/>
              </a:solidFill>
              <a:latin typeface="+mj-lt"/>
            </a:endParaRPr>
          </a:p>
          <a:p>
            <a:pPr algn="ctr"/>
            <a:r>
              <a:rPr lang="es-AR" sz="3200" dirty="0" err="1" smtClean="0">
                <a:solidFill>
                  <a:prstClr val="black"/>
                </a:solidFill>
                <a:latin typeface="+mj-lt"/>
              </a:rPr>
              <a:t>Dr</a:t>
            </a:r>
            <a:r>
              <a:rPr lang="es-AR" sz="3200" dirty="0" smtClean="0">
                <a:solidFill>
                  <a:prstClr val="black"/>
                </a:solidFill>
                <a:latin typeface="+mj-lt"/>
              </a:rPr>
              <a:t> Silvana </a:t>
            </a:r>
            <a:r>
              <a:rPr lang="es-AR" sz="3200" dirty="0" err="1" smtClean="0">
                <a:solidFill>
                  <a:prstClr val="black"/>
                </a:solidFill>
                <a:latin typeface="+mj-lt"/>
              </a:rPr>
              <a:t>Barboni</a:t>
            </a:r>
            <a:endParaRPr lang="es-AR" sz="3200" dirty="0">
              <a:solidFill>
                <a:prstClr val="black"/>
              </a:solidFill>
              <a:latin typeface="+mj-lt"/>
            </a:endParaRPr>
          </a:p>
          <a:p>
            <a:pPr algn="ctr"/>
            <a:endParaRPr lang="es-AR" sz="3200" dirty="0">
              <a:solidFill>
                <a:prstClr val="black"/>
              </a:solidFill>
              <a:latin typeface="+mj-lt"/>
            </a:endParaRPr>
          </a:p>
          <a:p>
            <a:pPr algn="ctr"/>
            <a:r>
              <a:rPr lang="es-AR" sz="3200" dirty="0">
                <a:solidFill>
                  <a:prstClr val="black"/>
                </a:solidFill>
                <a:latin typeface="+mj-lt"/>
              </a:rPr>
              <a:t>Ciclo </a:t>
            </a:r>
            <a:r>
              <a:rPr lang="es-AR" sz="3200">
                <a:solidFill>
                  <a:prstClr val="black"/>
                </a:solidFill>
                <a:latin typeface="+mj-lt"/>
              </a:rPr>
              <a:t>lectivo </a:t>
            </a:r>
            <a:r>
              <a:rPr lang="es-AR" sz="3200" smtClean="0">
                <a:solidFill>
                  <a:prstClr val="black"/>
                </a:solidFill>
                <a:latin typeface="+mj-lt"/>
              </a:rPr>
              <a:t>2019</a:t>
            </a:r>
            <a:endParaRPr lang="es-AR" sz="3200" dirty="0">
              <a:solidFill>
                <a:prstClr val="black"/>
              </a:solidFill>
              <a:latin typeface="+mj-lt"/>
            </a:endParaRPr>
          </a:p>
          <a:p>
            <a:pPr algn="ctr"/>
            <a:r>
              <a:rPr lang="es-AR" sz="3200" dirty="0" err="1" smtClean="0">
                <a:solidFill>
                  <a:prstClr val="black"/>
                </a:solidFill>
                <a:latin typeface="+mj-lt"/>
              </a:rPr>
              <a:t>Class</a:t>
            </a:r>
            <a:r>
              <a:rPr lang="es-AR" sz="3200" dirty="0" smtClean="0">
                <a:solidFill>
                  <a:prstClr val="black"/>
                </a:solidFill>
                <a:latin typeface="+mj-lt"/>
              </a:rPr>
              <a:t> 2</a:t>
            </a:r>
            <a:endParaRPr lang="es-AR" sz="3200" dirty="0">
              <a:solidFill>
                <a:prstClr val="black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539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548680"/>
            <a:ext cx="788454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err="1" smtClean="0"/>
              <a:t>Schemas</a:t>
            </a:r>
            <a:r>
              <a:rPr lang="es-AR" sz="2400" b="1" dirty="0" smtClean="0"/>
              <a:t>: </a:t>
            </a:r>
          </a:p>
          <a:p>
            <a:endParaRPr lang="es-AR" dirty="0"/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A set of </a:t>
            </a:r>
            <a:r>
              <a:rPr lang="es-AR" dirty="0" err="1" smtClean="0"/>
              <a:t>interrelated</a:t>
            </a:r>
            <a:r>
              <a:rPr lang="es-AR" dirty="0" smtClean="0"/>
              <a:t> </a:t>
            </a:r>
            <a:r>
              <a:rPr lang="es-AR" dirty="0" err="1" smtClean="0"/>
              <a:t>features</a:t>
            </a:r>
            <a:r>
              <a:rPr lang="es-AR" dirty="0" smtClean="0"/>
              <a:t> </a:t>
            </a:r>
            <a:r>
              <a:rPr lang="es-AR" dirty="0" err="1" smtClean="0"/>
              <a:t>which</a:t>
            </a:r>
            <a:r>
              <a:rPr lang="es-AR" dirty="0" smtClean="0"/>
              <a:t> </a:t>
            </a:r>
            <a:r>
              <a:rPr lang="es-AR" dirty="0" err="1" smtClean="0"/>
              <a:t>we</a:t>
            </a:r>
            <a:r>
              <a:rPr lang="es-AR" dirty="0" smtClean="0"/>
              <a:t> </a:t>
            </a:r>
            <a:r>
              <a:rPr lang="es-AR" dirty="0" err="1" smtClean="0"/>
              <a:t>associate</a:t>
            </a:r>
            <a:r>
              <a:rPr lang="es-AR" dirty="0" smtClean="0"/>
              <a:t> </a:t>
            </a:r>
            <a:r>
              <a:rPr lang="es-AR" dirty="0" err="1" smtClean="0"/>
              <a:t>with</a:t>
            </a:r>
            <a:r>
              <a:rPr lang="es-AR" dirty="0" smtClean="0"/>
              <a:t> </a:t>
            </a:r>
            <a:r>
              <a:rPr lang="es-AR" dirty="0" err="1" smtClean="0"/>
              <a:t>an</a:t>
            </a:r>
            <a:r>
              <a:rPr lang="es-AR" dirty="0" smtClean="0"/>
              <a:t> </a:t>
            </a:r>
            <a:r>
              <a:rPr lang="es-AR" dirty="0" err="1" smtClean="0"/>
              <a:t>entity</a:t>
            </a:r>
            <a:r>
              <a:rPr lang="es-AR" dirty="0" smtClean="0"/>
              <a:t> </a:t>
            </a:r>
            <a:r>
              <a:rPr lang="es-AR" dirty="0" err="1" smtClean="0"/>
              <a:t>or</a:t>
            </a:r>
            <a:r>
              <a:rPr lang="es-AR" dirty="0" smtClean="0"/>
              <a:t> a concept. </a:t>
            </a:r>
          </a:p>
          <a:p>
            <a:pPr marL="285750" indent="-285750">
              <a:buFont typeface="Arial" pitchFamily="34" charset="0"/>
              <a:buChar char="•"/>
            </a:pPr>
            <a:endParaRPr lang="es-AR" dirty="0"/>
          </a:p>
          <a:p>
            <a:pPr marL="285750" indent="-285750">
              <a:buFont typeface="Arial" pitchFamily="34" charset="0"/>
              <a:buChar char="•"/>
            </a:pPr>
            <a:r>
              <a:rPr lang="es-AR" dirty="0" err="1" smtClean="0"/>
              <a:t>Clusters</a:t>
            </a:r>
            <a:r>
              <a:rPr lang="es-AR" dirty="0" smtClean="0"/>
              <a:t> of mental </a:t>
            </a:r>
            <a:r>
              <a:rPr lang="es-AR" dirty="0" err="1" smtClean="0"/>
              <a:t>concepts</a:t>
            </a:r>
            <a:r>
              <a:rPr lang="es-AR" dirty="0" smtClean="0"/>
              <a:t> </a:t>
            </a:r>
            <a:r>
              <a:rPr lang="es-AR" dirty="0" err="1" smtClean="0"/>
              <a:t>which</a:t>
            </a:r>
            <a:r>
              <a:rPr lang="es-AR" dirty="0" smtClean="0"/>
              <a:t> </a:t>
            </a:r>
            <a:r>
              <a:rPr lang="es-AR" dirty="0" err="1" smtClean="0"/>
              <a:t>we</a:t>
            </a:r>
            <a:r>
              <a:rPr lang="es-AR" dirty="0" smtClean="0"/>
              <a:t> </a:t>
            </a:r>
            <a:r>
              <a:rPr lang="es-AR" dirty="0" err="1" smtClean="0"/>
              <a:t>draw</a:t>
            </a:r>
            <a:r>
              <a:rPr lang="es-AR" dirty="0" smtClean="0"/>
              <a:t> </a:t>
            </a:r>
            <a:r>
              <a:rPr lang="es-AR" dirty="0" err="1" smtClean="0"/>
              <a:t>on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interpret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world</a:t>
            </a:r>
            <a:r>
              <a:rPr lang="es-AR" dirty="0" smtClean="0"/>
              <a:t>  </a:t>
            </a:r>
            <a:r>
              <a:rPr lang="es-AR" dirty="0" err="1" smtClean="0"/>
              <a:t>around</a:t>
            </a:r>
            <a:r>
              <a:rPr lang="es-AR" dirty="0" smtClean="0"/>
              <a:t> </a:t>
            </a:r>
            <a:r>
              <a:rPr lang="es-AR" dirty="0" err="1" smtClean="0"/>
              <a:t>us</a:t>
            </a:r>
            <a:r>
              <a:rPr lang="es-AR" dirty="0" smtClean="0"/>
              <a:t> and </a:t>
            </a:r>
            <a:r>
              <a:rPr lang="es-AR" dirty="0" err="1" smtClean="0"/>
              <a:t>also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interpret</a:t>
            </a:r>
            <a:r>
              <a:rPr lang="es-AR" dirty="0" smtClean="0"/>
              <a:t> </a:t>
            </a:r>
            <a:r>
              <a:rPr lang="es-AR" dirty="0" err="1" smtClean="0"/>
              <a:t>language</a:t>
            </a:r>
            <a:r>
              <a:rPr lang="es-AR" dirty="0" smtClean="0"/>
              <a:t>. </a:t>
            </a:r>
          </a:p>
          <a:p>
            <a:pPr marL="285750" indent="-285750">
              <a:buFont typeface="Arial" pitchFamily="34" charset="0"/>
              <a:buChar char="•"/>
            </a:pPr>
            <a:endParaRPr lang="es-AR" dirty="0"/>
          </a:p>
          <a:p>
            <a:pPr marL="285750" indent="-285750">
              <a:buFont typeface="Arial" pitchFamily="34" charset="0"/>
              <a:buChar char="•"/>
            </a:pPr>
            <a:r>
              <a:rPr lang="es-AR" dirty="0" err="1" smtClean="0"/>
              <a:t>Well</a:t>
            </a:r>
            <a:r>
              <a:rPr lang="es-AR" dirty="0" smtClean="0"/>
              <a:t> </a:t>
            </a:r>
            <a:r>
              <a:rPr lang="es-AR" dirty="0" err="1" smtClean="0"/>
              <a:t>integrated</a:t>
            </a:r>
            <a:r>
              <a:rPr lang="es-AR" dirty="0" smtClean="0"/>
              <a:t> </a:t>
            </a:r>
            <a:r>
              <a:rPr lang="es-AR" dirty="0" err="1" smtClean="0"/>
              <a:t>chunks</a:t>
            </a:r>
            <a:r>
              <a:rPr lang="es-AR" dirty="0" smtClean="0"/>
              <a:t> of </a:t>
            </a:r>
            <a:r>
              <a:rPr lang="es-AR" dirty="0" err="1" smtClean="0"/>
              <a:t>knowledge</a:t>
            </a:r>
            <a:r>
              <a:rPr lang="es-AR" dirty="0" smtClean="0"/>
              <a:t> </a:t>
            </a:r>
            <a:r>
              <a:rPr lang="es-AR" dirty="0" err="1" smtClean="0"/>
              <a:t>about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world</a:t>
            </a:r>
            <a:r>
              <a:rPr lang="es-AR" dirty="0" smtClean="0"/>
              <a:t>, </a:t>
            </a:r>
            <a:r>
              <a:rPr lang="es-AR" dirty="0" err="1" smtClean="0"/>
              <a:t>events</a:t>
            </a:r>
            <a:r>
              <a:rPr lang="es-AR" dirty="0" smtClean="0"/>
              <a:t>, </a:t>
            </a:r>
            <a:r>
              <a:rPr lang="es-AR" dirty="0" err="1" smtClean="0"/>
              <a:t>people</a:t>
            </a:r>
            <a:r>
              <a:rPr lang="es-AR" dirty="0" smtClean="0"/>
              <a:t> and </a:t>
            </a:r>
            <a:r>
              <a:rPr lang="es-AR" dirty="0" err="1" smtClean="0"/>
              <a:t>actions</a:t>
            </a:r>
            <a:r>
              <a:rPr lang="es-AR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es-AR" dirty="0"/>
          </a:p>
          <a:p>
            <a:pPr marL="285750" indent="-285750">
              <a:buFont typeface="Arial" pitchFamily="34" charset="0"/>
              <a:buChar char="•"/>
            </a:pPr>
            <a:r>
              <a:rPr lang="es-AR" dirty="0" err="1" smtClean="0"/>
              <a:t>Concepts</a:t>
            </a:r>
            <a:r>
              <a:rPr lang="es-AR" dirty="0" smtClean="0"/>
              <a:t> </a:t>
            </a:r>
            <a:r>
              <a:rPr lang="es-AR" dirty="0" err="1" smtClean="0"/>
              <a:t>or</a:t>
            </a:r>
            <a:r>
              <a:rPr lang="es-AR" dirty="0" smtClean="0"/>
              <a:t> mental </a:t>
            </a:r>
            <a:r>
              <a:rPr lang="es-AR" dirty="0" err="1" smtClean="0"/>
              <a:t>structures</a:t>
            </a:r>
            <a:r>
              <a:rPr lang="es-AR" dirty="0" smtClean="0"/>
              <a:t> </a:t>
            </a:r>
            <a:r>
              <a:rPr lang="es-AR" dirty="0" err="1" smtClean="0"/>
              <a:t>that</a:t>
            </a:r>
            <a:r>
              <a:rPr lang="es-AR" dirty="0" smtClean="0"/>
              <a:t> </a:t>
            </a:r>
            <a:r>
              <a:rPr lang="es-AR" dirty="0" err="1" smtClean="0"/>
              <a:t>we</a:t>
            </a:r>
            <a:r>
              <a:rPr lang="es-AR" dirty="0" smtClean="0"/>
              <a:t> </a:t>
            </a:r>
            <a:r>
              <a:rPr lang="es-AR" dirty="0" err="1" smtClean="0"/>
              <a:t>develop</a:t>
            </a:r>
            <a:r>
              <a:rPr lang="es-AR" dirty="0" smtClean="0"/>
              <a:t> </a:t>
            </a:r>
            <a:r>
              <a:rPr lang="es-AR" dirty="0" err="1" smtClean="0"/>
              <a:t>through</a:t>
            </a:r>
            <a:r>
              <a:rPr lang="es-AR" dirty="0" smtClean="0"/>
              <a:t> </a:t>
            </a:r>
            <a:r>
              <a:rPr lang="es-AR" dirty="0" err="1" smtClean="0"/>
              <a:t>experience</a:t>
            </a:r>
            <a:r>
              <a:rPr lang="es-AR" dirty="0" smtClean="0"/>
              <a:t>, </a:t>
            </a:r>
            <a:r>
              <a:rPr lang="es-AR" dirty="0" err="1" smtClean="0"/>
              <a:t>which</a:t>
            </a:r>
            <a:r>
              <a:rPr lang="es-AR" dirty="0" smtClean="0"/>
              <a:t> </a:t>
            </a:r>
            <a:r>
              <a:rPr lang="es-AR" dirty="0" err="1" smtClean="0"/>
              <a:t>allow</a:t>
            </a:r>
            <a:r>
              <a:rPr lang="es-AR" dirty="0" smtClean="0"/>
              <a:t> </a:t>
            </a:r>
            <a:r>
              <a:rPr lang="es-AR" dirty="0" err="1" smtClean="0"/>
              <a:t>us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interpret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world</a:t>
            </a:r>
            <a:r>
              <a:rPr lang="es-AR" dirty="0" smtClean="0"/>
              <a:t> and </a:t>
            </a:r>
            <a:r>
              <a:rPr lang="es-AR" dirty="0" err="1" smtClean="0"/>
              <a:t>also</a:t>
            </a:r>
            <a:r>
              <a:rPr lang="es-AR" dirty="0" smtClean="0"/>
              <a:t> share </a:t>
            </a:r>
            <a:r>
              <a:rPr lang="es-AR" dirty="0" err="1" smtClean="0"/>
              <a:t>interpretations</a:t>
            </a:r>
            <a:r>
              <a:rPr lang="es-AR" dirty="0" smtClean="0"/>
              <a:t> </a:t>
            </a:r>
            <a:r>
              <a:rPr lang="es-AR" dirty="0" err="1" smtClean="0"/>
              <a:t>with</a:t>
            </a:r>
            <a:r>
              <a:rPr lang="es-AR" dirty="0" smtClean="0"/>
              <a:t> </a:t>
            </a:r>
            <a:r>
              <a:rPr lang="es-AR" dirty="0" err="1" smtClean="0"/>
              <a:t>others</a:t>
            </a:r>
            <a:r>
              <a:rPr lang="es-AR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es-AR" dirty="0"/>
          </a:p>
          <a:p>
            <a:pPr marL="285750" indent="-285750">
              <a:buFont typeface="Arial" pitchFamily="34" charset="0"/>
              <a:buChar char="•"/>
            </a:pPr>
            <a:endParaRPr lang="es-AR" dirty="0" smtClean="0"/>
          </a:p>
          <a:p>
            <a:r>
              <a:rPr lang="es-AR" dirty="0" err="1" smtClean="0"/>
              <a:t>Three</a:t>
            </a:r>
            <a:r>
              <a:rPr lang="es-AR" dirty="0" smtClean="0"/>
              <a:t> </a:t>
            </a:r>
            <a:r>
              <a:rPr lang="es-AR" dirty="0" err="1" smtClean="0"/>
              <a:t>types</a:t>
            </a:r>
            <a:r>
              <a:rPr lang="es-AR" dirty="0" smtClean="0"/>
              <a:t>:</a:t>
            </a:r>
          </a:p>
          <a:p>
            <a:endParaRPr lang="es-AR" dirty="0"/>
          </a:p>
          <a:p>
            <a:pPr marL="342900" indent="-342900">
              <a:buAutoNum type="alphaLcPeriod"/>
            </a:pPr>
            <a:r>
              <a:rPr lang="es-AR" dirty="0" err="1" smtClean="0"/>
              <a:t>World</a:t>
            </a:r>
            <a:r>
              <a:rPr lang="es-AR" dirty="0" smtClean="0"/>
              <a:t> </a:t>
            </a:r>
            <a:r>
              <a:rPr lang="es-AR" dirty="0" err="1" smtClean="0"/>
              <a:t>knowledge</a:t>
            </a:r>
            <a:r>
              <a:rPr lang="es-AR" dirty="0"/>
              <a:t> </a:t>
            </a:r>
            <a:r>
              <a:rPr lang="es-AR" dirty="0" smtClean="0"/>
              <a:t>(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content</a:t>
            </a:r>
            <a:r>
              <a:rPr lang="es-AR" dirty="0" smtClean="0"/>
              <a:t> </a:t>
            </a:r>
            <a:r>
              <a:rPr lang="es-AR" dirty="0" err="1" smtClean="0"/>
              <a:t>schema</a:t>
            </a:r>
            <a:r>
              <a:rPr lang="es-AR" dirty="0" smtClean="0"/>
              <a:t> of a </a:t>
            </a:r>
            <a:r>
              <a:rPr lang="es-AR" dirty="0" err="1" smtClean="0"/>
              <a:t>text</a:t>
            </a:r>
            <a:r>
              <a:rPr lang="es-AR" dirty="0" smtClean="0"/>
              <a:t>)</a:t>
            </a:r>
          </a:p>
          <a:p>
            <a:pPr marL="342900" indent="-342900">
              <a:buAutoNum type="alphaLcPeriod"/>
            </a:pPr>
            <a:r>
              <a:rPr lang="es-AR" dirty="0"/>
              <a:t> </a:t>
            </a:r>
            <a:r>
              <a:rPr lang="es-AR" dirty="0" err="1" smtClean="0"/>
              <a:t>Knowledge</a:t>
            </a:r>
            <a:r>
              <a:rPr lang="es-AR" dirty="0" smtClean="0"/>
              <a:t> </a:t>
            </a:r>
            <a:r>
              <a:rPr lang="es-AR" dirty="0" err="1" smtClean="0"/>
              <a:t>built</a:t>
            </a:r>
            <a:r>
              <a:rPr lang="es-AR" dirty="0" smtClean="0"/>
              <a:t> </a:t>
            </a:r>
            <a:r>
              <a:rPr lang="es-AR" dirty="0" err="1" smtClean="0"/>
              <a:t>from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text</a:t>
            </a:r>
            <a:r>
              <a:rPr lang="es-AR" dirty="0" smtClean="0"/>
              <a:t> so </a:t>
            </a:r>
            <a:r>
              <a:rPr lang="es-AR" dirty="0" err="1" smtClean="0"/>
              <a:t>far</a:t>
            </a:r>
            <a:r>
              <a:rPr lang="es-AR" dirty="0" smtClean="0"/>
              <a:t> (</a:t>
            </a:r>
            <a:r>
              <a:rPr lang="es-AR" dirty="0" err="1" smtClean="0"/>
              <a:t>meaning</a:t>
            </a:r>
            <a:r>
              <a:rPr lang="es-AR" dirty="0" smtClean="0"/>
              <a:t> </a:t>
            </a:r>
            <a:r>
              <a:rPr lang="es-AR" dirty="0" err="1" smtClean="0"/>
              <a:t>creation</a:t>
            </a:r>
            <a:r>
              <a:rPr lang="es-AR" dirty="0" smtClean="0"/>
              <a:t>)</a:t>
            </a:r>
          </a:p>
          <a:p>
            <a:pPr marL="342900" indent="-342900">
              <a:buAutoNum type="alphaLcPeriod"/>
            </a:pPr>
            <a:r>
              <a:rPr lang="es-AR" dirty="0"/>
              <a:t> </a:t>
            </a:r>
            <a:r>
              <a:rPr lang="es-AR" dirty="0" err="1" smtClean="0"/>
              <a:t>Previous</a:t>
            </a:r>
            <a:r>
              <a:rPr lang="es-AR" dirty="0" smtClean="0"/>
              <a:t> </a:t>
            </a:r>
            <a:r>
              <a:rPr lang="es-AR" dirty="0" err="1" smtClean="0"/>
              <a:t>experience</a:t>
            </a:r>
            <a:r>
              <a:rPr lang="es-AR" dirty="0" smtClean="0"/>
              <a:t> </a:t>
            </a:r>
            <a:r>
              <a:rPr lang="es-AR" dirty="0" err="1" smtClean="0"/>
              <a:t>with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type</a:t>
            </a:r>
            <a:r>
              <a:rPr lang="es-AR" dirty="0" smtClean="0"/>
              <a:t> of </a:t>
            </a:r>
            <a:r>
              <a:rPr lang="es-AR" dirty="0" err="1" smtClean="0"/>
              <a:t>text</a:t>
            </a:r>
            <a:r>
              <a:rPr lang="es-AR" dirty="0" smtClean="0"/>
              <a:t> (</a:t>
            </a:r>
            <a:r>
              <a:rPr lang="es-AR" dirty="0" err="1" smtClean="0"/>
              <a:t>text</a:t>
            </a:r>
            <a:r>
              <a:rPr lang="es-AR" dirty="0" smtClean="0"/>
              <a:t> </a:t>
            </a:r>
            <a:r>
              <a:rPr lang="es-AR" dirty="0" err="1" smtClean="0"/>
              <a:t>schema</a:t>
            </a:r>
            <a:r>
              <a:rPr lang="es-AR" dirty="0" smtClean="0"/>
              <a:t>)</a:t>
            </a:r>
          </a:p>
          <a:p>
            <a:endParaRPr lang="es-AR" dirty="0"/>
          </a:p>
          <a:p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417637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835696" y="1196752"/>
            <a:ext cx="61206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err="1" smtClean="0">
                <a:solidFill>
                  <a:srgbClr val="FF0000"/>
                </a:solidFill>
              </a:rPr>
              <a:t>Frame</a:t>
            </a:r>
            <a:r>
              <a:rPr lang="es-AR" dirty="0" smtClean="0">
                <a:solidFill>
                  <a:srgbClr val="FF0000"/>
                </a:solidFill>
              </a:rPr>
              <a:t>: </a:t>
            </a:r>
            <a:r>
              <a:rPr lang="es-AR" dirty="0" smtClean="0"/>
              <a:t>non </a:t>
            </a:r>
            <a:r>
              <a:rPr lang="es-AR" dirty="0" err="1" smtClean="0"/>
              <a:t>sequential</a:t>
            </a:r>
            <a:r>
              <a:rPr lang="es-AR" dirty="0" smtClean="0"/>
              <a:t> sets of </a:t>
            </a:r>
            <a:r>
              <a:rPr lang="es-AR" dirty="0" err="1" smtClean="0"/>
              <a:t>concepts</a:t>
            </a:r>
            <a:endParaRPr lang="es-AR" dirty="0" smtClean="0"/>
          </a:p>
          <a:p>
            <a:endParaRPr lang="es-AR" dirty="0" smtClean="0"/>
          </a:p>
          <a:p>
            <a:r>
              <a:rPr lang="es-AR" dirty="0" smtClean="0">
                <a:solidFill>
                  <a:srgbClr val="FF0000"/>
                </a:solidFill>
              </a:rPr>
              <a:t>Script: </a:t>
            </a:r>
            <a:r>
              <a:rPr lang="es-AR" dirty="0" smtClean="0"/>
              <a:t>a </a:t>
            </a:r>
            <a:r>
              <a:rPr lang="es-AR" dirty="0" err="1" smtClean="0"/>
              <a:t>conventional</a:t>
            </a:r>
            <a:r>
              <a:rPr lang="es-AR" dirty="0" smtClean="0"/>
              <a:t> </a:t>
            </a:r>
            <a:r>
              <a:rPr lang="es-AR" dirty="0" err="1" smtClean="0"/>
              <a:t>sequence</a:t>
            </a:r>
            <a:r>
              <a:rPr lang="es-AR" dirty="0" smtClean="0"/>
              <a:t> of </a:t>
            </a:r>
            <a:r>
              <a:rPr lang="es-AR" dirty="0" err="1" smtClean="0"/>
              <a:t>activities</a:t>
            </a:r>
            <a:r>
              <a:rPr lang="es-AR" dirty="0" smtClean="0"/>
              <a:t>, a </a:t>
            </a:r>
            <a:r>
              <a:rPr lang="es-AR" dirty="0" err="1" smtClean="0"/>
              <a:t>socioculturally</a:t>
            </a:r>
            <a:r>
              <a:rPr lang="es-AR" dirty="0" smtClean="0"/>
              <a:t> </a:t>
            </a:r>
            <a:r>
              <a:rPr lang="es-AR" dirty="0" err="1" smtClean="0"/>
              <a:t>defined</a:t>
            </a:r>
            <a:r>
              <a:rPr lang="es-AR" dirty="0" smtClean="0"/>
              <a:t> </a:t>
            </a:r>
            <a:r>
              <a:rPr lang="es-AR" dirty="0" err="1" smtClean="0"/>
              <a:t>protocol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</a:t>
            </a:r>
            <a:r>
              <a:rPr lang="es-AR" dirty="0" err="1" smtClean="0"/>
              <a:t>negotiating</a:t>
            </a:r>
            <a:r>
              <a:rPr lang="es-AR" dirty="0" smtClean="0"/>
              <a:t> </a:t>
            </a:r>
            <a:r>
              <a:rPr lang="es-AR" dirty="0" err="1" smtClean="0"/>
              <a:t>or</a:t>
            </a:r>
            <a:r>
              <a:rPr lang="es-AR" dirty="0" smtClean="0"/>
              <a:t> </a:t>
            </a:r>
            <a:r>
              <a:rPr lang="es-AR" dirty="0" err="1" smtClean="0"/>
              <a:t>understanding</a:t>
            </a:r>
            <a:r>
              <a:rPr lang="es-AR" dirty="0" smtClean="0"/>
              <a:t> a </a:t>
            </a:r>
            <a:r>
              <a:rPr lang="es-AR" dirty="0" err="1" smtClean="0"/>
              <a:t>situation</a:t>
            </a:r>
            <a:r>
              <a:rPr lang="es-AR" dirty="0" smtClean="0"/>
              <a:t>.</a:t>
            </a:r>
          </a:p>
          <a:p>
            <a:endParaRPr lang="es-AR" dirty="0"/>
          </a:p>
          <a:p>
            <a:endParaRPr lang="es-AR" dirty="0" smtClean="0"/>
          </a:p>
          <a:p>
            <a:r>
              <a:rPr lang="es-AR" dirty="0" err="1" smtClean="0">
                <a:solidFill>
                  <a:srgbClr val="FF0000"/>
                </a:solidFill>
              </a:rPr>
              <a:t>Genre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r>
              <a:rPr lang="es-AR" dirty="0" err="1" smtClean="0">
                <a:solidFill>
                  <a:srgbClr val="FF0000"/>
                </a:solidFill>
              </a:rPr>
              <a:t>schema</a:t>
            </a:r>
            <a:r>
              <a:rPr lang="es-AR" dirty="0" smtClean="0"/>
              <a:t>: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ways</a:t>
            </a:r>
            <a:r>
              <a:rPr lang="es-AR" dirty="0" smtClean="0"/>
              <a:t> in </a:t>
            </a:r>
            <a:r>
              <a:rPr lang="es-AR" dirty="0" err="1" smtClean="0"/>
              <a:t>which</a:t>
            </a:r>
            <a:r>
              <a:rPr lang="es-AR" dirty="0" smtClean="0"/>
              <a:t> </a:t>
            </a:r>
            <a:r>
              <a:rPr lang="es-AR" dirty="0" err="1" smtClean="0"/>
              <a:t>we</a:t>
            </a:r>
            <a:r>
              <a:rPr lang="es-AR" dirty="0" smtClean="0"/>
              <a:t> </a:t>
            </a:r>
            <a:r>
              <a:rPr lang="es-AR" dirty="0" err="1" smtClean="0"/>
              <a:t>draw</a:t>
            </a:r>
            <a:r>
              <a:rPr lang="es-AR" dirty="0" smtClean="0"/>
              <a:t> </a:t>
            </a:r>
            <a:r>
              <a:rPr lang="es-AR" dirty="0" err="1" smtClean="0"/>
              <a:t>on</a:t>
            </a:r>
            <a:r>
              <a:rPr lang="es-AR" dirty="0" smtClean="0"/>
              <a:t> and </a:t>
            </a:r>
            <a:r>
              <a:rPr lang="es-AR" dirty="0" err="1" smtClean="0"/>
              <a:t>make</a:t>
            </a:r>
            <a:r>
              <a:rPr lang="es-AR" dirty="0" smtClean="0"/>
              <a:t> use of </a:t>
            </a:r>
            <a:r>
              <a:rPr lang="es-AR" dirty="0" err="1" smtClean="0"/>
              <a:t>the</a:t>
            </a:r>
            <a:r>
              <a:rPr lang="es-AR" dirty="0" smtClean="0"/>
              <a:t> prior </a:t>
            </a:r>
            <a:r>
              <a:rPr lang="es-AR" dirty="0" err="1" smtClean="0"/>
              <a:t>knowledge</a:t>
            </a:r>
            <a:r>
              <a:rPr lang="es-AR" dirty="0" smtClean="0"/>
              <a:t> of </a:t>
            </a:r>
            <a:r>
              <a:rPr lang="es-AR" dirty="0" err="1" smtClean="0"/>
              <a:t>all</a:t>
            </a:r>
            <a:r>
              <a:rPr lang="es-AR" dirty="0" smtClean="0"/>
              <a:t> </a:t>
            </a:r>
            <a:r>
              <a:rPr lang="es-AR" dirty="0" err="1" smtClean="0"/>
              <a:t>aspects</a:t>
            </a:r>
            <a:r>
              <a:rPr lang="es-AR" dirty="0" smtClean="0"/>
              <a:t> of </a:t>
            </a:r>
            <a:r>
              <a:rPr lang="es-AR" dirty="0" err="1" smtClean="0"/>
              <a:t>genres</a:t>
            </a:r>
            <a:r>
              <a:rPr lang="es-AR" dirty="0" smtClean="0"/>
              <a:t> </a:t>
            </a:r>
            <a:r>
              <a:rPr lang="es-AR" dirty="0" err="1" smtClean="0"/>
              <a:t>including</a:t>
            </a:r>
            <a:r>
              <a:rPr lang="es-AR" dirty="0" smtClean="0"/>
              <a:t> </a:t>
            </a:r>
            <a:r>
              <a:rPr lang="es-AR" dirty="0" err="1" smtClean="0"/>
              <a:t>their</a:t>
            </a:r>
            <a:r>
              <a:rPr lang="es-AR" dirty="0" smtClean="0"/>
              <a:t> </a:t>
            </a:r>
            <a:r>
              <a:rPr lang="es-AR" dirty="0" err="1" smtClean="0"/>
              <a:t>typical</a:t>
            </a:r>
            <a:r>
              <a:rPr lang="es-AR" dirty="0" smtClean="0"/>
              <a:t> </a:t>
            </a:r>
            <a:r>
              <a:rPr lang="es-AR" dirty="0" err="1" smtClean="0"/>
              <a:t>contexts</a:t>
            </a:r>
            <a:r>
              <a:rPr lang="es-AR" dirty="0" smtClean="0"/>
              <a:t>, </a:t>
            </a:r>
            <a:r>
              <a:rPr lang="es-AR" dirty="0" err="1" smtClean="0"/>
              <a:t>forms</a:t>
            </a:r>
            <a:r>
              <a:rPr lang="es-AR" dirty="0" smtClean="0"/>
              <a:t>, </a:t>
            </a:r>
            <a:r>
              <a:rPr lang="es-AR" dirty="0" err="1" smtClean="0"/>
              <a:t>functions</a:t>
            </a:r>
            <a:r>
              <a:rPr lang="es-AR" dirty="0" smtClean="0"/>
              <a:t>, </a:t>
            </a:r>
            <a:r>
              <a:rPr lang="es-AR" dirty="0" err="1" smtClean="0"/>
              <a:t>lexis</a:t>
            </a:r>
            <a:r>
              <a:rPr lang="es-AR" dirty="0" smtClean="0"/>
              <a:t> and </a:t>
            </a:r>
            <a:r>
              <a:rPr lang="es-AR" dirty="0" err="1" smtClean="0"/>
              <a:t>grammar</a:t>
            </a:r>
            <a:r>
              <a:rPr lang="es-AR" dirty="0" smtClean="0"/>
              <a:t> </a:t>
            </a:r>
            <a:r>
              <a:rPr lang="es-AR" dirty="0" err="1" smtClean="0"/>
              <a:t>which</a:t>
            </a:r>
            <a:r>
              <a:rPr lang="es-AR" dirty="0" smtClean="0"/>
              <a:t> </a:t>
            </a:r>
            <a:r>
              <a:rPr lang="es-AR" dirty="0" err="1" smtClean="0"/>
              <a:t>we</a:t>
            </a:r>
            <a:r>
              <a:rPr lang="es-AR" dirty="0" smtClean="0"/>
              <a:t> </a:t>
            </a:r>
            <a:r>
              <a:rPr lang="es-AR" dirty="0" err="1" smtClean="0"/>
              <a:t>bring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bear</a:t>
            </a:r>
            <a:r>
              <a:rPr lang="es-AR" dirty="0" smtClean="0"/>
              <a:t> as </a:t>
            </a:r>
            <a:r>
              <a:rPr lang="es-AR" dirty="0" err="1" smtClean="0"/>
              <a:t>we</a:t>
            </a:r>
            <a:r>
              <a:rPr lang="es-AR" dirty="0" smtClean="0"/>
              <a:t> </a:t>
            </a:r>
            <a:r>
              <a:rPr lang="es-AR" dirty="0" err="1" smtClean="0"/>
              <a:t>interpret</a:t>
            </a:r>
            <a:r>
              <a:rPr lang="es-AR" dirty="0" smtClean="0"/>
              <a:t> </a:t>
            </a:r>
            <a:r>
              <a:rPr lang="es-AR" dirty="0" err="1" smtClean="0"/>
              <a:t>written</a:t>
            </a:r>
            <a:r>
              <a:rPr lang="es-AR" dirty="0" smtClean="0"/>
              <a:t> and </a:t>
            </a:r>
            <a:r>
              <a:rPr lang="es-AR" dirty="0" err="1" smtClean="0"/>
              <a:t>spoken</a:t>
            </a:r>
            <a:r>
              <a:rPr lang="es-AR" dirty="0" smtClean="0"/>
              <a:t> </a:t>
            </a:r>
            <a:r>
              <a:rPr lang="es-AR" dirty="0" err="1" smtClean="0"/>
              <a:t>texts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3789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131840" y="476672"/>
            <a:ext cx="1085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err="1" smtClean="0"/>
              <a:t>Genres</a:t>
            </a:r>
            <a:endParaRPr lang="es-AR" sz="24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1043608" y="1196752"/>
            <a:ext cx="752072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 </a:t>
            </a:r>
            <a:r>
              <a:rPr lang="es-AR" dirty="0" err="1" smtClean="0"/>
              <a:t>genre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a </a:t>
            </a:r>
            <a:r>
              <a:rPr lang="es-AR" dirty="0" err="1" smtClean="0"/>
              <a:t>kind</a:t>
            </a:r>
            <a:r>
              <a:rPr lang="es-AR" dirty="0" smtClean="0"/>
              <a:t> of </a:t>
            </a:r>
            <a:r>
              <a:rPr lang="es-AR" dirty="0" err="1" smtClean="0"/>
              <a:t>text</a:t>
            </a:r>
            <a:r>
              <a:rPr lang="es-AR" dirty="0" smtClean="0"/>
              <a:t>. </a:t>
            </a:r>
            <a:r>
              <a:rPr lang="es-AR" dirty="0" err="1" smtClean="0"/>
              <a:t>Academic</a:t>
            </a:r>
            <a:r>
              <a:rPr lang="es-AR" dirty="0" smtClean="0"/>
              <a:t> </a:t>
            </a:r>
            <a:r>
              <a:rPr lang="es-AR" dirty="0" err="1" smtClean="0"/>
              <a:t>lectures</a:t>
            </a:r>
            <a:r>
              <a:rPr lang="es-AR" dirty="0" smtClean="0"/>
              <a:t> and casual </a:t>
            </a:r>
            <a:r>
              <a:rPr lang="es-AR" dirty="0" err="1" smtClean="0"/>
              <a:t>conversation</a:t>
            </a:r>
            <a:r>
              <a:rPr lang="es-AR" dirty="0" smtClean="0"/>
              <a:t> are </a:t>
            </a:r>
            <a:r>
              <a:rPr lang="es-AR" dirty="0" err="1" smtClean="0"/>
              <a:t>examples</a:t>
            </a:r>
            <a:r>
              <a:rPr lang="es-AR" dirty="0" smtClean="0"/>
              <a:t> of </a:t>
            </a:r>
            <a:r>
              <a:rPr lang="es-AR" dirty="0" err="1" smtClean="0"/>
              <a:t>spoken</a:t>
            </a:r>
            <a:r>
              <a:rPr lang="es-AR" dirty="0" smtClean="0"/>
              <a:t> </a:t>
            </a:r>
            <a:r>
              <a:rPr lang="es-AR" dirty="0" err="1" smtClean="0"/>
              <a:t>genres</a:t>
            </a:r>
            <a:r>
              <a:rPr lang="es-AR" dirty="0" smtClean="0"/>
              <a:t>. </a:t>
            </a:r>
            <a:r>
              <a:rPr lang="es-AR" dirty="0" err="1" smtClean="0"/>
              <a:t>Newspaper</a:t>
            </a:r>
            <a:r>
              <a:rPr lang="es-AR" dirty="0" smtClean="0"/>
              <a:t> </a:t>
            </a:r>
            <a:r>
              <a:rPr lang="es-AR" dirty="0" err="1" smtClean="0"/>
              <a:t>reports</a:t>
            </a:r>
            <a:r>
              <a:rPr lang="es-AR" dirty="0" smtClean="0"/>
              <a:t> and </a:t>
            </a:r>
            <a:r>
              <a:rPr lang="es-AR" dirty="0" err="1" smtClean="0"/>
              <a:t>academic</a:t>
            </a:r>
            <a:r>
              <a:rPr lang="es-AR" dirty="0" smtClean="0"/>
              <a:t> </a:t>
            </a:r>
            <a:r>
              <a:rPr lang="es-AR" dirty="0" err="1" smtClean="0"/>
              <a:t>essays</a:t>
            </a:r>
            <a:r>
              <a:rPr lang="es-AR" dirty="0" smtClean="0"/>
              <a:t> are </a:t>
            </a:r>
            <a:r>
              <a:rPr lang="es-AR" dirty="0" err="1" smtClean="0"/>
              <a:t>examples</a:t>
            </a:r>
            <a:r>
              <a:rPr lang="es-AR" dirty="0" smtClean="0"/>
              <a:t> of </a:t>
            </a:r>
            <a:r>
              <a:rPr lang="es-AR" dirty="0" err="1" smtClean="0"/>
              <a:t>written</a:t>
            </a:r>
            <a:r>
              <a:rPr lang="es-AR" dirty="0" smtClean="0"/>
              <a:t> </a:t>
            </a:r>
            <a:r>
              <a:rPr lang="es-AR" dirty="0" err="1" smtClean="0"/>
              <a:t>genres</a:t>
            </a:r>
            <a:r>
              <a:rPr lang="es-AR" dirty="0" smtClean="0"/>
              <a:t>. (</a:t>
            </a:r>
            <a:r>
              <a:rPr lang="es-AR" dirty="0" err="1" smtClean="0"/>
              <a:t>Paltridge</a:t>
            </a:r>
            <a:r>
              <a:rPr lang="es-AR" dirty="0" smtClean="0"/>
              <a:t>, 2006: 84)</a:t>
            </a:r>
          </a:p>
          <a:p>
            <a:endParaRPr lang="es-AR" dirty="0"/>
          </a:p>
          <a:p>
            <a:r>
              <a:rPr lang="es-AR" dirty="0" err="1" smtClean="0"/>
              <a:t>Genre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a </a:t>
            </a:r>
            <a:r>
              <a:rPr lang="es-AR" dirty="0" err="1" smtClean="0"/>
              <a:t>staged</a:t>
            </a:r>
            <a:r>
              <a:rPr lang="es-AR" dirty="0" smtClean="0"/>
              <a:t>, </a:t>
            </a:r>
            <a:r>
              <a:rPr lang="es-AR" dirty="0" err="1" smtClean="0"/>
              <a:t>goal</a:t>
            </a:r>
            <a:r>
              <a:rPr lang="es-AR" dirty="0" smtClean="0"/>
              <a:t> </a:t>
            </a:r>
            <a:r>
              <a:rPr lang="es-AR" dirty="0" err="1" smtClean="0"/>
              <a:t>oriented</a:t>
            </a:r>
            <a:r>
              <a:rPr lang="es-AR" dirty="0" smtClean="0"/>
              <a:t>, </a:t>
            </a:r>
            <a:r>
              <a:rPr lang="es-AR" dirty="0" err="1" smtClean="0"/>
              <a:t>purposeful</a:t>
            </a:r>
            <a:r>
              <a:rPr lang="es-AR" dirty="0" smtClean="0"/>
              <a:t> </a:t>
            </a:r>
            <a:r>
              <a:rPr lang="es-AR" dirty="0" err="1" smtClean="0"/>
              <a:t>activity</a:t>
            </a:r>
            <a:r>
              <a:rPr lang="es-AR" dirty="0" smtClean="0"/>
              <a:t> in </a:t>
            </a:r>
            <a:r>
              <a:rPr lang="es-AR" dirty="0" err="1" smtClean="0"/>
              <a:t>which</a:t>
            </a:r>
            <a:r>
              <a:rPr lang="es-AR" dirty="0" smtClean="0"/>
              <a:t> </a:t>
            </a:r>
            <a:r>
              <a:rPr lang="es-AR" dirty="0" err="1" smtClean="0"/>
              <a:t>speakers</a:t>
            </a:r>
            <a:r>
              <a:rPr lang="es-AR" dirty="0" smtClean="0"/>
              <a:t> </a:t>
            </a:r>
            <a:r>
              <a:rPr lang="es-AR" dirty="0" err="1" smtClean="0"/>
              <a:t>engage</a:t>
            </a:r>
            <a:r>
              <a:rPr lang="es-AR" dirty="0" smtClean="0"/>
              <a:t> as </a:t>
            </a:r>
            <a:r>
              <a:rPr lang="es-AR" dirty="0" err="1" smtClean="0"/>
              <a:t>members</a:t>
            </a:r>
            <a:r>
              <a:rPr lang="es-AR" dirty="0" smtClean="0"/>
              <a:t> of </a:t>
            </a:r>
            <a:r>
              <a:rPr lang="es-AR" dirty="0" err="1" smtClean="0"/>
              <a:t>our</a:t>
            </a:r>
            <a:r>
              <a:rPr lang="es-AR" dirty="0" smtClean="0"/>
              <a:t> culture. </a:t>
            </a:r>
            <a:r>
              <a:rPr lang="es-AR" dirty="0" err="1" smtClean="0"/>
              <a:t>Examples</a:t>
            </a:r>
            <a:r>
              <a:rPr lang="es-AR" dirty="0" smtClean="0"/>
              <a:t> of </a:t>
            </a:r>
            <a:r>
              <a:rPr lang="es-AR" dirty="0" err="1" smtClean="0"/>
              <a:t>genres</a:t>
            </a:r>
            <a:r>
              <a:rPr lang="es-AR" dirty="0" smtClean="0"/>
              <a:t> are </a:t>
            </a:r>
            <a:r>
              <a:rPr lang="es-AR" dirty="0" err="1" smtClean="0"/>
              <a:t>staged</a:t>
            </a:r>
            <a:r>
              <a:rPr lang="es-AR" dirty="0" smtClean="0"/>
              <a:t> </a:t>
            </a:r>
            <a:r>
              <a:rPr lang="es-AR" dirty="0" err="1" smtClean="0"/>
              <a:t>activities</a:t>
            </a:r>
            <a:r>
              <a:rPr lang="es-AR" dirty="0" smtClean="0"/>
              <a:t> </a:t>
            </a:r>
            <a:r>
              <a:rPr lang="es-AR" dirty="0" err="1" smtClean="0"/>
              <a:t>such</a:t>
            </a:r>
            <a:r>
              <a:rPr lang="es-AR" dirty="0" smtClean="0"/>
              <a:t> as </a:t>
            </a:r>
            <a:r>
              <a:rPr lang="es-AR" dirty="0" err="1" smtClean="0"/>
              <a:t>making</a:t>
            </a:r>
            <a:r>
              <a:rPr lang="es-AR" dirty="0" smtClean="0"/>
              <a:t> a dental </a:t>
            </a:r>
            <a:r>
              <a:rPr lang="es-AR" dirty="0" err="1" smtClean="0"/>
              <a:t>appointment</a:t>
            </a:r>
            <a:r>
              <a:rPr lang="es-AR" dirty="0" smtClean="0"/>
              <a:t>, </a:t>
            </a:r>
            <a:r>
              <a:rPr lang="es-AR" dirty="0" err="1" smtClean="0"/>
              <a:t>buying</a:t>
            </a:r>
            <a:r>
              <a:rPr lang="es-AR" dirty="0" smtClean="0"/>
              <a:t> vegetables, </a:t>
            </a:r>
            <a:r>
              <a:rPr lang="es-AR" dirty="0" err="1" smtClean="0"/>
              <a:t>telling</a:t>
            </a:r>
            <a:r>
              <a:rPr lang="es-AR" dirty="0" smtClean="0"/>
              <a:t> a </a:t>
            </a:r>
            <a:r>
              <a:rPr lang="es-AR" dirty="0" err="1" smtClean="0"/>
              <a:t>story</a:t>
            </a:r>
            <a:r>
              <a:rPr lang="es-AR" dirty="0" smtClean="0"/>
              <a:t>, </a:t>
            </a:r>
            <a:r>
              <a:rPr lang="es-AR" dirty="0" err="1" smtClean="0"/>
              <a:t>writing</a:t>
            </a:r>
            <a:r>
              <a:rPr lang="es-AR" dirty="0" smtClean="0"/>
              <a:t> </a:t>
            </a:r>
            <a:r>
              <a:rPr lang="es-AR" dirty="0" err="1" smtClean="0"/>
              <a:t>an</a:t>
            </a:r>
            <a:r>
              <a:rPr lang="es-AR" dirty="0" smtClean="0"/>
              <a:t> </a:t>
            </a:r>
            <a:r>
              <a:rPr lang="es-AR" dirty="0" err="1" smtClean="0"/>
              <a:t>essay</a:t>
            </a:r>
            <a:r>
              <a:rPr lang="es-AR" dirty="0" smtClean="0"/>
              <a:t>, </a:t>
            </a:r>
            <a:r>
              <a:rPr lang="es-AR" dirty="0" err="1" smtClean="0"/>
              <a:t>applying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a </a:t>
            </a:r>
            <a:r>
              <a:rPr lang="es-AR" dirty="0" err="1" smtClean="0"/>
              <a:t>job</a:t>
            </a:r>
            <a:r>
              <a:rPr lang="es-AR" dirty="0" smtClean="0"/>
              <a:t>… (Martin, 2011: 155)</a:t>
            </a:r>
          </a:p>
          <a:p>
            <a:endParaRPr lang="es-AR" dirty="0" smtClean="0"/>
          </a:p>
          <a:p>
            <a:r>
              <a:rPr lang="es-AR" dirty="0" err="1" smtClean="0"/>
              <a:t>Genres</a:t>
            </a:r>
            <a:r>
              <a:rPr lang="es-AR" dirty="0" smtClean="0"/>
              <a:t> are </a:t>
            </a:r>
            <a:r>
              <a:rPr lang="es-AR" dirty="0" err="1" smtClean="0"/>
              <a:t>diverse</a:t>
            </a:r>
            <a:r>
              <a:rPr lang="es-AR" dirty="0" smtClean="0"/>
              <a:t> </a:t>
            </a:r>
            <a:r>
              <a:rPr lang="es-AR" dirty="0" err="1" smtClean="0"/>
              <a:t>ways</a:t>
            </a:r>
            <a:r>
              <a:rPr lang="es-AR" dirty="0" smtClean="0"/>
              <a:t> of </a:t>
            </a:r>
            <a:r>
              <a:rPr lang="es-AR" dirty="0" err="1" smtClean="0"/>
              <a:t>acting</a:t>
            </a:r>
            <a:r>
              <a:rPr lang="es-AR" dirty="0" smtClean="0"/>
              <a:t>, of </a:t>
            </a:r>
            <a:r>
              <a:rPr lang="es-AR" dirty="0" err="1" smtClean="0"/>
              <a:t>producing</a:t>
            </a:r>
            <a:r>
              <a:rPr lang="es-AR" dirty="0" smtClean="0"/>
              <a:t> social </a:t>
            </a:r>
            <a:r>
              <a:rPr lang="es-AR" dirty="0" err="1" smtClean="0"/>
              <a:t>life</a:t>
            </a:r>
            <a:r>
              <a:rPr lang="es-AR" dirty="0" smtClean="0"/>
              <a:t>, in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semiotic</a:t>
            </a:r>
            <a:r>
              <a:rPr lang="es-AR" dirty="0" smtClean="0"/>
              <a:t> </a:t>
            </a:r>
            <a:r>
              <a:rPr lang="es-AR" dirty="0" err="1" smtClean="0"/>
              <a:t>mode</a:t>
            </a:r>
            <a:r>
              <a:rPr lang="es-AR" dirty="0" smtClean="0"/>
              <a:t>. (</a:t>
            </a:r>
            <a:r>
              <a:rPr lang="es-AR" dirty="0" err="1" smtClean="0"/>
              <a:t>Fairclught</a:t>
            </a:r>
            <a:r>
              <a:rPr lang="es-AR" dirty="0" smtClean="0"/>
              <a:t>, 2003: 206)</a:t>
            </a:r>
          </a:p>
          <a:p>
            <a:endParaRPr lang="es-AR" dirty="0"/>
          </a:p>
          <a:p>
            <a:r>
              <a:rPr lang="es-AR" dirty="0" smtClean="0"/>
              <a:t>A </a:t>
            </a:r>
            <a:r>
              <a:rPr lang="es-AR" dirty="0" err="1" smtClean="0"/>
              <a:t>genre</a:t>
            </a:r>
            <a:r>
              <a:rPr lang="es-AR" dirty="0" smtClean="0"/>
              <a:t> </a:t>
            </a:r>
            <a:r>
              <a:rPr lang="es-AR" dirty="0" err="1" smtClean="0"/>
              <a:t>comprises</a:t>
            </a:r>
            <a:r>
              <a:rPr lang="es-AR" dirty="0" smtClean="0"/>
              <a:t> a </a:t>
            </a:r>
            <a:r>
              <a:rPr lang="es-AR" dirty="0" err="1" smtClean="0"/>
              <a:t>class</a:t>
            </a:r>
            <a:r>
              <a:rPr lang="es-AR" dirty="0" smtClean="0"/>
              <a:t> of </a:t>
            </a:r>
            <a:r>
              <a:rPr lang="es-AR" dirty="0" err="1" smtClean="0"/>
              <a:t>communicative</a:t>
            </a:r>
            <a:r>
              <a:rPr lang="es-AR" dirty="0" smtClean="0"/>
              <a:t> </a:t>
            </a:r>
            <a:r>
              <a:rPr lang="es-AR" dirty="0" err="1" smtClean="0"/>
              <a:t>events</a:t>
            </a:r>
            <a:r>
              <a:rPr lang="es-AR" dirty="0" smtClean="0"/>
              <a:t>,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members</a:t>
            </a:r>
            <a:r>
              <a:rPr lang="es-AR" dirty="0" smtClean="0"/>
              <a:t> of </a:t>
            </a:r>
            <a:r>
              <a:rPr lang="es-AR" dirty="0" err="1" smtClean="0"/>
              <a:t>which</a:t>
            </a:r>
            <a:r>
              <a:rPr lang="es-AR" dirty="0" smtClean="0"/>
              <a:t> share </a:t>
            </a:r>
            <a:r>
              <a:rPr lang="es-AR" dirty="0" err="1" smtClean="0"/>
              <a:t>some</a:t>
            </a:r>
            <a:r>
              <a:rPr lang="es-AR" dirty="0" smtClean="0"/>
              <a:t> set of </a:t>
            </a:r>
            <a:r>
              <a:rPr lang="es-AR" dirty="0" err="1" smtClean="0"/>
              <a:t>communicative</a:t>
            </a:r>
            <a:r>
              <a:rPr lang="es-AR" dirty="0" smtClean="0"/>
              <a:t> </a:t>
            </a:r>
            <a:r>
              <a:rPr lang="es-AR" dirty="0" err="1" smtClean="0"/>
              <a:t>purposes</a:t>
            </a:r>
            <a:r>
              <a:rPr lang="es-AR" dirty="0" smtClean="0"/>
              <a:t>. </a:t>
            </a:r>
            <a:r>
              <a:rPr lang="es-AR" dirty="0" err="1" smtClean="0"/>
              <a:t>These</a:t>
            </a:r>
            <a:r>
              <a:rPr lang="es-AR" dirty="0" smtClean="0"/>
              <a:t> </a:t>
            </a:r>
            <a:r>
              <a:rPr lang="es-AR" dirty="0" err="1" smtClean="0"/>
              <a:t>purposes</a:t>
            </a:r>
            <a:r>
              <a:rPr lang="es-AR" dirty="0" smtClean="0"/>
              <a:t> are </a:t>
            </a:r>
            <a:r>
              <a:rPr lang="es-AR" dirty="0" err="1" smtClean="0"/>
              <a:t>recognised</a:t>
            </a:r>
            <a:r>
              <a:rPr lang="es-AR" dirty="0" smtClean="0"/>
              <a:t> </a:t>
            </a:r>
            <a:r>
              <a:rPr lang="es-AR" dirty="0" err="1" smtClean="0"/>
              <a:t>by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expert</a:t>
            </a:r>
            <a:r>
              <a:rPr lang="es-AR" dirty="0" smtClean="0"/>
              <a:t> </a:t>
            </a:r>
            <a:r>
              <a:rPr lang="es-AR" dirty="0" err="1" smtClean="0"/>
              <a:t>members</a:t>
            </a:r>
            <a:r>
              <a:rPr lang="es-AR" dirty="0" smtClean="0"/>
              <a:t> of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parent</a:t>
            </a:r>
            <a:r>
              <a:rPr lang="es-AR" dirty="0" smtClean="0"/>
              <a:t> </a:t>
            </a:r>
            <a:r>
              <a:rPr lang="es-AR" dirty="0" err="1" smtClean="0"/>
              <a:t>discoursecommunity</a:t>
            </a:r>
            <a:r>
              <a:rPr lang="es-AR" dirty="0" smtClean="0"/>
              <a:t> and </a:t>
            </a:r>
            <a:r>
              <a:rPr lang="es-AR" dirty="0" err="1" smtClean="0"/>
              <a:t>thereby</a:t>
            </a:r>
            <a:r>
              <a:rPr lang="es-AR" dirty="0" smtClean="0"/>
              <a:t> </a:t>
            </a:r>
            <a:r>
              <a:rPr lang="es-AR" dirty="0" err="1" smtClean="0"/>
              <a:t>constitute</a:t>
            </a:r>
            <a:r>
              <a:rPr lang="es-AR" dirty="0" smtClean="0"/>
              <a:t> a </a:t>
            </a:r>
            <a:r>
              <a:rPr lang="es-AR" dirty="0" err="1" smtClean="0"/>
              <a:t>rationale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genre</a:t>
            </a:r>
            <a:r>
              <a:rPr lang="es-AR" dirty="0" smtClean="0"/>
              <a:t>. </a:t>
            </a:r>
            <a:r>
              <a:rPr lang="es-AR" dirty="0" err="1" smtClean="0"/>
              <a:t>This</a:t>
            </a:r>
            <a:r>
              <a:rPr lang="es-AR" dirty="0" smtClean="0"/>
              <a:t> </a:t>
            </a:r>
            <a:r>
              <a:rPr lang="es-AR" dirty="0" err="1" smtClean="0"/>
              <a:t>rationale</a:t>
            </a:r>
            <a:r>
              <a:rPr lang="es-AR" dirty="0" smtClean="0"/>
              <a:t> </a:t>
            </a:r>
            <a:r>
              <a:rPr lang="es-AR" dirty="0" err="1" smtClean="0"/>
              <a:t>shapes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schematic</a:t>
            </a:r>
            <a:r>
              <a:rPr lang="es-AR" dirty="0" smtClean="0"/>
              <a:t> </a:t>
            </a:r>
            <a:r>
              <a:rPr lang="es-AR" dirty="0" err="1" smtClean="0"/>
              <a:t>structure</a:t>
            </a:r>
            <a:r>
              <a:rPr lang="es-AR" dirty="0" smtClean="0"/>
              <a:t> of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discourse</a:t>
            </a:r>
            <a:r>
              <a:rPr lang="es-AR" dirty="0" smtClean="0"/>
              <a:t> and </a:t>
            </a:r>
            <a:r>
              <a:rPr lang="es-AR" dirty="0" err="1" smtClean="0"/>
              <a:t>influences</a:t>
            </a:r>
            <a:r>
              <a:rPr lang="es-AR" dirty="0" smtClean="0"/>
              <a:t> and </a:t>
            </a:r>
            <a:r>
              <a:rPr lang="es-AR" dirty="0" err="1" smtClean="0"/>
              <a:t>constraints</a:t>
            </a:r>
            <a:r>
              <a:rPr lang="es-AR" dirty="0" smtClean="0"/>
              <a:t> </a:t>
            </a:r>
            <a:r>
              <a:rPr lang="es-AR" dirty="0" err="1" smtClean="0"/>
              <a:t>choice</a:t>
            </a:r>
            <a:r>
              <a:rPr lang="es-AR" dirty="0" smtClean="0"/>
              <a:t> of </a:t>
            </a:r>
            <a:r>
              <a:rPr lang="es-AR" dirty="0" err="1" smtClean="0"/>
              <a:t>content</a:t>
            </a:r>
            <a:r>
              <a:rPr lang="es-AR" dirty="0" smtClean="0"/>
              <a:t> and </a:t>
            </a:r>
            <a:r>
              <a:rPr lang="es-AR" dirty="0" err="1" smtClean="0"/>
              <a:t>style</a:t>
            </a:r>
            <a:r>
              <a:rPr lang="es-AR" dirty="0" smtClean="0"/>
              <a:t> (</a:t>
            </a:r>
            <a:r>
              <a:rPr lang="es-AR" dirty="0" err="1" smtClean="0"/>
              <a:t>Swales</a:t>
            </a:r>
            <a:r>
              <a:rPr lang="es-AR" dirty="0" smtClean="0"/>
              <a:t>, 1990: 58)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3639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1484784"/>
            <a:ext cx="66967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err="1" smtClean="0">
                <a:solidFill>
                  <a:srgbClr val="FF0000"/>
                </a:solidFill>
              </a:rPr>
              <a:t>Genres</a:t>
            </a:r>
            <a:r>
              <a:rPr lang="es-AR" dirty="0" smtClean="0"/>
              <a:t> are </a:t>
            </a:r>
            <a:r>
              <a:rPr lang="es-AR" dirty="0" err="1" smtClean="0"/>
              <a:t>guided</a:t>
            </a:r>
            <a:r>
              <a:rPr lang="es-AR" dirty="0" smtClean="0"/>
              <a:t> </a:t>
            </a:r>
            <a:r>
              <a:rPr lang="es-AR" dirty="0" err="1" smtClean="0"/>
              <a:t>by</a:t>
            </a:r>
            <a:r>
              <a:rPr lang="es-AR" dirty="0" smtClean="0"/>
              <a:t> </a:t>
            </a:r>
            <a:r>
              <a:rPr lang="es-AR" dirty="0" err="1" smtClean="0"/>
              <a:t>their</a:t>
            </a:r>
            <a:r>
              <a:rPr lang="es-AR" dirty="0" smtClean="0"/>
              <a:t> </a:t>
            </a:r>
            <a:r>
              <a:rPr lang="es-AR" dirty="0" err="1" smtClean="0">
                <a:solidFill>
                  <a:srgbClr val="FF0000"/>
                </a:solidFill>
              </a:rPr>
              <a:t>purposes</a:t>
            </a:r>
            <a:r>
              <a:rPr lang="es-AR" dirty="0" smtClean="0"/>
              <a:t>, in </a:t>
            </a:r>
            <a:r>
              <a:rPr lang="es-AR" dirty="0" err="1" smtClean="0"/>
              <a:t>other</a:t>
            </a:r>
            <a:r>
              <a:rPr lang="es-AR" dirty="0" smtClean="0"/>
              <a:t> </a:t>
            </a:r>
            <a:r>
              <a:rPr lang="es-AR" dirty="0" err="1" smtClean="0"/>
              <a:t>words</a:t>
            </a:r>
            <a:r>
              <a:rPr lang="es-AR" dirty="0" smtClean="0"/>
              <a:t>, </a:t>
            </a:r>
            <a:r>
              <a:rPr lang="es-AR" dirty="0" err="1" smtClean="0"/>
              <a:t>by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functions</a:t>
            </a:r>
            <a:r>
              <a:rPr lang="es-AR" dirty="0" smtClean="0"/>
              <a:t> </a:t>
            </a:r>
            <a:r>
              <a:rPr lang="es-AR" dirty="0" err="1" smtClean="0"/>
              <a:t>which</a:t>
            </a:r>
            <a:r>
              <a:rPr lang="es-AR" dirty="0" smtClean="0"/>
              <a:t> </a:t>
            </a:r>
            <a:r>
              <a:rPr lang="es-AR" dirty="0" err="1" smtClean="0"/>
              <a:t>they</a:t>
            </a:r>
            <a:r>
              <a:rPr lang="es-AR" dirty="0" smtClean="0"/>
              <a:t> are </a:t>
            </a:r>
            <a:r>
              <a:rPr lang="es-AR" dirty="0" err="1" smtClean="0"/>
              <a:t>intended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fullfil</a:t>
            </a:r>
            <a:r>
              <a:rPr lang="es-AR" dirty="0" smtClean="0"/>
              <a:t>.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purposes</a:t>
            </a:r>
            <a:r>
              <a:rPr lang="es-AR" dirty="0" smtClean="0"/>
              <a:t> </a:t>
            </a:r>
            <a:r>
              <a:rPr lang="es-AR" dirty="0" err="1" smtClean="0"/>
              <a:t>expressed</a:t>
            </a:r>
            <a:r>
              <a:rPr lang="es-AR" dirty="0" smtClean="0"/>
              <a:t> in </a:t>
            </a:r>
            <a:r>
              <a:rPr lang="es-AR" dirty="0" err="1" smtClean="0"/>
              <a:t>genres</a:t>
            </a:r>
            <a:r>
              <a:rPr lang="es-AR" dirty="0" smtClean="0"/>
              <a:t> are </a:t>
            </a:r>
            <a:r>
              <a:rPr lang="es-AR" dirty="0" err="1" smtClean="0"/>
              <a:t>defined</a:t>
            </a:r>
            <a:r>
              <a:rPr lang="es-AR" dirty="0" smtClean="0"/>
              <a:t> </a:t>
            </a:r>
            <a:r>
              <a:rPr lang="es-AR" dirty="0" err="1" smtClean="0"/>
              <a:t>by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community</a:t>
            </a:r>
            <a:r>
              <a:rPr lang="es-AR" dirty="0" smtClean="0"/>
              <a:t> </a:t>
            </a:r>
            <a:r>
              <a:rPr lang="es-AR" dirty="0" err="1" smtClean="0"/>
              <a:t>which</a:t>
            </a:r>
            <a:r>
              <a:rPr lang="es-AR" dirty="0" smtClean="0"/>
              <a:t> uses </a:t>
            </a:r>
            <a:r>
              <a:rPr lang="es-AR" dirty="0" err="1" smtClean="0"/>
              <a:t>them</a:t>
            </a:r>
            <a:r>
              <a:rPr lang="es-AR" dirty="0" smtClean="0"/>
              <a:t>, </a:t>
            </a:r>
            <a:r>
              <a:rPr lang="es-AR" dirty="0" err="1" smtClean="0"/>
              <a:t>not</a:t>
            </a:r>
            <a:r>
              <a:rPr lang="es-AR" dirty="0" smtClean="0"/>
              <a:t> </a:t>
            </a:r>
            <a:r>
              <a:rPr lang="es-AR" dirty="0" err="1" smtClean="0"/>
              <a:t>by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individuals</a:t>
            </a:r>
            <a:r>
              <a:rPr lang="es-AR" dirty="0" smtClean="0"/>
              <a:t>; </a:t>
            </a:r>
            <a:r>
              <a:rPr lang="es-AR" dirty="0" err="1" smtClean="0"/>
              <a:t>shared</a:t>
            </a:r>
            <a:r>
              <a:rPr lang="es-AR" dirty="0" smtClean="0"/>
              <a:t> rules </a:t>
            </a:r>
            <a:r>
              <a:rPr lang="es-AR" dirty="0" err="1" smtClean="0"/>
              <a:t>must</a:t>
            </a:r>
            <a:r>
              <a:rPr lang="es-AR" dirty="0" smtClean="0"/>
              <a:t> be </a:t>
            </a:r>
            <a:r>
              <a:rPr lang="es-AR" dirty="0" err="1" smtClean="0"/>
              <a:t>learned</a:t>
            </a:r>
            <a:r>
              <a:rPr lang="es-AR" dirty="0" smtClean="0"/>
              <a:t> and </a:t>
            </a:r>
            <a:r>
              <a:rPr lang="es-AR" dirty="0" err="1" smtClean="0"/>
              <a:t>used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</a:t>
            </a:r>
            <a:r>
              <a:rPr lang="es-AR" dirty="0" err="1" smtClean="0"/>
              <a:t>genres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operate</a:t>
            </a:r>
            <a:r>
              <a:rPr lang="es-AR" dirty="0" smtClean="0"/>
              <a:t>. </a:t>
            </a:r>
          </a:p>
          <a:p>
            <a:endParaRPr lang="es-AR" dirty="0"/>
          </a:p>
          <a:p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>
                <a:solidFill>
                  <a:srgbClr val="FF0000"/>
                </a:solidFill>
              </a:rPr>
              <a:t>key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r>
              <a:rPr lang="es-AR" dirty="0" err="1" smtClean="0">
                <a:solidFill>
                  <a:srgbClr val="FF0000"/>
                </a:solidFill>
              </a:rPr>
              <a:t>function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r>
              <a:rPr lang="es-AR" dirty="0" smtClean="0"/>
              <a:t>of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genre</a:t>
            </a:r>
            <a:r>
              <a:rPr lang="es-AR" dirty="0" smtClean="0"/>
              <a:t> </a:t>
            </a:r>
            <a:r>
              <a:rPr lang="es-AR" dirty="0" err="1" smtClean="0"/>
              <a:t>governs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other</a:t>
            </a:r>
            <a:r>
              <a:rPr lang="es-AR" dirty="0" smtClean="0"/>
              <a:t> </a:t>
            </a:r>
            <a:r>
              <a:rPr lang="es-AR" dirty="0" err="1" smtClean="0"/>
              <a:t>features</a:t>
            </a:r>
            <a:r>
              <a:rPr lang="es-AR" dirty="0" smtClean="0"/>
              <a:t> of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genre</a:t>
            </a:r>
            <a:r>
              <a:rPr lang="es-AR" dirty="0" smtClean="0"/>
              <a:t>, </a:t>
            </a:r>
            <a:r>
              <a:rPr lang="es-AR" dirty="0" err="1" smtClean="0"/>
              <a:t>its</a:t>
            </a:r>
            <a:r>
              <a:rPr lang="es-AR" dirty="0" smtClean="0"/>
              <a:t> </a:t>
            </a:r>
            <a:r>
              <a:rPr lang="es-AR" dirty="0" err="1" smtClean="0"/>
              <a:t>structure</a:t>
            </a:r>
            <a:r>
              <a:rPr lang="es-AR" dirty="0" smtClean="0"/>
              <a:t>, </a:t>
            </a:r>
            <a:r>
              <a:rPr lang="es-AR" dirty="0" err="1" smtClean="0"/>
              <a:t>content</a:t>
            </a:r>
            <a:r>
              <a:rPr lang="es-AR" dirty="0" smtClean="0"/>
              <a:t>, </a:t>
            </a:r>
            <a:r>
              <a:rPr lang="es-AR" dirty="0" err="1" smtClean="0"/>
              <a:t>lexis</a:t>
            </a:r>
            <a:r>
              <a:rPr lang="es-AR" dirty="0" smtClean="0"/>
              <a:t> and </a:t>
            </a:r>
            <a:r>
              <a:rPr lang="es-AR" dirty="0" err="1" smtClean="0"/>
              <a:t>grammar</a:t>
            </a:r>
            <a:r>
              <a:rPr lang="es-AR" dirty="0" smtClean="0"/>
              <a:t> and so </a:t>
            </a:r>
            <a:r>
              <a:rPr lang="es-AR" dirty="0" err="1" smtClean="0"/>
              <a:t>on</a:t>
            </a:r>
            <a:r>
              <a:rPr lang="es-AR" dirty="0" smtClean="0"/>
              <a:t>.</a:t>
            </a:r>
          </a:p>
          <a:p>
            <a:endParaRPr lang="es-AR" dirty="0"/>
          </a:p>
          <a:p>
            <a:endParaRPr lang="es-AR" dirty="0" smtClean="0"/>
          </a:p>
          <a:p>
            <a:endParaRPr lang="es-AR" dirty="0"/>
          </a:p>
          <a:p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6265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1052736"/>
            <a:ext cx="765953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/>
              <a:t>Key </a:t>
            </a:r>
            <a:r>
              <a:rPr lang="es-AR" b="1" dirty="0" err="1" smtClean="0"/>
              <a:t>defining</a:t>
            </a:r>
            <a:r>
              <a:rPr lang="es-AR" b="1" dirty="0" smtClean="0"/>
              <a:t> </a:t>
            </a:r>
            <a:r>
              <a:rPr lang="es-AR" b="1" dirty="0" err="1" smtClean="0"/>
              <a:t>features</a:t>
            </a:r>
            <a:r>
              <a:rPr lang="es-AR" b="1" dirty="0" smtClean="0"/>
              <a:t> of </a:t>
            </a:r>
            <a:r>
              <a:rPr lang="es-AR" b="1" dirty="0" err="1"/>
              <a:t>g</a:t>
            </a:r>
            <a:r>
              <a:rPr lang="es-AR" b="1" dirty="0" err="1" smtClean="0"/>
              <a:t>enres</a:t>
            </a:r>
            <a:r>
              <a:rPr lang="es-AR" b="1" dirty="0" smtClean="0"/>
              <a:t>:</a:t>
            </a:r>
          </a:p>
          <a:p>
            <a:endParaRPr lang="es-AR" dirty="0"/>
          </a:p>
          <a:p>
            <a:pPr marL="285750" indent="-285750">
              <a:buFont typeface="Arial" charset="0"/>
              <a:buChar char="•"/>
            </a:pPr>
            <a:r>
              <a:rPr lang="es-AR" dirty="0" err="1" smtClean="0"/>
              <a:t>They</a:t>
            </a:r>
            <a:r>
              <a:rPr lang="es-AR" dirty="0" smtClean="0"/>
              <a:t> are </a:t>
            </a:r>
            <a:r>
              <a:rPr lang="es-AR" dirty="0" err="1" smtClean="0"/>
              <a:t>akin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mental </a:t>
            </a:r>
            <a:r>
              <a:rPr lang="es-AR" dirty="0" err="1" smtClean="0"/>
              <a:t>structures</a:t>
            </a:r>
            <a:r>
              <a:rPr lang="es-AR" dirty="0" smtClean="0"/>
              <a:t> </a:t>
            </a:r>
            <a:r>
              <a:rPr lang="es-AR" dirty="0" err="1" smtClean="0"/>
              <a:t>such</a:t>
            </a:r>
            <a:r>
              <a:rPr lang="es-AR" dirty="0" smtClean="0"/>
              <a:t> as </a:t>
            </a:r>
            <a:r>
              <a:rPr lang="es-AR" dirty="0" err="1" smtClean="0"/>
              <a:t>concepts</a:t>
            </a:r>
            <a:r>
              <a:rPr lang="es-AR" dirty="0" smtClean="0"/>
              <a:t> and </a:t>
            </a:r>
            <a:r>
              <a:rPr lang="es-AR" dirty="0" err="1" smtClean="0"/>
              <a:t>schemas</a:t>
            </a:r>
            <a:endParaRPr lang="es-AR" dirty="0" smtClean="0"/>
          </a:p>
          <a:p>
            <a:pPr marL="285750" indent="-285750">
              <a:buFont typeface="Arial" charset="0"/>
              <a:buChar char="•"/>
            </a:pPr>
            <a:r>
              <a:rPr lang="es-AR" dirty="0" err="1" smtClean="0"/>
              <a:t>They</a:t>
            </a:r>
            <a:r>
              <a:rPr lang="es-AR" dirty="0" smtClean="0"/>
              <a:t> are ideal </a:t>
            </a:r>
            <a:r>
              <a:rPr lang="es-AR" dirty="0" err="1" smtClean="0"/>
              <a:t>whereas</a:t>
            </a:r>
            <a:r>
              <a:rPr lang="es-AR" dirty="0" smtClean="0"/>
              <a:t> </a:t>
            </a:r>
            <a:r>
              <a:rPr lang="es-AR" dirty="0" err="1" smtClean="0"/>
              <a:t>texts</a:t>
            </a:r>
            <a:r>
              <a:rPr lang="es-AR" dirty="0" smtClean="0"/>
              <a:t> are real</a:t>
            </a:r>
          </a:p>
          <a:p>
            <a:pPr marL="285750" indent="-285750">
              <a:buFont typeface="Arial" charset="0"/>
              <a:buChar char="•"/>
            </a:pPr>
            <a:r>
              <a:rPr lang="es-AR" dirty="0"/>
              <a:t> </a:t>
            </a:r>
            <a:r>
              <a:rPr lang="es-AR" dirty="0" err="1" smtClean="0"/>
              <a:t>They</a:t>
            </a:r>
            <a:r>
              <a:rPr lang="es-AR" dirty="0" smtClean="0"/>
              <a:t> </a:t>
            </a:r>
            <a:r>
              <a:rPr lang="es-AR" dirty="0" err="1" smtClean="0"/>
              <a:t>may</a:t>
            </a:r>
            <a:r>
              <a:rPr lang="es-AR" dirty="0" smtClean="0"/>
              <a:t> </a:t>
            </a:r>
            <a:r>
              <a:rPr lang="es-AR" dirty="0" err="1" smtClean="0"/>
              <a:t>include</a:t>
            </a:r>
            <a:r>
              <a:rPr lang="es-AR" dirty="0" smtClean="0"/>
              <a:t> </a:t>
            </a:r>
            <a:r>
              <a:rPr lang="es-AR" dirty="0" err="1" smtClean="0"/>
              <a:t>language</a:t>
            </a:r>
            <a:r>
              <a:rPr lang="es-AR" dirty="0" smtClean="0"/>
              <a:t> </a:t>
            </a:r>
            <a:r>
              <a:rPr lang="es-AR" dirty="0" err="1" smtClean="0"/>
              <a:t>or</a:t>
            </a:r>
            <a:r>
              <a:rPr lang="es-AR" dirty="0" smtClean="0"/>
              <a:t> </a:t>
            </a:r>
            <a:r>
              <a:rPr lang="es-AR" dirty="0" err="1" smtClean="0"/>
              <a:t>not</a:t>
            </a:r>
            <a:endParaRPr lang="es-AR" dirty="0" smtClean="0"/>
          </a:p>
          <a:p>
            <a:pPr marL="285750" indent="-285750">
              <a:buFont typeface="Arial" charset="0"/>
              <a:buChar char="•"/>
            </a:pPr>
            <a:r>
              <a:rPr lang="es-AR" dirty="0" err="1" smtClean="0"/>
              <a:t>They</a:t>
            </a:r>
            <a:r>
              <a:rPr lang="es-AR" dirty="0" smtClean="0"/>
              <a:t> are </a:t>
            </a:r>
            <a:r>
              <a:rPr lang="es-AR" dirty="0" err="1" smtClean="0"/>
              <a:t>shared</a:t>
            </a:r>
            <a:r>
              <a:rPr lang="es-AR" dirty="0" smtClean="0"/>
              <a:t> as mental </a:t>
            </a:r>
            <a:r>
              <a:rPr lang="es-AR" dirty="0" err="1" smtClean="0"/>
              <a:t>constructs</a:t>
            </a:r>
            <a:r>
              <a:rPr lang="es-AR" dirty="0" smtClean="0"/>
              <a:t> </a:t>
            </a:r>
            <a:r>
              <a:rPr lang="es-AR" dirty="0" err="1" smtClean="0"/>
              <a:t>by</a:t>
            </a:r>
            <a:r>
              <a:rPr lang="es-AR" dirty="0" smtClean="0"/>
              <a:t> </a:t>
            </a:r>
            <a:r>
              <a:rPr lang="es-AR" dirty="0" err="1" smtClean="0"/>
              <a:t>members</a:t>
            </a:r>
            <a:r>
              <a:rPr lang="es-AR" dirty="0" smtClean="0"/>
              <a:t> of a particular </a:t>
            </a:r>
            <a:r>
              <a:rPr lang="es-AR" dirty="0" err="1" smtClean="0"/>
              <a:t>community</a:t>
            </a:r>
            <a:endParaRPr lang="es-AR" dirty="0" smtClean="0"/>
          </a:p>
          <a:p>
            <a:pPr marL="285750" indent="-285750">
              <a:buFont typeface="Arial" charset="0"/>
              <a:buChar char="•"/>
            </a:pPr>
            <a:r>
              <a:rPr lang="es-AR" dirty="0"/>
              <a:t> </a:t>
            </a:r>
            <a:r>
              <a:rPr lang="es-AR" dirty="0" err="1" smtClean="0"/>
              <a:t>They</a:t>
            </a:r>
            <a:r>
              <a:rPr lang="es-AR" dirty="0" smtClean="0"/>
              <a:t> </a:t>
            </a:r>
            <a:r>
              <a:rPr lang="es-AR" dirty="0" err="1" smtClean="0"/>
              <a:t>have</a:t>
            </a:r>
            <a:r>
              <a:rPr lang="es-AR" dirty="0" smtClean="0"/>
              <a:t> particular </a:t>
            </a:r>
            <a:r>
              <a:rPr lang="es-AR" dirty="0" err="1" smtClean="0"/>
              <a:t>names</a:t>
            </a:r>
            <a:r>
              <a:rPr lang="es-AR" dirty="0" smtClean="0"/>
              <a:t> </a:t>
            </a:r>
            <a:r>
              <a:rPr lang="es-AR" dirty="0" err="1" smtClean="0"/>
              <a:t>though</a:t>
            </a:r>
            <a:r>
              <a:rPr lang="es-AR" dirty="0" smtClean="0"/>
              <a:t> </a:t>
            </a:r>
            <a:r>
              <a:rPr lang="es-AR" dirty="0" err="1" smtClean="0"/>
              <a:t>not</a:t>
            </a:r>
            <a:r>
              <a:rPr lang="es-AR" dirty="0" smtClean="0"/>
              <a:t> </a:t>
            </a:r>
            <a:r>
              <a:rPr lang="es-AR" dirty="0" err="1" smtClean="0"/>
              <a:t>always</a:t>
            </a:r>
            <a:endParaRPr lang="es-AR" dirty="0" smtClean="0"/>
          </a:p>
          <a:p>
            <a:pPr marL="285750" indent="-285750">
              <a:buFont typeface="Arial" charset="0"/>
              <a:buChar char="•"/>
            </a:pPr>
            <a:r>
              <a:rPr lang="es-AR" dirty="0"/>
              <a:t> </a:t>
            </a:r>
            <a:r>
              <a:rPr lang="es-AR" dirty="0" err="1" smtClean="0"/>
              <a:t>They</a:t>
            </a:r>
            <a:r>
              <a:rPr lang="es-AR" dirty="0" smtClean="0"/>
              <a:t> are </a:t>
            </a:r>
            <a:r>
              <a:rPr lang="es-AR" dirty="0" err="1" smtClean="0"/>
              <a:t>characterised</a:t>
            </a:r>
            <a:r>
              <a:rPr lang="es-AR" dirty="0" smtClean="0"/>
              <a:t> </a:t>
            </a:r>
            <a:r>
              <a:rPr lang="es-AR" dirty="0" err="1" smtClean="0"/>
              <a:t>by</a:t>
            </a:r>
            <a:r>
              <a:rPr lang="es-AR" dirty="0" smtClean="0"/>
              <a:t> </a:t>
            </a:r>
            <a:r>
              <a:rPr lang="es-AR" dirty="0" err="1" smtClean="0"/>
              <a:t>their</a:t>
            </a:r>
            <a:r>
              <a:rPr lang="es-AR" dirty="0" smtClean="0"/>
              <a:t> </a:t>
            </a:r>
            <a:r>
              <a:rPr lang="es-AR" dirty="0" err="1" smtClean="0"/>
              <a:t>function</a:t>
            </a:r>
            <a:r>
              <a:rPr lang="es-AR" dirty="0" smtClean="0"/>
              <a:t>(s) </a:t>
            </a:r>
          </a:p>
          <a:p>
            <a:pPr marL="285750" indent="-285750">
              <a:buFont typeface="Arial" charset="0"/>
              <a:buChar char="•"/>
            </a:pPr>
            <a:r>
              <a:rPr lang="es-AR" dirty="0" err="1" smtClean="0"/>
              <a:t>Their</a:t>
            </a:r>
            <a:r>
              <a:rPr lang="es-AR" dirty="0" smtClean="0"/>
              <a:t> </a:t>
            </a:r>
            <a:r>
              <a:rPr lang="es-AR" dirty="0" err="1" smtClean="0"/>
              <a:t>function</a:t>
            </a:r>
            <a:r>
              <a:rPr lang="es-AR" dirty="0" smtClean="0"/>
              <a:t> guides </a:t>
            </a:r>
            <a:r>
              <a:rPr lang="es-AR" dirty="0" err="1" smtClean="0"/>
              <a:t>their</a:t>
            </a:r>
            <a:r>
              <a:rPr lang="es-AR" dirty="0" smtClean="0"/>
              <a:t> </a:t>
            </a:r>
            <a:r>
              <a:rPr lang="es-AR" dirty="0" err="1" smtClean="0"/>
              <a:t>features</a:t>
            </a:r>
            <a:r>
              <a:rPr lang="es-AR" dirty="0" smtClean="0"/>
              <a:t> (</a:t>
            </a:r>
            <a:r>
              <a:rPr lang="es-AR" dirty="0" err="1" smtClean="0"/>
              <a:t>structure</a:t>
            </a:r>
            <a:r>
              <a:rPr lang="es-AR" dirty="0" smtClean="0"/>
              <a:t>, </a:t>
            </a:r>
            <a:r>
              <a:rPr lang="es-AR" dirty="0" err="1" smtClean="0"/>
              <a:t>layout</a:t>
            </a:r>
            <a:r>
              <a:rPr lang="es-AR" dirty="0" smtClean="0"/>
              <a:t>, </a:t>
            </a:r>
            <a:r>
              <a:rPr lang="es-AR" dirty="0" err="1" smtClean="0"/>
              <a:t>style</a:t>
            </a:r>
            <a:r>
              <a:rPr lang="es-AR" dirty="0" smtClean="0"/>
              <a:t>, </a:t>
            </a:r>
            <a:r>
              <a:rPr lang="es-AR" dirty="0" err="1" smtClean="0"/>
              <a:t>lexis</a:t>
            </a:r>
            <a:r>
              <a:rPr lang="es-AR" dirty="0" smtClean="0"/>
              <a:t>, </a:t>
            </a:r>
            <a:r>
              <a:rPr lang="es-AR" dirty="0" err="1" smtClean="0"/>
              <a:t>grammar</a:t>
            </a:r>
            <a:r>
              <a:rPr lang="es-AR" dirty="0" smtClean="0"/>
              <a:t>)</a:t>
            </a:r>
          </a:p>
          <a:p>
            <a:pPr marL="285750" indent="-285750">
              <a:buFont typeface="Arial" charset="0"/>
              <a:buChar char="•"/>
            </a:pPr>
            <a:r>
              <a:rPr lang="es-AR" dirty="0" err="1" smtClean="0"/>
              <a:t>They</a:t>
            </a:r>
            <a:r>
              <a:rPr lang="es-AR" dirty="0" smtClean="0"/>
              <a:t> </a:t>
            </a:r>
            <a:r>
              <a:rPr lang="es-AR" dirty="0" err="1" smtClean="0"/>
              <a:t>have</a:t>
            </a:r>
            <a:r>
              <a:rPr lang="es-AR" dirty="0" smtClean="0"/>
              <a:t> a </a:t>
            </a:r>
            <a:r>
              <a:rPr lang="es-AR" dirty="0" err="1" smtClean="0"/>
              <a:t>structure</a:t>
            </a:r>
            <a:endParaRPr lang="es-AR" dirty="0" smtClean="0"/>
          </a:p>
          <a:p>
            <a:pPr marL="285750" indent="-285750">
              <a:buFont typeface="Arial" charset="0"/>
              <a:buChar char="•"/>
            </a:pPr>
            <a:r>
              <a:rPr lang="es-AR" dirty="0" err="1" smtClean="0"/>
              <a:t>They</a:t>
            </a:r>
            <a:r>
              <a:rPr lang="es-AR" dirty="0" smtClean="0"/>
              <a:t> are </a:t>
            </a:r>
            <a:r>
              <a:rPr lang="es-AR" dirty="0" err="1" smtClean="0"/>
              <a:t>identified</a:t>
            </a:r>
            <a:r>
              <a:rPr lang="es-AR" dirty="0" smtClean="0"/>
              <a:t> </a:t>
            </a:r>
            <a:r>
              <a:rPr lang="es-AR" dirty="0" err="1" smtClean="0"/>
              <a:t>by</a:t>
            </a:r>
            <a:r>
              <a:rPr lang="es-AR" dirty="0"/>
              <a:t> </a:t>
            </a:r>
            <a:r>
              <a:rPr lang="es-AR" dirty="0" smtClean="0"/>
              <a:t>social and contextual </a:t>
            </a:r>
            <a:r>
              <a:rPr lang="es-AR" dirty="0" err="1" smtClean="0"/>
              <a:t>factors</a:t>
            </a:r>
            <a:r>
              <a:rPr lang="es-AR" dirty="0" smtClean="0"/>
              <a:t> as </a:t>
            </a:r>
            <a:r>
              <a:rPr lang="es-AR" dirty="0" err="1" smtClean="0"/>
              <a:t>well</a:t>
            </a:r>
            <a:r>
              <a:rPr lang="es-AR" dirty="0" smtClean="0"/>
              <a:t> as formal </a:t>
            </a:r>
            <a:r>
              <a:rPr lang="es-AR" dirty="0" err="1" smtClean="0"/>
              <a:t>criteria</a:t>
            </a:r>
            <a:endParaRPr lang="es-AR" dirty="0" smtClean="0"/>
          </a:p>
          <a:p>
            <a:pPr marL="285750" indent="-285750">
              <a:buFont typeface="Arial" charset="0"/>
              <a:buChar char="•"/>
            </a:pPr>
            <a:r>
              <a:rPr lang="es-AR" dirty="0" err="1" smtClean="0"/>
              <a:t>They</a:t>
            </a:r>
            <a:r>
              <a:rPr lang="es-AR" dirty="0" smtClean="0"/>
              <a:t> are flexible, </a:t>
            </a:r>
            <a:r>
              <a:rPr lang="es-AR" dirty="0" err="1" smtClean="0"/>
              <a:t>change</a:t>
            </a:r>
            <a:r>
              <a:rPr lang="es-AR" dirty="0" smtClean="0"/>
              <a:t>, </a:t>
            </a:r>
            <a:r>
              <a:rPr lang="es-AR" dirty="0" err="1" smtClean="0"/>
              <a:t>evolve</a:t>
            </a:r>
            <a:r>
              <a:rPr lang="es-AR" dirty="0" smtClean="0"/>
              <a:t>, </a:t>
            </a:r>
            <a:r>
              <a:rPr lang="es-AR" dirty="0" err="1" smtClean="0"/>
              <a:t>bend</a:t>
            </a:r>
            <a:r>
              <a:rPr lang="es-AR" dirty="0" smtClean="0"/>
              <a:t> and die </a:t>
            </a:r>
            <a:r>
              <a:rPr lang="es-AR" dirty="0" err="1" smtClean="0"/>
              <a:t>out</a:t>
            </a:r>
            <a:r>
              <a:rPr lang="es-A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402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480110" y="836712"/>
            <a:ext cx="690831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err="1" smtClean="0"/>
              <a:t>Discourse</a:t>
            </a:r>
            <a:r>
              <a:rPr lang="es-AR" b="1" dirty="0" smtClean="0"/>
              <a:t> </a:t>
            </a:r>
            <a:r>
              <a:rPr lang="es-AR" b="1" dirty="0" err="1" smtClean="0"/>
              <a:t>modes</a:t>
            </a:r>
            <a:r>
              <a:rPr lang="es-AR" b="1" dirty="0" smtClean="0"/>
              <a:t>:</a:t>
            </a:r>
          </a:p>
          <a:p>
            <a:endParaRPr lang="es-AR" dirty="0"/>
          </a:p>
          <a:p>
            <a:r>
              <a:rPr lang="es-AR" dirty="0" err="1" smtClean="0"/>
              <a:t>Modes</a:t>
            </a:r>
            <a:r>
              <a:rPr lang="es-AR" dirty="0" smtClean="0"/>
              <a:t> of </a:t>
            </a:r>
            <a:r>
              <a:rPr lang="es-AR" dirty="0" err="1" smtClean="0"/>
              <a:t>thought</a:t>
            </a:r>
            <a:r>
              <a:rPr lang="es-AR" dirty="0" smtClean="0"/>
              <a:t> and </a:t>
            </a:r>
            <a:r>
              <a:rPr lang="es-AR" dirty="0" err="1" smtClean="0"/>
              <a:t>discourse</a:t>
            </a:r>
            <a:r>
              <a:rPr lang="es-AR" dirty="0" smtClean="0"/>
              <a:t> </a:t>
            </a:r>
            <a:r>
              <a:rPr lang="es-AR" dirty="0" err="1" smtClean="0"/>
              <a:t>that</a:t>
            </a:r>
            <a:r>
              <a:rPr lang="es-AR" dirty="0" smtClean="0"/>
              <a:t> </a:t>
            </a:r>
            <a:r>
              <a:rPr lang="es-AR" dirty="0" err="1" smtClean="0"/>
              <a:t>represent</a:t>
            </a:r>
            <a:r>
              <a:rPr lang="es-AR" dirty="0" smtClean="0"/>
              <a:t> </a:t>
            </a:r>
            <a:r>
              <a:rPr lang="es-AR" dirty="0" err="1" smtClean="0"/>
              <a:t>clear</a:t>
            </a:r>
            <a:r>
              <a:rPr lang="es-AR" dirty="0" smtClean="0"/>
              <a:t> </a:t>
            </a:r>
            <a:r>
              <a:rPr lang="es-AR" dirty="0" err="1" smtClean="0"/>
              <a:t>ways</a:t>
            </a:r>
            <a:r>
              <a:rPr lang="es-AR" dirty="0" smtClean="0"/>
              <a:t> of </a:t>
            </a:r>
            <a:r>
              <a:rPr lang="es-AR" dirty="0" err="1" smtClean="0"/>
              <a:t>interpreting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world</a:t>
            </a:r>
            <a:r>
              <a:rPr lang="es-AR" dirty="0" smtClean="0"/>
              <a:t> and «of </a:t>
            </a:r>
            <a:r>
              <a:rPr lang="es-AR" dirty="0" err="1" smtClean="0"/>
              <a:t>drawing</a:t>
            </a:r>
            <a:r>
              <a:rPr lang="es-AR" dirty="0" smtClean="0"/>
              <a:t> </a:t>
            </a:r>
            <a:r>
              <a:rPr lang="es-AR" dirty="0" err="1" smtClean="0"/>
              <a:t>meaning</a:t>
            </a:r>
            <a:r>
              <a:rPr lang="es-AR" dirty="0" smtClean="0"/>
              <a:t> </a:t>
            </a:r>
            <a:r>
              <a:rPr lang="es-AR" dirty="0" err="1" smtClean="0"/>
              <a:t>from</a:t>
            </a:r>
            <a:r>
              <a:rPr lang="es-AR" dirty="0" smtClean="0"/>
              <a:t> </a:t>
            </a:r>
            <a:r>
              <a:rPr lang="es-AR" dirty="0" err="1" smtClean="0"/>
              <a:t>interactions</a:t>
            </a:r>
            <a:r>
              <a:rPr lang="es-AR" dirty="0" smtClean="0"/>
              <a:t> </a:t>
            </a:r>
            <a:r>
              <a:rPr lang="es-AR" dirty="0" err="1" smtClean="0"/>
              <a:t>with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world</a:t>
            </a:r>
            <a:r>
              <a:rPr lang="es-AR" dirty="0" smtClean="0"/>
              <a:t>» (Grabe, 2002: 252)</a:t>
            </a:r>
          </a:p>
          <a:p>
            <a:endParaRPr lang="es-AR" dirty="0"/>
          </a:p>
          <a:p>
            <a:r>
              <a:rPr lang="es-AR" dirty="0" err="1" smtClean="0"/>
              <a:t>They</a:t>
            </a:r>
            <a:r>
              <a:rPr lang="es-AR" dirty="0" smtClean="0"/>
              <a:t> are </a:t>
            </a:r>
            <a:r>
              <a:rPr lang="es-AR" dirty="0" err="1" smtClean="0"/>
              <a:t>abstract</a:t>
            </a:r>
            <a:r>
              <a:rPr lang="es-AR" dirty="0" smtClean="0"/>
              <a:t> </a:t>
            </a:r>
            <a:r>
              <a:rPr lang="es-AR" dirty="0" err="1" smtClean="0"/>
              <a:t>ways</a:t>
            </a:r>
            <a:r>
              <a:rPr lang="es-AR" dirty="0" smtClean="0"/>
              <a:t> of </a:t>
            </a:r>
            <a:r>
              <a:rPr lang="es-AR" dirty="0" err="1" smtClean="0"/>
              <a:t>expressing</a:t>
            </a:r>
            <a:r>
              <a:rPr lang="es-AR" dirty="0" smtClean="0"/>
              <a:t> </a:t>
            </a:r>
            <a:r>
              <a:rPr lang="es-AR" dirty="0" err="1" smtClean="0"/>
              <a:t>relationships</a:t>
            </a:r>
            <a:r>
              <a:rPr lang="es-AR" dirty="0" smtClean="0"/>
              <a:t> </a:t>
            </a:r>
            <a:r>
              <a:rPr lang="es-AR" dirty="0" err="1" smtClean="0"/>
              <a:t>about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world</a:t>
            </a:r>
            <a:r>
              <a:rPr lang="es-AR" dirty="0" smtClean="0"/>
              <a:t>. </a:t>
            </a:r>
            <a:r>
              <a:rPr lang="es-AR" dirty="0" err="1" smtClean="0"/>
              <a:t>They</a:t>
            </a:r>
            <a:r>
              <a:rPr lang="es-AR" dirty="0" smtClean="0"/>
              <a:t> can </a:t>
            </a:r>
            <a:r>
              <a:rPr lang="es-AR" dirty="0" err="1" smtClean="0"/>
              <a:t>enter</a:t>
            </a:r>
            <a:r>
              <a:rPr lang="es-AR" dirty="0" smtClean="0"/>
              <a:t> in flexible </a:t>
            </a:r>
            <a:r>
              <a:rPr lang="es-AR" dirty="0" err="1" smtClean="0"/>
              <a:t>ways</a:t>
            </a:r>
            <a:r>
              <a:rPr lang="es-AR" dirty="0" smtClean="0"/>
              <a:t> </a:t>
            </a:r>
            <a:r>
              <a:rPr lang="es-AR" dirty="0" err="1" smtClean="0"/>
              <a:t>into</a:t>
            </a:r>
            <a:r>
              <a:rPr lang="es-AR" dirty="0" smtClean="0"/>
              <a:t> </a:t>
            </a:r>
            <a:r>
              <a:rPr lang="es-AR" dirty="0" err="1" smtClean="0"/>
              <a:t>various</a:t>
            </a:r>
            <a:r>
              <a:rPr lang="es-AR" dirty="0" smtClean="0"/>
              <a:t> </a:t>
            </a:r>
            <a:r>
              <a:rPr lang="es-AR" dirty="0" err="1" smtClean="0"/>
              <a:t>genres</a:t>
            </a:r>
            <a:r>
              <a:rPr lang="es-AR" dirty="0" smtClean="0"/>
              <a:t> </a:t>
            </a:r>
            <a:r>
              <a:rPr lang="es-AR" dirty="0" err="1" smtClean="0"/>
              <a:t>making</a:t>
            </a:r>
            <a:r>
              <a:rPr lang="es-AR" dirty="0" smtClean="0"/>
              <a:t> </a:t>
            </a:r>
            <a:r>
              <a:rPr lang="es-AR" dirty="0" err="1" smtClean="0"/>
              <a:t>it</a:t>
            </a:r>
            <a:r>
              <a:rPr lang="es-AR" dirty="0" smtClean="0"/>
              <a:t> </a:t>
            </a:r>
            <a:r>
              <a:rPr lang="es-AR" dirty="0" err="1" smtClean="0"/>
              <a:t>possible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a </a:t>
            </a:r>
            <a:r>
              <a:rPr lang="es-AR" dirty="0" err="1" smtClean="0"/>
              <a:t>genre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draw</a:t>
            </a:r>
            <a:r>
              <a:rPr lang="es-AR" dirty="0" smtClean="0"/>
              <a:t> </a:t>
            </a:r>
            <a:r>
              <a:rPr lang="es-AR" dirty="0" err="1" smtClean="0"/>
              <a:t>on</a:t>
            </a:r>
            <a:r>
              <a:rPr lang="es-AR" dirty="0" smtClean="0"/>
              <a:t> </a:t>
            </a:r>
            <a:r>
              <a:rPr lang="es-AR" dirty="0" err="1" smtClean="0"/>
              <a:t>one</a:t>
            </a:r>
            <a:r>
              <a:rPr lang="es-AR" dirty="0" smtClean="0"/>
              <a:t> </a:t>
            </a:r>
            <a:r>
              <a:rPr lang="es-AR" dirty="0" err="1" smtClean="0"/>
              <a:t>or</a:t>
            </a:r>
            <a:r>
              <a:rPr lang="es-AR" dirty="0" smtClean="0"/>
              <a:t> more </a:t>
            </a:r>
            <a:r>
              <a:rPr lang="es-AR" dirty="0" err="1" smtClean="0"/>
              <a:t>modes</a:t>
            </a:r>
            <a:r>
              <a:rPr lang="es-AR" dirty="0" smtClean="0"/>
              <a:t>.</a:t>
            </a:r>
          </a:p>
          <a:p>
            <a:endParaRPr lang="es-AR" dirty="0" smtClean="0"/>
          </a:p>
          <a:p>
            <a:endParaRPr lang="es-AR" dirty="0"/>
          </a:p>
          <a:p>
            <a:r>
              <a:rPr lang="es-AR" dirty="0" err="1" smtClean="0"/>
              <a:t>They</a:t>
            </a:r>
            <a:r>
              <a:rPr lang="es-AR" dirty="0" smtClean="0"/>
              <a:t> are </a:t>
            </a:r>
            <a:r>
              <a:rPr lang="es-AR" dirty="0" err="1" smtClean="0"/>
              <a:t>modes</a:t>
            </a:r>
            <a:r>
              <a:rPr lang="es-AR" dirty="0" smtClean="0"/>
              <a:t> of </a:t>
            </a:r>
            <a:r>
              <a:rPr lang="es-AR" dirty="0" err="1" smtClean="0"/>
              <a:t>operating</a:t>
            </a:r>
            <a:r>
              <a:rPr lang="es-AR" dirty="0" smtClean="0"/>
              <a:t> </a:t>
            </a:r>
            <a:r>
              <a:rPr lang="es-AR" dirty="0" err="1" smtClean="0"/>
              <a:t>with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language</a:t>
            </a:r>
            <a:r>
              <a:rPr lang="es-AR" dirty="0" smtClean="0"/>
              <a:t>, a </a:t>
            </a:r>
            <a:r>
              <a:rPr lang="es-AR" dirty="0" err="1" smtClean="0"/>
              <a:t>superordinate</a:t>
            </a:r>
            <a:r>
              <a:rPr lang="es-AR" dirty="0" smtClean="0"/>
              <a:t> </a:t>
            </a:r>
            <a:r>
              <a:rPr lang="es-AR" dirty="0" err="1" smtClean="0"/>
              <a:t>level</a:t>
            </a:r>
            <a:r>
              <a:rPr lang="es-AR" dirty="0" smtClean="0"/>
              <a:t> </a:t>
            </a:r>
            <a:r>
              <a:rPr lang="es-AR" dirty="0" err="1" smtClean="0"/>
              <a:t>above</a:t>
            </a:r>
            <a:r>
              <a:rPr lang="es-AR" dirty="0" smtClean="0"/>
              <a:t> </a:t>
            </a:r>
            <a:r>
              <a:rPr lang="es-AR" dirty="0" err="1" smtClean="0"/>
              <a:t>genres</a:t>
            </a:r>
            <a:r>
              <a:rPr lang="es-AR" dirty="0"/>
              <a:t> </a:t>
            </a:r>
            <a:r>
              <a:rPr lang="es-AR" dirty="0" smtClean="0"/>
              <a:t>and </a:t>
            </a:r>
            <a:r>
              <a:rPr lang="es-AR" dirty="0" err="1" smtClean="0"/>
              <a:t>texts</a:t>
            </a:r>
            <a:r>
              <a:rPr lang="es-AR" dirty="0" smtClean="0"/>
              <a:t>. </a:t>
            </a:r>
            <a:r>
              <a:rPr lang="es-AR" dirty="0" err="1" smtClean="0"/>
              <a:t>They</a:t>
            </a:r>
            <a:r>
              <a:rPr lang="es-AR" dirty="0" smtClean="0"/>
              <a:t> are pre- </a:t>
            </a:r>
            <a:r>
              <a:rPr lang="es-AR" dirty="0" err="1" smtClean="0"/>
              <a:t>genres</a:t>
            </a:r>
            <a:r>
              <a:rPr lang="es-AR" dirty="0" smtClean="0"/>
              <a:t>.</a:t>
            </a:r>
          </a:p>
          <a:p>
            <a:endParaRPr lang="es-AR" dirty="0"/>
          </a:p>
          <a:p>
            <a:r>
              <a:rPr lang="es-AR" dirty="0" err="1" smtClean="0"/>
              <a:t>They</a:t>
            </a:r>
            <a:r>
              <a:rPr lang="es-AR" dirty="0" smtClean="0"/>
              <a:t> do </a:t>
            </a:r>
            <a:r>
              <a:rPr lang="es-AR" dirty="0" err="1" smtClean="0"/>
              <a:t>not</a:t>
            </a:r>
            <a:r>
              <a:rPr lang="es-AR" dirty="0" smtClean="0"/>
              <a:t> </a:t>
            </a:r>
            <a:r>
              <a:rPr lang="es-AR" dirty="0" err="1" smtClean="0"/>
              <a:t>have</a:t>
            </a:r>
            <a:r>
              <a:rPr lang="es-AR" dirty="0" smtClean="0"/>
              <a:t> a </a:t>
            </a:r>
            <a:r>
              <a:rPr lang="es-AR" dirty="0" err="1" smtClean="0"/>
              <a:t>specific</a:t>
            </a:r>
            <a:r>
              <a:rPr lang="es-AR" dirty="0" smtClean="0"/>
              <a:t> social </a:t>
            </a:r>
            <a:r>
              <a:rPr lang="es-AR" dirty="0" err="1" smtClean="0"/>
              <a:t>function</a:t>
            </a:r>
            <a:r>
              <a:rPr lang="es-AR" dirty="0" smtClean="0"/>
              <a:t> in </a:t>
            </a:r>
            <a:r>
              <a:rPr lang="es-AR" dirty="0" err="1" smtClean="0"/>
              <a:t>themselves</a:t>
            </a:r>
            <a:r>
              <a:rPr lang="es-AR" dirty="0" smtClean="0"/>
              <a:t>, </a:t>
            </a:r>
            <a:r>
              <a:rPr lang="es-AR" dirty="0" err="1" smtClean="0"/>
              <a:t>insteade</a:t>
            </a:r>
            <a:r>
              <a:rPr lang="es-AR" dirty="0" smtClean="0"/>
              <a:t> </a:t>
            </a:r>
            <a:r>
              <a:rPr lang="es-AR" dirty="0" err="1" smtClean="0"/>
              <a:t>they</a:t>
            </a:r>
            <a:r>
              <a:rPr lang="es-AR" dirty="0" smtClean="0"/>
              <a:t> are </a:t>
            </a:r>
            <a:r>
              <a:rPr lang="es-AR" dirty="0" err="1" smtClean="0"/>
              <a:t>building</a:t>
            </a:r>
            <a:r>
              <a:rPr lang="es-AR" dirty="0" smtClean="0"/>
              <a:t> blocks </a:t>
            </a:r>
            <a:r>
              <a:rPr lang="es-AR" dirty="0" err="1" smtClean="0"/>
              <a:t>which</a:t>
            </a:r>
            <a:r>
              <a:rPr lang="es-AR" dirty="0" smtClean="0"/>
              <a:t> </a:t>
            </a:r>
            <a:r>
              <a:rPr lang="es-AR" dirty="0" err="1" smtClean="0"/>
              <a:t>we</a:t>
            </a:r>
            <a:r>
              <a:rPr lang="es-AR" dirty="0" smtClean="0"/>
              <a:t> can </a:t>
            </a:r>
            <a:r>
              <a:rPr lang="es-AR" dirty="0" err="1" smtClean="0"/>
              <a:t>draw</a:t>
            </a:r>
            <a:r>
              <a:rPr lang="es-AR" dirty="0" smtClean="0"/>
              <a:t> </a:t>
            </a:r>
            <a:r>
              <a:rPr lang="es-AR" dirty="0" err="1" smtClean="0"/>
              <a:t>on</a:t>
            </a:r>
            <a:r>
              <a:rPr lang="es-AR" dirty="0" smtClean="0"/>
              <a:t> in </a:t>
            </a:r>
            <a:r>
              <a:rPr lang="es-AR" dirty="0" err="1" smtClean="0"/>
              <a:t>many</a:t>
            </a:r>
            <a:r>
              <a:rPr lang="es-AR" dirty="0" smtClean="0"/>
              <a:t> </a:t>
            </a:r>
            <a:r>
              <a:rPr lang="es-AR" dirty="0" err="1" smtClean="0"/>
              <a:t>different</a:t>
            </a:r>
            <a:r>
              <a:rPr lang="es-AR" dirty="0" smtClean="0"/>
              <a:t> </a:t>
            </a:r>
            <a:r>
              <a:rPr lang="es-AR" dirty="0" err="1" smtClean="0"/>
              <a:t>genres</a:t>
            </a:r>
            <a:r>
              <a:rPr lang="es-AR" dirty="0" smtClean="0"/>
              <a:t> and </a:t>
            </a:r>
            <a:r>
              <a:rPr lang="es-AR" dirty="0" err="1" smtClean="0"/>
              <a:t>then</a:t>
            </a:r>
            <a:r>
              <a:rPr lang="es-AR" dirty="0" smtClean="0"/>
              <a:t> use in actual </a:t>
            </a:r>
            <a:r>
              <a:rPr lang="es-AR" dirty="0" err="1" smtClean="0"/>
              <a:t>texts</a:t>
            </a:r>
            <a:r>
              <a:rPr lang="es-AR" dirty="0" smtClean="0"/>
              <a:t> in flexible </a:t>
            </a:r>
            <a:r>
              <a:rPr lang="es-AR" dirty="0" err="1" smtClean="0"/>
              <a:t>ways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a </a:t>
            </a:r>
            <a:r>
              <a:rPr lang="es-AR" dirty="0" err="1" smtClean="0"/>
              <a:t>range</a:t>
            </a:r>
            <a:r>
              <a:rPr lang="es-AR" dirty="0" smtClean="0"/>
              <a:t> of </a:t>
            </a:r>
            <a:r>
              <a:rPr lang="es-AR" dirty="0" err="1" smtClean="0"/>
              <a:t>purposes</a:t>
            </a:r>
            <a:r>
              <a:rPr lang="es-AR" dirty="0" smtClean="0"/>
              <a:t>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1622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SanDiskSecureAccess\Dicción 2018\Sc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60">
            <a:off x="764276" y="1252885"/>
            <a:ext cx="7909744" cy="4248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09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91680" y="1124744"/>
            <a:ext cx="187775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AR" sz="2400" dirty="0" err="1" smtClean="0"/>
              <a:t>Narrating</a:t>
            </a:r>
            <a:endParaRPr lang="es-AR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AR" sz="2400" dirty="0" err="1" smtClean="0"/>
              <a:t>Interacting</a:t>
            </a:r>
            <a:endParaRPr lang="es-AR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AR" sz="2400" dirty="0" err="1" smtClean="0"/>
              <a:t>Describing</a:t>
            </a:r>
            <a:endParaRPr lang="es-AR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AR" sz="2400" dirty="0" err="1" smtClean="0"/>
              <a:t>Reporting</a:t>
            </a:r>
            <a:endParaRPr lang="es-AR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AR" sz="2400" dirty="0" err="1" smtClean="0"/>
              <a:t>Instructing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95247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699</Words>
  <Application>Microsoft Office PowerPoint</Application>
  <PresentationFormat>Presentación en pantalla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18</cp:revision>
  <dcterms:created xsi:type="dcterms:W3CDTF">2018-04-13T00:10:36Z</dcterms:created>
  <dcterms:modified xsi:type="dcterms:W3CDTF">2019-03-22T01:46:46Z</dcterms:modified>
</cp:coreProperties>
</file>