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6"/>
  </p:notesMasterIdLst>
  <p:sldIdLst>
    <p:sldId id="257" r:id="rId2"/>
    <p:sldId id="286" r:id="rId3"/>
    <p:sldId id="287" r:id="rId4"/>
    <p:sldId id="288" r:id="rId5"/>
    <p:sldId id="285" r:id="rId6"/>
    <p:sldId id="258" r:id="rId7"/>
    <p:sldId id="261" r:id="rId8"/>
    <p:sldId id="263" r:id="rId9"/>
    <p:sldId id="264" r:id="rId10"/>
    <p:sldId id="265" r:id="rId11"/>
    <p:sldId id="266" r:id="rId12"/>
    <p:sldId id="267" r:id="rId13"/>
    <p:sldId id="268" r:id="rId14"/>
    <p:sldId id="270" r:id="rId15"/>
    <p:sldId id="273" r:id="rId16"/>
    <p:sldId id="271" r:id="rId17"/>
    <p:sldId id="272" r:id="rId18"/>
    <p:sldId id="274" r:id="rId19"/>
    <p:sldId id="275" r:id="rId20"/>
    <p:sldId id="276" r:id="rId21"/>
    <p:sldId id="277" r:id="rId22"/>
    <p:sldId id="278" r:id="rId23"/>
    <p:sldId id="279" r:id="rId24"/>
    <p:sldId id="280" r:id="rId25"/>
  </p:sldIdLst>
  <p:sldSz cx="9144000" cy="6858000" type="screen4x3"/>
  <p:notesSz cx="6858000" cy="9144000"/>
  <p:defaultTextStyle>
    <a:defPPr>
      <a:defRPr lang="es-A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2" d="100"/>
          <a:sy n="102" d="100"/>
        </p:scale>
        <p:origin x="-1350" y="-9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s-AR"/>
          </a:p>
        </p:txBody>
      </p:sp>
      <p:sp>
        <p:nvSpPr>
          <p:cNvPr id="3" name="2 Marcador de fecha"/>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A9DFF22-95D0-4154-8C62-D9C0CD9BB4A9}" type="datetimeFigureOut">
              <a:rPr lang="es-AR" smtClean="0"/>
              <a:t>12/4/2019</a:t>
            </a:fld>
            <a:endParaRPr lang="es-AR"/>
          </a:p>
        </p:txBody>
      </p:sp>
      <p:sp>
        <p:nvSpPr>
          <p:cNvPr id="4" name="3 Marcador de imagen de diapositiva"/>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s-AR"/>
          </a:p>
        </p:txBody>
      </p:sp>
      <p:sp>
        <p:nvSpPr>
          <p:cNvPr id="5" name="4 Marcador de notas"/>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AR"/>
          </a:p>
        </p:txBody>
      </p:sp>
      <p:sp>
        <p:nvSpPr>
          <p:cNvPr id="6" name="5 Marcador de pie de página"/>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s-AR"/>
          </a:p>
        </p:txBody>
      </p:sp>
      <p:sp>
        <p:nvSpPr>
          <p:cNvPr id="7" name="6 Marcador de número de diapositiva"/>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3EA6DBE-112D-4C21-91C8-E136490EF61E}" type="slidenum">
              <a:rPr lang="es-AR" smtClean="0"/>
              <a:t>‹Nº›</a:t>
            </a:fld>
            <a:endParaRPr lang="es-AR"/>
          </a:p>
        </p:txBody>
      </p:sp>
    </p:spTree>
    <p:extLst>
      <p:ext uri="{BB962C8B-B14F-4D97-AF65-F5344CB8AC3E}">
        <p14:creationId xmlns:p14="http://schemas.microsoft.com/office/powerpoint/2010/main" val="15935773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s-AR" dirty="0"/>
          </a:p>
        </p:txBody>
      </p:sp>
      <p:sp>
        <p:nvSpPr>
          <p:cNvPr id="4" name="3 Marcador de número de diapositiva"/>
          <p:cNvSpPr>
            <a:spLocks noGrp="1"/>
          </p:cNvSpPr>
          <p:nvPr>
            <p:ph type="sldNum" sz="quarter" idx="10"/>
          </p:nvPr>
        </p:nvSpPr>
        <p:spPr/>
        <p:txBody>
          <a:bodyPr/>
          <a:lstStyle/>
          <a:p>
            <a:fld id="{C3EA6DBE-112D-4C21-91C8-E136490EF61E}" type="slidenum">
              <a:rPr lang="es-AR" smtClean="0"/>
              <a:t>22</a:t>
            </a:fld>
            <a:endParaRPr lang="es-AR"/>
          </a:p>
        </p:txBody>
      </p:sp>
    </p:spTree>
    <p:extLst>
      <p:ext uri="{BB962C8B-B14F-4D97-AF65-F5344CB8AC3E}">
        <p14:creationId xmlns:p14="http://schemas.microsoft.com/office/powerpoint/2010/main" val="293846947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AR"/>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AR"/>
          </a:p>
        </p:txBody>
      </p:sp>
      <p:sp>
        <p:nvSpPr>
          <p:cNvPr id="4" name="3 Marcador de fecha"/>
          <p:cNvSpPr>
            <a:spLocks noGrp="1"/>
          </p:cNvSpPr>
          <p:nvPr>
            <p:ph type="dt" sz="half" idx="10"/>
          </p:nvPr>
        </p:nvSpPr>
        <p:spPr/>
        <p:txBody>
          <a:bodyPr/>
          <a:lstStyle/>
          <a:p>
            <a:fld id="{4A15491F-F0FC-4BD2-A5E1-280AE08E3845}" type="datetimeFigureOut">
              <a:rPr lang="es-AR" smtClean="0"/>
              <a:t>12/4/2019</a:t>
            </a:fld>
            <a:endParaRPr lang="es-AR"/>
          </a:p>
        </p:txBody>
      </p:sp>
      <p:sp>
        <p:nvSpPr>
          <p:cNvPr id="5" name="4 Marcador de pie de página"/>
          <p:cNvSpPr>
            <a:spLocks noGrp="1"/>
          </p:cNvSpPr>
          <p:nvPr>
            <p:ph type="ftr" sz="quarter" idx="11"/>
          </p:nvPr>
        </p:nvSpPr>
        <p:spPr/>
        <p:txBody>
          <a:bodyPr/>
          <a:lstStyle/>
          <a:p>
            <a:endParaRPr lang="es-AR"/>
          </a:p>
        </p:txBody>
      </p:sp>
      <p:sp>
        <p:nvSpPr>
          <p:cNvPr id="6" name="5 Marcador de número de diapositiva"/>
          <p:cNvSpPr>
            <a:spLocks noGrp="1"/>
          </p:cNvSpPr>
          <p:nvPr>
            <p:ph type="sldNum" sz="quarter" idx="12"/>
          </p:nvPr>
        </p:nvSpPr>
        <p:spPr/>
        <p:txBody>
          <a:bodyPr/>
          <a:lstStyle/>
          <a:p>
            <a:fld id="{6375B67E-1DF5-447E-890D-07B32C9AB8DB}" type="slidenum">
              <a:rPr lang="es-AR" smtClean="0"/>
              <a:t>‹Nº›</a:t>
            </a:fld>
            <a:endParaRPr lang="es-AR"/>
          </a:p>
        </p:txBody>
      </p:sp>
    </p:spTree>
    <p:extLst>
      <p:ext uri="{BB962C8B-B14F-4D97-AF65-F5344CB8AC3E}">
        <p14:creationId xmlns:p14="http://schemas.microsoft.com/office/powerpoint/2010/main" val="395757878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AR"/>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AR"/>
          </a:p>
        </p:txBody>
      </p:sp>
      <p:sp>
        <p:nvSpPr>
          <p:cNvPr id="4" name="3 Marcador de fecha"/>
          <p:cNvSpPr>
            <a:spLocks noGrp="1"/>
          </p:cNvSpPr>
          <p:nvPr>
            <p:ph type="dt" sz="half" idx="10"/>
          </p:nvPr>
        </p:nvSpPr>
        <p:spPr/>
        <p:txBody>
          <a:bodyPr/>
          <a:lstStyle/>
          <a:p>
            <a:fld id="{4A15491F-F0FC-4BD2-A5E1-280AE08E3845}" type="datetimeFigureOut">
              <a:rPr lang="es-AR" smtClean="0"/>
              <a:t>12/4/2019</a:t>
            </a:fld>
            <a:endParaRPr lang="es-AR"/>
          </a:p>
        </p:txBody>
      </p:sp>
      <p:sp>
        <p:nvSpPr>
          <p:cNvPr id="5" name="4 Marcador de pie de página"/>
          <p:cNvSpPr>
            <a:spLocks noGrp="1"/>
          </p:cNvSpPr>
          <p:nvPr>
            <p:ph type="ftr" sz="quarter" idx="11"/>
          </p:nvPr>
        </p:nvSpPr>
        <p:spPr/>
        <p:txBody>
          <a:bodyPr/>
          <a:lstStyle/>
          <a:p>
            <a:endParaRPr lang="es-AR"/>
          </a:p>
        </p:txBody>
      </p:sp>
      <p:sp>
        <p:nvSpPr>
          <p:cNvPr id="6" name="5 Marcador de número de diapositiva"/>
          <p:cNvSpPr>
            <a:spLocks noGrp="1"/>
          </p:cNvSpPr>
          <p:nvPr>
            <p:ph type="sldNum" sz="quarter" idx="12"/>
          </p:nvPr>
        </p:nvSpPr>
        <p:spPr/>
        <p:txBody>
          <a:bodyPr/>
          <a:lstStyle/>
          <a:p>
            <a:fld id="{6375B67E-1DF5-447E-890D-07B32C9AB8DB}" type="slidenum">
              <a:rPr lang="es-AR" smtClean="0"/>
              <a:t>‹Nº›</a:t>
            </a:fld>
            <a:endParaRPr lang="es-AR"/>
          </a:p>
        </p:txBody>
      </p:sp>
    </p:spTree>
    <p:extLst>
      <p:ext uri="{BB962C8B-B14F-4D97-AF65-F5344CB8AC3E}">
        <p14:creationId xmlns:p14="http://schemas.microsoft.com/office/powerpoint/2010/main" val="418097782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AR"/>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AR"/>
          </a:p>
        </p:txBody>
      </p:sp>
      <p:sp>
        <p:nvSpPr>
          <p:cNvPr id="4" name="3 Marcador de fecha"/>
          <p:cNvSpPr>
            <a:spLocks noGrp="1"/>
          </p:cNvSpPr>
          <p:nvPr>
            <p:ph type="dt" sz="half" idx="10"/>
          </p:nvPr>
        </p:nvSpPr>
        <p:spPr/>
        <p:txBody>
          <a:bodyPr/>
          <a:lstStyle/>
          <a:p>
            <a:fld id="{4A15491F-F0FC-4BD2-A5E1-280AE08E3845}" type="datetimeFigureOut">
              <a:rPr lang="es-AR" smtClean="0"/>
              <a:t>12/4/2019</a:t>
            </a:fld>
            <a:endParaRPr lang="es-AR"/>
          </a:p>
        </p:txBody>
      </p:sp>
      <p:sp>
        <p:nvSpPr>
          <p:cNvPr id="5" name="4 Marcador de pie de página"/>
          <p:cNvSpPr>
            <a:spLocks noGrp="1"/>
          </p:cNvSpPr>
          <p:nvPr>
            <p:ph type="ftr" sz="quarter" idx="11"/>
          </p:nvPr>
        </p:nvSpPr>
        <p:spPr/>
        <p:txBody>
          <a:bodyPr/>
          <a:lstStyle/>
          <a:p>
            <a:endParaRPr lang="es-AR"/>
          </a:p>
        </p:txBody>
      </p:sp>
      <p:sp>
        <p:nvSpPr>
          <p:cNvPr id="6" name="5 Marcador de número de diapositiva"/>
          <p:cNvSpPr>
            <a:spLocks noGrp="1"/>
          </p:cNvSpPr>
          <p:nvPr>
            <p:ph type="sldNum" sz="quarter" idx="12"/>
          </p:nvPr>
        </p:nvSpPr>
        <p:spPr/>
        <p:txBody>
          <a:bodyPr/>
          <a:lstStyle/>
          <a:p>
            <a:fld id="{6375B67E-1DF5-447E-890D-07B32C9AB8DB}" type="slidenum">
              <a:rPr lang="es-AR" smtClean="0"/>
              <a:t>‹Nº›</a:t>
            </a:fld>
            <a:endParaRPr lang="es-AR"/>
          </a:p>
        </p:txBody>
      </p:sp>
    </p:spTree>
    <p:extLst>
      <p:ext uri="{BB962C8B-B14F-4D97-AF65-F5344CB8AC3E}">
        <p14:creationId xmlns:p14="http://schemas.microsoft.com/office/powerpoint/2010/main" val="19988335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AR"/>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AR"/>
          </a:p>
        </p:txBody>
      </p:sp>
      <p:sp>
        <p:nvSpPr>
          <p:cNvPr id="4" name="3 Marcador de fecha"/>
          <p:cNvSpPr>
            <a:spLocks noGrp="1"/>
          </p:cNvSpPr>
          <p:nvPr>
            <p:ph type="dt" sz="half" idx="10"/>
          </p:nvPr>
        </p:nvSpPr>
        <p:spPr/>
        <p:txBody>
          <a:bodyPr/>
          <a:lstStyle/>
          <a:p>
            <a:fld id="{4A15491F-F0FC-4BD2-A5E1-280AE08E3845}" type="datetimeFigureOut">
              <a:rPr lang="es-AR" smtClean="0"/>
              <a:t>12/4/2019</a:t>
            </a:fld>
            <a:endParaRPr lang="es-AR"/>
          </a:p>
        </p:txBody>
      </p:sp>
      <p:sp>
        <p:nvSpPr>
          <p:cNvPr id="5" name="4 Marcador de pie de página"/>
          <p:cNvSpPr>
            <a:spLocks noGrp="1"/>
          </p:cNvSpPr>
          <p:nvPr>
            <p:ph type="ftr" sz="quarter" idx="11"/>
          </p:nvPr>
        </p:nvSpPr>
        <p:spPr/>
        <p:txBody>
          <a:bodyPr/>
          <a:lstStyle/>
          <a:p>
            <a:endParaRPr lang="es-AR"/>
          </a:p>
        </p:txBody>
      </p:sp>
      <p:sp>
        <p:nvSpPr>
          <p:cNvPr id="6" name="5 Marcador de número de diapositiva"/>
          <p:cNvSpPr>
            <a:spLocks noGrp="1"/>
          </p:cNvSpPr>
          <p:nvPr>
            <p:ph type="sldNum" sz="quarter" idx="12"/>
          </p:nvPr>
        </p:nvSpPr>
        <p:spPr/>
        <p:txBody>
          <a:bodyPr/>
          <a:lstStyle/>
          <a:p>
            <a:fld id="{6375B67E-1DF5-447E-890D-07B32C9AB8DB}" type="slidenum">
              <a:rPr lang="es-AR" smtClean="0"/>
              <a:t>‹Nº›</a:t>
            </a:fld>
            <a:endParaRPr lang="es-AR"/>
          </a:p>
        </p:txBody>
      </p:sp>
    </p:spTree>
    <p:extLst>
      <p:ext uri="{BB962C8B-B14F-4D97-AF65-F5344CB8AC3E}">
        <p14:creationId xmlns:p14="http://schemas.microsoft.com/office/powerpoint/2010/main" val="37949134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AR"/>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4A15491F-F0FC-4BD2-A5E1-280AE08E3845}" type="datetimeFigureOut">
              <a:rPr lang="es-AR" smtClean="0"/>
              <a:t>12/4/2019</a:t>
            </a:fld>
            <a:endParaRPr lang="es-AR"/>
          </a:p>
        </p:txBody>
      </p:sp>
      <p:sp>
        <p:nvSpPr>
          <p:cNvPr id="5" name="4 Marcador de pie de página"/>
          <p:cNvSpPr>
            <a:spLocks noGrp="1"/>
          </p:cNvSpPr>
          <p:nvPr>
            <p:ph type="ftr" sz="quarter" idx="11"/>
          </p:nvPr>
        </p:nvSpPr>
        <p:spPr/>
        <p:txBody>
          <a:bodyPr/>
          <a:lstStyle/>
          <a:p>
            <a:endParaRPr lang="es-AR"/>
          </a:p>
        </p:txBody>
      </p:sp>
      <p:sp>
        <p:nvSpPr>
          <p:cNvPr id="6" name="5 Marcador de número de diapositiva"/>
          <p:cNvSpPr>
            <a:spLocks noGrp="1"/>
          </p:cNvSpPr>
          <p:nvPr>
            <p:ph type="sldNum" sz="quarter" idx="12"/>
          </p:nvPr>
        </p:nvSpPr>
        <p:spPr/>
        <p:txBody>
          <a:bodyPr/>
          <a:lstStyle/>
          <a:p>
            <a:fld id="{6375B67E-1DF5-447E-890D-07B32C9AB8DB}" type="slidenum">
              <a:rPr lang="es-AR" smtClean="0"/>
              <a:t>‹Nº›</a:t>
            </a:fld>
            <a:endParaRPr lang="es-AR"/>
          </a:p>
        </p:txBody>
      </p:sp>
    </p:spTree>
    <p:extLst>
      <p:ext uri="{BB962C8B-B14F-4D97-AF65-F5344CB8AC3E}">
        <p14:creationId xmlns:p14="http://schemas.microsoft.com/office/powerpoint/2010/main" val="827517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AR"/>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AR"/>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AR"/>
          </a:p>
        </p:txBody>
      </p:sp>
      <p:sp>
        <p:nvSpPr>
          <p:cNvPr id="5" name="4 Marcador de fecha"/>
          <p:cNvSpPr>
            <a:spLocks noGrp="1"/>
          </p:cNvSpPr>
          <p:nvPr>
            <p:ph type="dt" sz="half" idx="10"/>
          </p:nvPr>
        </p:nvSpPr>
        <p:spPr/>
        <p:txBody>
          <a:bodyPr/>
          <a:lstStyle/>
          <a:p>
            <a:fld id="{4A15491F-F0FC-4BD2-A5E1-280AE08E3845}" type="datetimeFigureOut">
              <a:rPr lang="es-AR" smtClean="0"/>
              <a:t>12/4/2019</a:t>
            </a:fld>
            <a:endParaRPr lang="es-AR"/>
          </a:p>
        </p:txBody>
      </p:sp>
      <p:sp>
        <p:nvSpPr>
          <p:cNvPr id="6" name="5 Marcador de pie de página"/>
          <p:cNvSpPr>
            <a:spLocks noGrp="1"/>
          </p:cNvSpPr>
          <p:nvPr>
            <p:ph type="ftr" sz="quarter" idx="11"/>
          </p:nvPr>
        </p:nvSpPr>
        <p:spPr/>
        <p:txBody>
          <a:bodyPr/>
          <a:lstStyle/>
          <a:p>
            <a:endParaRPr lang="es-AR"/>
          </a:p>
        </p:txBody>
      </p:sp>
      <p:sp>
        <p:nvSpPr>
          <p:cNvPr id="7" name="6 Marcador de número de diapositiva"/>
          <p:cNvSpPr>
            <a:spLocks noGrp="1"/>
          </p:cNvSpPr>
          <p:nvPr>
            <p:ph type="sldNum" sz="quarter" idx="12"/>
          </p:nvPr>
        </p:nvSpPr>
        <p:spPr/>
        <p:txBody>
          <a:bodyPr/>
          <a:lstStyle/>
          <a:p>
            <a:fld id="{6375B67E-1DF5-447E-890D-07B32C9AB8DB}" type="slidenum">
              <a:rPr lang="es-AR" smtClean="0"/>
              <a:t>‹Nº›</a:t>
            </a:fld>
            <a:endParaRPr lang="es-AR"/>
          </a:p>
        </p:txBody>
      </p:sp>
    </p:spTree>
    <p:extLst>
      <p:ext uri="{BB962C8B-B14F-4D97-AF65-F5344CB8AC3E}">
        <p14:creationId xmlns:p14="http://schemas.microsoft.com/office/powerpoint/2010/main" val="228372176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AR"/>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AR"/>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AR"/>
          </a:p>
        </p:txBody>
      </p:sp>
      <p:sp>
        <p:nvSpPr>
          <p:cNvPr id="7" name="6 Marcador de fecha"/>
          <p:cNvSpPr>
            <a:spLocks noGrp="1"/>
          </p:cNvSpPr>
          <p:nvPr>
            <p:ph type="dt" sz="half" idx="10"/>
          </p:nvPr>
        </p:nvSpPr>
        <p:spPr/>
        <p:txBody>
          <a:bodyPr/>
          <a:lstStyle/>
          <a:p>
            <a:fld id="{4A15491F-F0FC-4BD2-A5E1-280AE08E3845}" type="datetimeFigureOut">
              <a:rPr lang="es-AR" smtClean="0"/>
              <a:t>12/4/2019</a:t>
            </a:fld>
            <a:endParaRPr lang="es-AR"/>
          </a:p>
        </p:txBody>
      </p:sp>
      <p:sp>
        <p:nvSpPr>
          <p:cNvPr id="8" name="7 Marcador de pie de página"/>
          <p:cNvSpPr>
            <a:spLocks noGrp="1"/>
          </p:cNvSpPr>
          <p:nvPr>
            <p:ph type="ftr" sz="quarter" idx="11"/>
          </p:nvPr>
        </p:nvSpPr>
        <p:spPr/>
        <p:txBody>
          <a:bodyPr/>
          <a:lstStyle/>
          <a:p>
            <a:endParaRPr lang="es-AR"/>
          </a:p>
        </p:txBody>
      </p:sp>
      <p:sp>
        <p:nvSpPr>
          <p:cNvPr id="9" name="8 Marcador de número de diapositiva"/>
          <p:cNvSpPr>
            <a:spLocks noGrp="1"/>
          </p:cNvSpPr>
          <p:nvPr>
            <p:ph type="sldNum" sz="quarter" idx="12"/>
          </p:nvPr>
        </p:nvSpPr>
        <p:spPr/>
        <p:txBody>
          <a:bodyPr/>
          <a:lstStyle/>
          <a:p>
            <a:fld id="{6375B67E-1DF5-447E-890D-07B32C9AB8DB}" type="slidenum">
              <a:rPr lang="es-AR" smtClean="0"/>
              <a:t>‹Nº›</a:t>
            </a:fld>
            <a:endParaRPr lang="es-AR"/>
          </a:p>
        </p:txBody>
      </p:sp>
    </p:spTree>
    <p:extLst>
      <p:ext uri="{BB962C8B-B14F-4D97-AF65-F5344CB8AC3E}">
        <p14:creationId xmlns:p14="http://schemas.microsoft.com/office/powerpoint/2010/main" val="1694357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AR"/>
          </a:p>
        </p:txBody>
      </p:sp>
      <p:sp>
        <p:nvSpPr>
          <p:cNvPr id="3" name="2 Marcador de fecha"/>
          <p:cNvSpPr>
            <a:spLocks noGrp="1"/>
          </p:cNvSpPr>
          <p:nvPr>
            <p:ph type="dt" sz="half" idx="10"/>
          </p:nvPr>
        </p:nvSpPr>
        <p:spPr/>
        <p:txBody>
          <a:bodyPr/>
          <a:lstStyle/>
          <a:p>
            <a:fld id="{4A15491F-F0FC-4BD2-A5E1-280AE08E3845}" type="datetimeFigureOut">
              <a:rPr lang="es-AR" smtClean="0"/>
              <a:t>12/4/2019</a:t>
            </a:fld>
            <a:endParaRPr lang="es-AR"/>
          </a:p>
        </p:txBody>
      </p:sp>
      <p:sp>
        <p:nvSpPr>
          <p:cNvPr id="4" name="3 Marcador de pie de página"/>
          <p:cNvSpPr>
            <a:spLocks noGrp="1"/>
          </p:cNvSpPr>
          <p:nvPr>
            <p:ph type="ftr" sz="quarter" idx="11"/>
          </p:nvPr>
        </p:nvSpPr>
        <p:spPr/>
        <p:txBody>
          <a:bodyPr/>
          <a:lstStyle/>
          <a:p>
            <a:endParaRPr lang="es-AR"/>
          </a:p>
        </p:txBody>
      </p:sp>
      <p:sp>
        <p:nvSpPr>
          <p:cNvPr id="5" name="4 Marcador de número de diapositiva"/>
          <p:cNvSpPr>
            <a:spLocks noGrp="1"/>
          </p:cNvSpPr>
          <p:nvPr>
            <p:ph type="sldNum" sz="quarter" idx="12"/>
          </p:nvPr>
        </p:nvSpPr>
        <p:spPr/>
        <p:txBody>
          <a:bodyPr/>
          <a:lstStyle/>
          <a:p>
            <a:fld id="{6375B67E-1DF5-447E-890D-07B32C9AB8DB}" type="slidenum">
              <a:rPr lang="es-AR" smtClean="0"/>
              <a:t>‹Nº›</a:t>
            </a:fld>
            <a:endParaRPr lang="es-AR"/>
          </a:p>
        </p:txBody>
      </p:sp>
    </p:spTree>
    <p:extLst>
      <p:ext uri="{BB962C8B-B14F-4D97-AF65-F5344CB8AC3E}">
        <p14:creationId xmlns:p14="http://schemas.microsoft.com/office/powerpoint/2010/main" val="6342395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4A15491F-F0FC-4BD2-A5E1-280AE08E3845}" type="datetimeFigureOut">
              <a:rPr lang="es-AR" smtClean="0"/>
              <a:t>12/4/2019</a:t>
            </a:fld>
            <a:endParaRPr lang="es-AR"/>
          </a:p>
        </p:txBody>
      </p:sp>
      <p:sp>
        <p:nvSpPr>
          <p:cNvPr id="3" name="2 Marcador de pie de página"/>
          <p:cNvSpPr>
            <a:spLocks noGrp="1"/>
          </p:cNvSpPr>
          <p:nvPr>
            <p:ph type="ftr" sz="quarter" idx="11"/>
          </p:nvPr>
        </p:nvSpPr>
        <p:spPr/>
        <p:txBody>
          <a:bodyPr/>
          <a:lstStyle/>
          <a:p>
            <a:endParaRPr lang="es-AR"/>
          </a:p>
        </p:txBody>
      </p:sp>
      <p:sp>
        <p:nvSpPr>
          <p:cNvPr id="4" name="3 Marcador de número de diapositiva"/>
          <p:cNvSpPr>
            <a:spLocks noGrp="1"/>
          </p:cNvSpPr>
          <p:nvPr>
            <p:ph type="sldNum" sz="quarter" idx="12"/>
          </p:nvPr>
        </p:nvSpPr>
        <p:spPr/>
        <p:txBody>
          <a:bodyPr/>
          <a:lstStyle/>
          <a:p>
            <a:fld id="{6375B67E-1DF5-447E-890D-07B32C9AB8DB}" type="slidenum">
              <a:rPr lang="es-AR" smtClean="0"/>
              <a:t>‹Nº›</a:t>
            </a:fld>
            <a:endParaRPr lang="es-AR"/>
          </a:p>
        </p:txBody>
      </p:sp>
    </p:spTree>
    <p:extLst>
      <p:ext uri="{BB962C8B-B14F-4D97-AF65-F5344CB8AC3E}">
        <p14:creationId xmlns:p14="http://schemas.microsoft.com/office/powerpoint/2010/main" val="263494346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AR"/>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AR"/>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4A15491F-F0FC-4BD2-A5E1-280AE08E3845}" type="datetimeFigureOut">
              <a:rPr lang="es-AR" smtClean="0"/>
              <a:t>12/4/2019</a:t>
            </a:fld>
            <a:endParaRPr lang="es-AR"/>
          </a:p>
        </p:txBody>
      </p:sp>
      <p:sp>
        <p:nvSpPr>
          <p:cNvPr id="6" name="5 Marcador de pie de página"/>
          <p:cNvSpPr>
            <a:spLocks noGrp="1"/>
          </p:cNvSpPr>
          <p:nvPr>
            <p:ph type="ftr" sz="quarter" idx="11"/>
          </p:nvPr>
        </p:nvSpPr>
        <p:spPr/>
        <p:txBody>
          <a:bodyPr/>
          <a:lstStyle/>
          <a:p>
            <a:endParaRPr lang="es-AR"/>
          </a:p>
        </p:txBody>
      </p:sp>
      <p:sp>
        <p:nvSpPr>
          <p:cNvPr id="7" name="6 Marcador de número de diapositiva"/>
          <p:cNvSpPr>
            <a:spLocks noGrp="1"/>
          </p:cNvSpPr>
          <p:nvPr>
            <p:ph type="sldNum" sz="quarter" idx="12"/>
          </p:nvPr>
        </p:nvSpPr>
        <p:spPr/>
        <p:txBody>
          <a:bodyPr/>
          <a:lstStyle/>
          <a:p>
            <a:fld id="{6375B67E-1DF5-447E-890D-07B32C9AB8DB}" type="slidenum">
              <a:rPr lang="es-AR" smtClean="0"/>
              <a:t>‹Nº›</a:t>
            </a:fld>
            <a:endParaRPr lang="es-AR"/>
          </a:p>
        </p:txBody>
      </p:sp>
    </p:spTree>
    <p:extLst>
      <p:ext uri="{BB962C8B-B14F-4D97-AF65-F5344CB8AC3E}">
        <p14:creationId xmlns:p14="http://schemas.microsoft.com/office/powerpoint/2010/main" val="77775082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AR"/>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AR"/>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4A15491F-F0FC-4BD2-A5E1-280AE08E3845}" type="datetimeFigureOut">
              <a:rPr lang="es-AR" smtClean="0"/>
              <a:t>12/4/2019</a:t>
            </a:fld>
            <a:endParaRPr lang="es-AR"/>
          </a:p>
        </p:txBody>
      </p:sp>
      <p:sp>
        <p:nvSpPr>
          <p:cNvPr id="6" name="5 Marcador de pie de página"/>
          <p:cNvSpPr>
            <a:spLocks noGrp="1"/>
          </p:cNvSpPr>
          <p:nvPr>
            <p:ph type="ftr" sz="quarter" idx="11"/>
          </p:nvPr>
        </p:nvSpPr>
        <p:spPr/>
        <p:txBody>
          <a:bodyPr/>
          <a:lstStyle/>
          <a:p>
            <a:endParaRPr lang="es-AR"/>
          </a:p>
        </p:txBody>
      </p:sp>
      <p:sp>
        <p:nvSpPr>
          <p:cNvPr id="7" name="6 Marcador de número de diapositiva"/>
          <p:cNvSpPr>
            <a:spLocks noGrp="1"/>
          </p:cNvSpPr>
          <p:nvPr>
            <p:ph type="sldNum" sz="quarter" idx="12"/>
          </p:nvPr>
        </p:nvSpPr>
        <p:spPr/>
        <p:txBody>
          <a:bodyPr/>
          <a:lstStyle/>
          <a:p>
            <a:fld id="{6375B67E-1DF5-447E-890D-07B32C9AB8DB}" type="slidenum">
              <a:rPr lang="es-AR" smtClean="0"/>
              <a:t>‹Nº›</a:t>
            </a:fld>
            <a:endParaRPr lang="es-AR"/>
          </a:p>
        </p:txBody>
      </p:sp>
    </p:spTree>
    <p:extLst>
      <p:ext uri="{BB962C8B-B14F-4D97-AF65-F5344CB8AC3E}">
        <p14:creationId xmlns:p14="http://schemas.microsoft.com/office/powerpoint/2010/main" val="17545559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smtClean="0"/>
              <a:t>Haga clic para modificar el estilo de título del patrón</a:t>
            </a:r>
            <a:endParaRPr lang="es-AR"/>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AR"/>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A15491F-F0FC-4BD2-A5E1-280AE08E3845}" type="datetimeFigureOut">
              <a:rPr lang="es-AR" smtClean="0"/>
              <a:t>12/4/2019</a:t>
            </a:fld>
            <a:endParaRPr lang="es-AR"/>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AR"/>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375B67E-1DF5-447E-890D-07B32C9AB8DB}" type="slidenum">
              <a:rPr lang="es-AR" smtClean="0"/>
              <a:t>‹Nº›</a:t>
            </a:fld>
            <a:endParaRPr lang="es-AR"/>
          </a:p>
        </p:txBody>
      </p:sp>
    </p:spTree>
    <p:extLst>
      <p:ext uri="{BB962C8B-B14F-4D97-AF65-F5344CB8AC3E}">
        <p14:creationId xmlns:p14="http://schemas.microsoft.com/office/powerpoint/2010/main" val="449259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A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Subtítulo"/>
          <p:cNvSpPr>
            <a:spLocks noGrp="1"/>
          </p:cNvSpPr>
          <p:nvPr>
            <p:ph type="subTitle" idx="1"/>
          </p:nvPr>
        </p:nvSpPr>
        <p:spPr/>
        <p:txBody>
          <a:bodyPr/>
          <a:lstStyle/>
          <a:p>
            <a:r>
              <a:rPr lang="es-AR" dirty="0" smtClean="0"/>
              <a:t>Clase teórica</a:t>
            </a:r>
          </a:p>
          <a:p>
            <a:r>
              <a:rPr lang="es-AR" dirty="0" err="1" smtClean="0"/>
              <a:t>Dr</a:t>
            </a:r>
            <a:r>
              <a:rPr lang="es-AR" dirty="0" smtClean="0"/>
              <a:t> Silvana </a:t>
            </a:r>
            <a:r>
              <a:rPr lang="es-AR" dirty="0" err="1" smtClean="0"/>
              <a:t>Barboni</a:t>
            </a:r>
            <a:endParaRPr lang="es-AR" dirty="0"/>
          </a:p>
        </p:txBody>
      </p:sp>
      <p:sp>
        <p:nvSpPr>
          <p:cNvPr id="2" name="1 Título"/>
          <p:cNvSpPr>
            <a:spLocks noGrp="1"/>
          </p:cNvSpPr>
          <p:nvPr>
            <p:ph type="ctrTitle"/>
          </p:nvPr>
        </p:nvSpPr>
        <p:spPr/>
        <p:txBody>
          <a:bodyPr/>
          <a:lstStyle/>
          <a:p>
            <a:r>
              <a:rPr lang="es-AR" dirty="0" smtClean="0"/>
              <a:t>Dicción Inglesa 1</a:t>
            </a:r>
            <a:endParaRPr lang="es-AR" dirty="0"/>
          </a:p>
        </p:txBody>
      </p:sp>
    </p:spTree>
    <p:extLst>
      <p:ext uri="{BB962C8B-B14F-4D97-AF65-F5344CB8AC3E}">
        <p14:creationId xmlns:p14="http://schemas.microsoft.com/office/powerpoint/2010/main" val="340810049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1403648" y="980728"/>
            <a:ext cx="5526360" cy="646331"/>
          </a:xfrm>
          <a:prstGeom prst="rect">
            <a:avLst/>
          </a:prstGeom>
        </p:spPr>
        <p:txBody>
          <a:bodyPr wrap="square">
            <a:spAutoFit/>
          </a:bodyPr>
          <a:lstStyle/>
          <a:p>
            <a:r>
              <a:rPr lang="en-US" dirty="0" smtClean="0">
                <a:solidFill>
                  <a:srgbClr val="FF0000"/>
                </a:solidFill>
              </a:rPr>
              <a:t>A corpus is different from, and not to be confused with, a database, or text archive</a:t>
            </a:r>
            <a:endParaRPr lang="es-AR" dirty="0">
              <a:solidFill>
                <a:srgbClr val="FF0000"/>
              </a:solidFill>
            </a:endParaRPr>
          </a:p>
        </p:txBody>
      </p:sp>
      <p:sp>
        <p:nvSpPr>
          <p:cNvPr id="3" name="2 Rectángulo"/>
          <p:cNvSpPr/>
          <p:nvPr/>
        </p:nvSpPr>
        <p:spPr>
          <a:xfrm>
            <a:off x="1475656" y="2136339"/>
            <a:ext cx="5382344" cy="2031325"/>
          </a:xfrm>
          <a:prstGeom prst="rect">
            <a:avLst/>
          </a:prstGeom>
        </p:spPr>
        <p:txBody>
          <a:bodyPr wrap="square">
            <a:spAutoFit/>
          </a:bodyPr>
          <a:lstStyle/>
          <a:p>
            <a:r>
              <a:rPr lang="en-US" dirty="0" smtClean="0"/>
              <a:t> A</a:t>
            </a:r>
            <a:r>
              <a:rPr lang="en-US" b="1" dirty="0" smtClean="0"/>
              <a:t> database</a:t>
            </a:r>
            <a:r>
              <a:rPr lang="en-US" dirty="0" smtClean="0"/>
              <a:t>, or text archive is a large repository of text which is unstructured and often compiled according to what is easily obtainable rather than based on systematic sampling techniques. There is also a difference in the ‘reading’ of a corpus </a:t>
            </a:r>
            <a:r>
              <a:rPr lang="en-US" dirty="0" err="1" smtClean="0"/>
              <a:t>vs</a:t>
            </a:r>
            <a:r>
              <a:rPr lang="en-US" dirty="0" smtClean="0"/>
              <a:t> a database: a corpus is read  non- linearly whereas it is usually a whole text which is accessed in a database.</a:t>
            </a:r>
            <a:endParaRPr lang="en-US" dirty="0"/>
          </a:p>
        </p:txBody>
      </p:sp>
    </p:spTree>
    <p:extLst>
      <p:ext uri="{BB962C8B-B14F-4D97-AF65-F5344CB8AC3E}">
        <p14:creationId xmlns:p14="http://schemas.microsoft.com/office/powerpoint/2010/main" val="105223665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1259632" y="620688"/>
            <a:ext cx="6768752" cy="923330"/>
          </a:xfrm>
          <a:prstGeom prst="rect">
            <a:avLst/>
          </a:prstGeom>
        </p:spPr>
        <p:txBody>
          <a:bodyPr wrap="square">
            <a:spAutoFit/>
          </a:bodyPr>
          <a:lstStyle/>
          <a:p>
            <a:r>
              <a:rPr lang="en-US" dirty="0" smtClean="0"/>
              <a:t>The World Wide Web is not a corpus, because its dimensions are unknown and constantly changing, and because it has not been designed from a linguistic perspective.</a:t>
            </a:r>
            <a:endParaRPr lang="es-AR" dirty="0"/>
          </a:p>
        </p:txBody>
      </p:sp>
      <p:sp>
        <p:nvSpPr>
          <p:cNvPr id="3" name="2 Rectángulo"/>
          <p:cNvSpPr/>
          <p:nvPr/>
        </p:nvSpPr>
        <p:spPr>
          <a:xfrm>
            <a:off x="971600" y="1772816"/>
            <a:ext cx="7488832" cy="1754326"/>
          </a:xfrm>
          <a:prstGeom prst="rect">
            <a:avLst/>
          </a:prstGeom>
        </p:spPr>
        <p:txBody>
          <a:bodyPr wrap="square">
            <a:spAutoFit/>
          </a:bodyPr>
          <a:lstStyle/>
          <a:p>
            <a:r>
              <a:rPr lang="en-US" dirty="0" smtClean="0"/>
              <a:t>Investigations of corpora, in common with all linguistics, are concerned with </a:t>
            </a:r>
            <a:r>
              <a:rPr lang="en-US" dirty="0" smtClean="0">
                <a:solidFill>
                  <a:srgbClr val="C00000"/>
                </a:solidFill>
              </a:rPr>
              <a:t>the description and explanation of the structure and use of language</a:t>
            </a:r>
            <a:r>
              <a:rPr lang="en-US" dirty="0" smtClean="0"/>
              <a:t>. However, two key defining features of  corpus- based linguistics are that the </a:t>
            </a:r>
            <a:r>
              <a:rPr lang="en-US" dirty="0" smtClean="0">
                <a:solidFill>
                  <a:srgbClr val="FF0000"/>
                </a:solidFill>
              </a:rPr>
              <a:t>analyses are based on empirical data </a:t>
            </a:r>
            <a:r>
              <a:rPr lang="en-US" dirty="0" smtClean="0"/>
              <a:t>and </a:t>
            </a:r>
            <a:r>
              <a:rPr lang="en-US" dirty="0" smtClean="0">
                <a:solidFill>
                  <a:srgbClr val="FF0000"/>
                </a:solidFill>
              </a:rPr>
              <a:t>tend to be associated with the  phraseological approach to language</a:t>
            </a:r>
          </a:p>
          <a:p>
            <a:endParaRPr lang="en-US" dirty="0">
              <a:solidFill>
                <a:srgbClr val="FF0000"/>
              </a:solidFill>
            </a:endParaRPr>
          </a:p>
        </p:txBody>
      </p:sp>
    </p:spTree>
    <p:extLst>
      <p:ext uri="{BB962C8B-B14F-4D97-AF65-F5344CB8AC3E}">
        <p14:creationId xmlns:p14="http://schemas.microsoft.com/office/powerpoint/2010/main" val="90182238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Rectángulo"/>
          <p:cNvSpPr/>
          <p:nvPr/>
        </p:nvSpPr>
        <p:spPr>
          <a:xfrm>
            <a:off x="544003" y="978211"/>
            <a:ext cx="7992888" cy="2308324"/>
          </a:xfrm>
          <a:prstGeom prst="rect">
            <a:avLst/>
          </a:prstGeom>
        </p:spPr>
        <p:txBody>
          <a:bodyPr wrap="square">
            <a:spAutoFit/>
          </a:bodyPr>
          <a:lstStyle/>
          <a:p>
            <a:r>
              <a:rPr lang="en-US" dirty="0" smtClean="0"/>
              <a:t>Stubbs (2001a: 59) </a:t>
            </a:r>
          </a:p>
          <a:p>
            <a:r>
              <a:rPr lang="en-US" dirty="0" smtClean="0"/>
              <a:t>phraseology : ‘the pervasive occurrence of  phrase- like units of idiomatic language use’. </a:t>
            </a:r>
          </a:p>
          <a:p>
            <a:endParaRPr lang="en-US" dirty="0"/>
          </a:p>
          <a:p>
            <a:r>
              <a:rPr lang="en-US" dirty="0" smtClean="0"/>
              <a:t>phraseological units ‘… have typical components, but are highly variable, with probabilistic relations between the components; they are typically </a:t>
            </a:r>
            <a:r>
              <a:rPr lang="en-US" dirty="0" err="1" smtClean="0"/>
              <a:t>realised</a:t>
            </a:r>
            <a:r>
              <a:rPr lang="en-US" dirty="0" smtClean="0"/>
              <a:t> by a sequence of several word forms, but their boundaries do not correspond systematically to syntactic units’</a:t>
            </a:r>
            <a:endParaRPr lang="es-AR" dirty="0"/>
          </a:p>
        </p:txBody>
      </p:sp>
      <p:sp>
        <p:nvSpPr>
          <p:cNvPr id="4" name="3 Rectángulo"/>
          <p:cNvSpPr/>
          <p:nvPr/>
        </p:nvSpPr>
        <p:spPr>
          <a:xfrm>
            <a:off x="544003" y="3573016"/>
            <a:ext cx="7560840" cy="1754326"/>
          </a:xfrm>
          <a:prstGeom prst="rect">
            <a:avLst/>
          </a:prstGeom>
        </p:spPr>
        <p:txBody>
          <a:bodyPr wrap="square">
            <a:spAutoFit/>
          </a:bodyPr>
          <a:lstStyle/>
          <a:p>
            <a:r>
              <a:rPr lang="en-US" dirty="0" smtClean="0"/>
              <a:t>While some linguists prefer the term phraseology (e.g. </a:t>
            </a:r>
            <a:r>
              <a:rPr lang="en-US" dirty="0" err="1" smtClean="0"/>
              <a:t>Cowie</a:t>
            </a:r>
            <a:r>
              <a:rPr lang="en-US" dirty="0" smtClean="0"/>
              <a:t> 1998), others opt for formulaic language or sequences (Wray 2002). The term ‘ multi- word unit’ is also commonly found as an alternative. See Wray (ibid.: 9) who lists over 50 different terms to describe this phenomenon.</a:t>
            </a:r>
          </a:p>
          <a:p>
            <a:endParaRPr lang="en-US" dirty="0" smtClean="0"/>
          </a:p>
          <a:p>
            <a:endParaRPr lang="en-US" dirty="0"/>
          </a:p>
        </p:txBody>
      </p:sp>
    </p:spTree>
    <p:extLst>
      <p:ext uri="{BB962C8B-B14F-4D97-AF65-F5344CB8AC3E}">
        <p14:creationId xmlns:p14="http://schemas.microsoft.com/office/powerpoint/2010/main" val="233311020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323528" y="125556"/>
            <a:ext cx="8280920" cy="646331"/>
          </a:xfrm>
          <a:prstGeom prst="rect">
            <a:avLst/>
          </a:prstGeom>
        </p:spPr>
        <p:txBody>
          <a:bodyPr wrap="square">
            <a:spAutoFit/>
          </a:bodyPr>
          <a:lstStyle/>
          <a:p>
            <a:r>
              <a:rPr lang="en-US" dirty="0" smtClean="0">
                <a:solidFill>
                  <a:srgbClr val="C00000"/>
                </a:solidFill>
              </a:rPr>
              <a:t> 1. Frequency data</a:t>
            </a:r>
          </a:p>
          <a:p>
            <a:r>
              <a:rPr lang="en-US" dirty="0" smtClean="0"/>
              <a:t>The starting point for analysis is usually with</a:t>
            </a:r>
            <a:r>
              <a:rPr lang="en-US" dirty="0" smtClean="0">
                <a:solidFill>
                  <a:srgbClr val="FF0000"/>
                </a:solidFill>
              </a:rPr>
              <a:t> frequency counts </a:t>
            </a:r>
            <a:r>
              <a:rPr lang="en-US" dirty="0" smtClean="0"/>
              <a:t>of lexical items.</a:t>
            </a:r>
            <a:endParaRPr lang="en-US" dirty="0"/>
          </a:p>
        </p:txBody>
      </p:sp>
      <p:sp>
        <p:nvSpPr>
          <p:cNvPr id="3" name="2 Rectángulo"/>
          <p:cNvSpPr/>
          <p:nvPr/>
        </p:nvSpPr>
        <p:spPr>
          <a:xfrm>
            <a:off x="395536" y="764704"/>
            <a:ext cx="7776864" cy="1200329"/>
          </a:xfrm>
          <a:prstGeom prst="rect">
            <a:avLst/>
          </a:prstGeom>
        </p:spPr>
        <p:txBody>
          <a:bodyPr wrap="square">
            <a:spAutoFit/>
          </a:bodyPr>
          <a:lstStyle/>
          <a:p>
            <a:r>
              <a:rPr lang="en-US" dirty="0" smtClean="0"/>
              <a:t>A frequency list for a corpus shows you the words that occur in it and the relative proportion that each contributes towards it. If your corpus is properly representative, this information can give you a reasonably accurate picture of the language as a whole.</a:t>
            </a:r>
            <a:endParaRPr lang="es-AR" dirty="0"/>
          </a:p>
        </p:txBody>
      </p:sp>
      <p:pic>
        <p:nvPicPr>
          <p:cNvPr id="1026"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l="30818" t="17460" r="30953" b="6339"/>
          <a:stretch/>
        </p:blipFill>
        <p:spPr bwMode="auto">
          <a:xfrm>
            <a:off x="1691680" y="1965033"/>
            <a:ext cx="4284496" cy="47481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44221318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467544" y="620688"/>
            <a:ext cx="7920880" cy="1200329"/>
          </a:xfrm>
          <a:prstGeom prst="rect">
            <a:avLst/>
          </a:prstGeom>
        </p:spPr>
        <p:txBody>
          <a:bodyPr wrap="square">
            <a:spAutoFit/>
          </a:bodyPr>
          <a:lstStyle/>
          <a:p>
            <a:r>
              <a:rPr lang="en-US" dirty="0" smtClean="0"/>
              <a:t>2. </a:t>
            </a:r>
            <a:r>
              <a:rPr lang="en-US" dirty="0" err="1" smtClean="0">
                <a:solidFill>
                  <a:srgbClr val="C00000"/>
                </a:solidFill>
              </a:rPr>
              <a:t>Collocational</a:t>
            </a:r>
            <a:r>
              <a:rPr lang="en-US" dirty="0" smtClean="0">
                <a:solidFill>
                  <a:srgbClr val="C00000"/>
                </a:solidFill>
              </a:rPr>
              <a:t> data</a:t>
            </a:r>
          </a:p>
          <a:p>
            <a:endParaRPr lang="en-US" dirty="0"/>
          </a:p>
          <a:p>
            <a:r>
              <a:rPr lang="en-US" dirty="0" smtClean="0"/>
              <a:t>A corpus is regarded as indispensable for observing </a:t>
            </a:r>
            <a:r>
              <a:rPr lang="en-US" dirty="0" err="1" smtClean="0"/>
              <a:t>collocational</a:t>
            </a:r>
            <a:r>
              <a:rPr lang="en-US" dirty="0" smtClean="0"/>
              <a:t> patterning, visible through the vertical display of the node word </a:t>
            </a:r>
            <a:endParaRPr lang="es-AR" dirty="0"/>
          </a:p>
        </p:txBody>
      </p:sp>
      <p:sp>
        <p:nvSpPr>
          <p:cNvPr id="3" name="2 Rectángulo"/>
          <p:cNvSpPr/>
          <p:nvPr/>
        </p:nvSpPr>
        <p:spPr>
          <a:xfrm>
            <a:off x="323528" y="2060847"/>
            <a:ext cx="8064896" cy="646331"/>
          </a:xfrm>
          <a:prstGeom prst="rect">
            <a:avLst/>
          </a:prstGeom>
        </p:spPr>
        <p:txBody>
          <a:bodyPr wrap="square">
            <a:spAutoFit/>
          </a:bodyPr>
          <a:lstStyle/>
          <a:p>
            <a:r>
              <a:rPr lang="en-US" dirty="0" smtClean="0"/>
              <a:t>Collocations are a familiar (institutionalized), stored (memorized)  word- combination with limited and arbitrary variation. </a:t>
            </a:r>
            <a:endParaRPr lang="es-AR" dirty="0"/>
          </a:p>
        </p:txBody>
      </p:sp>
      <p:sp>
        <p:nvSpPr>
          <p:cNvPr id="4" name="3 Rectángulo"/>
          <p:cNvSpPr/>
          <p:nvPr/>
        </p:nvSpPr>
        <p:spPr>
          <a:xfrm>
            <a:off x="467544" y="2996952"/>
            <a:ext cx="7920880" cy="2031325"/>
          </a:xfrm>
          <a:prstGeom prst="rect">
            <a:avLst/>
          </a:prstGeom>
        </p:spPr>
        <p:txBody>
          <a:bodyPr wrap="square">
            <a:spAutoFit/>
          </a:bodyPr>
          <a:lstStyle/>
          <a:p>
            <a:r>
              <a:rPr lang="en-US" dirty="0" smtClean="0"/>
              <a:t>A corpus is regarded as indispensable for observing </a:t>
            </a:r>
            <a:r>
              <a:rPr lang="en-US" dirty="0" err="1" smtClean="0"/>
              <a:t>collocational</a:t>
            </a:r>
            <a:r>
              <a:rPr lang="en-US" dirty="0" smtClean="0"/>
              <a:t> patterning, visible through the vertical display of the node word (i.e. the word form or lemma under investigation, commonly known as KWIK, keyword in context) and its collocate(s), i.e. word or words with which it  co- occurs. It is generally agreed that </a:t>
            </a:r>
            <a:r>
              <a:rPr lang="en-US" dirty="0" err="1" smtClean="0"/>
              <a:t>collocational</a:t>
            </a:r>
            <a:r>
              <a:rPr lang="en-US" dirty="0" smtClean="0"/>
              <a:t> </a:t>
            </a:r>
            <a:r>
              <a:rPr lang="en-US" dirty="0" err="1" smtClean="0"/>
              <a:t>behaviour</a:t>
            </a:r>
            <a:r>
              <a:rPr lang="en-US" dirty="0" smtClean="0"/>
              <a:t> of a lexical nature can be manifested up to a span of four or five words to the left or right of the node word. </a:t>
            </a:r>
          </a:p>
          <a:p>
            <a:endParaRPr lang="en-US" dirty="0"/>
          </a:p>
        </p:txBody>
      </p:sp>
    </p:spTree>
    <p:extLst>
      <p:ext uri="{BB962C8B-B14F-4D97-AF65-F5344CB8AC3E}">
        <p14:creationId xmlns:p14="http://schemas.microsoft.com/office/powerpoint/2010/main" val="19700036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683568" y="1124744"/>
            <a:ext cx="7992888" cy="3693319"/>
          </a:xfrm>
          <a:prstGeom prst="rect">
            <a:avLst/>
          </a:prstGeom>
        </p:spPr>
        <p:txBody>
          <a:bodyPr wrap="square">
            <a:spAutoFit/>
          </a:bodyPr>
          <a:lstStyle/>
          <a:p>
            <a:r>
              <a:rPr lang="en-US" dirty="0" smtClean="0"/>
              <a:t>The semantic prosody of a lexical item is a consequence of the more general observation that meaning can be said to belong to whole phrases rather than to single words. Semantic prosody can be observed only by looking at a large number of instances of a word or phrase, because it relies on the typical use of a word or phrase. It accounts for ‘connotation’: the sense that a word carries a meaning in addition to its ‘real’ meaning. The connotation is usually one of  evaluation, that is, the semantic prosody is usually negative or, less  frequently, positive. It can be exploited, in that a speaker can use a word in an atypical way to convey an ironic or otherwise hidden meaning. The semantic prosody of a word is often not accessible from a speaker’s conscious knowledge. Few people, for example, would define SET in as meaning ‘something bad starts to happen’, but when the negative connotation is pointed out in many cases it accords with intuition (A spell of fine weather set in sounds very odd, for example). </a:t>
            </a:r>
            <a:endParaRPr lang="es-AR" dirty="0"/>
          </a:p>
        </p:txBody>
      </p:sp>
    </p:spTree>
    <p:extLst>
      <p:ext uri="{BB962C8B-B14F-4D97-AF65-F5344CB8AC3E}">
        <p14:creationId xmlns:p14="http://schemas.microsoft.com/office/powerpoint/2010/main" val="148405146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683568" y="548680"/>
            <a:ext cx="7128792" cy="3416320"/>
          </a:xfrm>
          <a:prstGeom prst="rect">
            <a:avLst/>
          </a:prstGeom>
          <a:noFill/>
        </p:spPr>
        <p:txBody>
          <a:bodyPr wrap="square" rtlCol="0">
            <a:spAutoFit/>
          </a:bodyPr>
          <a:lstStyle/>
          <a:p>
            <a:r>
              <a:rPr lang="es-AR" dirty="0" smtClean="0"/>
              <a:t>3. </a:t>
            </a:r>
            <a:r>
              <a:rPr lang="es-AR" dirty="0" err="1" smtClean="0">
                <a:solidFill>
                  <a:srgbClr val="C00000"/>
                </a:solidFill>
              </a:rPr>
              <a:t>Colligational</a:t>
            </a:r>
            <a:r>
              <a:rPr lang="es-AR" dirty="0" smtClean="0">
                <a:solidFill>
                  <a:srgbClr val="C00000"/>
                </a:solidFill>
              </a:rPr>
              <a:t> data</a:t>
            </a:r>
          </a:p>
          <a:p>
            <a:endParaRPr lang="es-AR" dirty="0"/>
          </a:p>
          <a:p>
            <a:r>
              <a:rPr lang="en-US" dirty="0" smtClean="0"/>
              <a:t> colligation, a term first coined by Firth (1957: 13) to denote ‘the grammatical company a word keeps’ (cited in </a:t>
            </a:r>
            <a:r>
              <a:rPr lang="en-US" dirty="0" err="1" smtClean="0"/>
              <a:t>Hoey</a:t>
            </a:r>
            <a:r>
              <a:rPr lang="en-US" dirty="0" smtClean="0"/>
              <a:t> 1997: 8), and most commonly viewed as a type of relation bridging lexis and grammar. Like collocation, colligation is usually viewed as a probabilistic phenomenon rather than a term for describing  rule- governed language, e.g. which verbs are followed by an infinitive or ‘that’ clause. </a:t>
            </a:r>
            <a:r>
              <a:rPr lang="en-US" dirty="0" err="1" smtClean="0"/>
              <a:t>Hoey’s</a:t>
            </a:r>
            <a:r>
              <a:rPr lang="en-US" dirty="0" smtClean="0"/>
              <a:t> definition of colligation given below and corpus findings will act as the pivot for the discussion in this  section.</a:t>
            </a:r>
          </a:p>
          <a:p>
            <a:endParaRPr lang="es-AR" dirty="0" smtClean="0"/>
          </a:p>
          <a:p>
            <a:endParaRPr lang="es-AR" dirty="0"/>
          </a:p>
        </p:txBody>
      </p:sp>
      <p:sp>
        <p:nvSpPr>
          <p:cNvPr id="3" name="2 Rectángulo"/>
          <p:cNvSpPr/>
          <p:nvPr/>
        </p:nvSpPr>
        <p:spPr>
          <a:xfrm>
            <a:off x="539552" y="3645024"/>
            <a:ext cx="8064896" cy="2862322"/>
          </a:xfrm>
          <a:prstGeom prst="rect">
            <a:avLst/>
          </a:prstGeom>
        </p:spPr>
        <p:txBody>
          <a:bodyPr wrap="square">
            <a:spAutoFit/>
          </a:bodyPr>
          <a:lstStyle/>
          <a:p>
            <a:r>
              <a:rPr lang="en-US" dirty="0" smtClean="0"/>
              <a:t>The basic idea of colligation is that just as a lexical item may be primed to  co- occur with another item, so also it may be primed to occur in or with a particular grammatical function. Alternatively it may be primed to avoid appearance in or  co- occurrence with a particular grammatical function….</a:t>
            </a:r>
          </a:p>
          <a:p>
            <a:r>
              <a:rPr lang="en-US" dirty="0" smtClean="0"/>
              <a:t>colligation can be defined as:</a:t>
            </a:r>
          </a:p>
          <a:p>
            <a:pPr marL="342900" indent="-342900">
              <a:buAutoNum type="arabicPeriod"/>
            </a:pPr>
            <a:r>
              <a:rPr lang="en-US" dirty="0" smtClean="0"/>
              <a:t>the grammatical company a word or word sequence keeps (or avoids keeping) either within its own group or at a higher rank; </a:t>
            </a:r>
          </a:p>
          <a:p>
            <a:pPr marL="342900" indent="-342900">
              <a:buAutoNum type="arabicPeriod"/>
            </a:pPr>
            <a:r>
              <a:rPr lang="en-US" dirty="0" smtClean="0"/>
              <a:t>the grammatical functions preferred or avoided by the group in which the word or word sequence participates; </a:t>
            </a:r>
          </a:p>
          <a:p>
            <a:pPr marL="342900" indent="-342900">
              <a:buAutoNum type="arabicPeriod"/>
            </a:pPr>
            <a:r>
              <a:rPr lang="en-US" dirty="0" smtClean="0"/>
              <a:t>the place in a sequence that a word or word sequence prefers (or avoids). </a:t>
            </a:r>
            <a:endParaRPr lang="es-AR" dirty="0"/>
          </a:p>
        </p:txBody>
      </p:sp>
    </p:spTree>
    <p:extLst>
      <p:ext uri="{BB962C8B-B14F-4D97-AF65-F5344CB8AC3E}">
        <p14:creationId xmlns:p14="http://schemas.microsoft.com/office/powerpoint/2010/main" val="3324803380"/>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971600" y="836712"/>
            <a:ext cx="3185872" cy="369332"/>
          </a:xfrm>
          <a:prstGeom prst="rect">
            <a:avLst/>
          </a:prstGeom>
          <a:noFill/>
        </p:spPr>
        <p:txBody>
          <a:bodyPr wrap="none" rtlCol="0">
            <a:spAutoFit/>
          </a:bodyPr>
          <a:lstStyle/>
          <a:p>
            <a:r>
              <a:rPr lang="es-AR" dirty="0" smtClean="0"/>
              <a:t>4. </a:t>
            </a:r>
            <a:r>
              <a:rPr lang="es-AR" dirty="0" err="1" smtClean="0">
                <a:solidFill>
                  <a:srgbClr val="C00000"/>
                </a:solidFill>
              </a:rPr>
              <a:t>Lexicogrammatical</a:t>
            </a:r>
            <a:r>
              <a:rPr lang="es-AR" dirty="0" smtClean="0">
                <a:solidFill>
                  <a:srgbClr val="C00000"/>
                </a:solidFill>
              </a:rPr>
              <a:t> </a:t>
            </a:r>
            <a:r>
              <a:rPr lang="es-AR" dirty="0" err="1" smtClean="0">
                <a:solidFill>
                  <a:srgbClr val="C00000"/>
                </a:solidFill>
              </a:rPr>
              <a:t>patterning</a:t>
            </a:r>
            <a:endParaRPr lang="es-AR" dirty="0">
              <a:solidFill>
                <a:srgbClr val="C00000"/>
              </a:solidFill>
            </a:endParaRPr>
          </a:p>
        </p:txBody>
      </p:sp>
      <p:sp>
        <p:nvSpPr>
          <p:cNvPr id="3" name="2 Rectángulo"/>
          <p:cNvSpPr/>
          <p:nvPr/>
        </p:nvSpPr>
        <p:spPr>
          <a:xfrm>
            <a:off x="971600" y="1443841"/>
            <a:ext cx="7272808" cy="2308324"/>
          </a:xfrm>
          <a:prstGeom prst="rect">
            <a:avLst/>
          </a:prstGeom>
        </p:spPr>
        <p:txBody>
          <a:bodyPr wrap="square">
            <a:spAutoFit/>
          </a:bodyPr>
          <a:lstStyle/>
          <a:p>
            <a:r>
              <a:rPr lang="en-US" dirty="0" smtClean="0"/>
              <a:t>Stubbs’ (1996: 36)  well- known phrase ‘There is no boundary between lexis and grammar: lexis and grammar are interdependent’ aptly conveys this convergence between the two. </a:t>
            </a:r>
          </a:p>
          <a:p>
            <a:r>
              <a:rPr lang="en-US" dirty="0"/>
              <a:t>I</a:t>
            </a:r>
            <a:r>
              <a:rPr lang="en-US" dirty="0" smtClean="0"/>
              <a:t>n the </a:t>
            </a:r>
            <a:r>
              <a:rPr lang="en-US" dirty="0" err="1" smtClean="0"/>
              <a:t>lexico</a:t>
            </a:r>
            <a:r>
              <a:rPr lang="en-US" dirty="0" smtClean="0"/>
              <a:t>- grammatical approach meaning and usage, uncovered through recurring concordance examples, have primacy, i.e. language is viewed as a ‘</a:t>
            </a:r>
            <a:r>
              <a:rPr lang="en-US" dirty="0" err="1" smtClean="0"/>
              <a:t>grammaticalised</a:t>
            </a:r>
            <a:r>
              <a:rPr lang="en-US" dirty="0" smtClean="0"/>
              <a:t> lexis’ rather than a ‘</a:t>
            </a:r>
            <a:r>
              <a:rPr lang="en-US" dirty="0" err="1" smtClean="0"/>
              <a:t>lexicalised</a:t>
            </a:r>
            <a:r>
              <a:rPr lang="en-US" dirty="0" smtClean="0"/>
              <a:t> grammar’. It can also readily be seen that the starting point for linguistic analysis tends to be with the lexical item,</a:t>
            </a:r>
            <a:endParaRPr lang="es-AR" dirty="0"/>
          </a:p>
        </p:txBody>
      </p:sp>
      <p:sp>
        <p:nvSpPr>
          <p:cNvPr id="4" name="3 Rectángulo"/>
          <p:cNvSpPr/>
          <p:nvPr/>
        </p:nvSpPr>
        <p:spPr>
          <a:xfrm>
            <a:off x="1115616" y="3861048"/>
            <a:ext cx="7128792" cy="1200329"/>
          </a:xfrm>
          <a:prstGeom prst="rect">
            <a:avLst/>
          </a:prstGeom>
        </p:spPr>
        <p:txBody>
          <a:bodyPr wrap="square">
            <a:spAutoFit/>
          </a:bodyPr>
          <a:lstStyle/>
          <a:p>
            <a:r>
              <a:rPr lang="en-US" dirty="0" smtClean="0"/>
              <a:t>The groundbreaking research of corpus linguists such as Sinclair, Stubbs, </a:t>
            </a:r>
            <a:r>
              <a:rPr lang="en-US" dirty="0" err="1" smtClean="0"/>
              <a:t>Hoey</a:t>
            </a:r>
            <a:r>
              <a:rPr lang="en-US" dirty="0" smtClean="0"/>
              <a:t> and </a:t>
            </a:r>
            <a:r>
              <a:rPr lang="en-US" dirty="0" err="1" smtClean="0"/>
              <a:t>Hunston</a:t>
            </a:r>
            <a:r>
              <a:rPr lang="en-US" dirty="0" smtClean="0"/>
              <a:t> has set the road map for a more linear, syntagmatic approach to language analysis, where vocabulary and grammar are seen not as two polarities but brought together as a unified whole. </a:t>
            </a:r>
            <a:endParaRPr lang="es-AR" dirty="0"/>
          </a:p>
        </p:txBody>
      </p:sp>
    </p:spTree>
    <p:extLst>
      <p:ext uri="{BB962C8B-B14F-4D97-AF65-F5344CB8AC3E}">
        <p14:creationId xmlns:p14="http://schemas.microsoft.com/office/powerpoint/2010/main" val="80776242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755576" y="836712"/>
            <a:ext cx="6912768" cy="4524315"/>
          </a:xfrm>
          <a:prstGeom prst="rect">
            <a:avLst/>
          </a:prstGeom>
        </p:spPr>
        <p:txBody>
          <a:bodyPr wrap="square">
            <a:spAutoFit/>
          </a:bodyPr>
          <a:lstStyle/>
          <a:p>
            <a:r>
              <a:rPr lang="en-US" dirty="0" smtClean="0"/>
              <a:t>Corpus linguistic methodologies have indeed been invaluable in showing how inextricably bound together vocabulary and grammar are, but there is still a way to go in the working out of an  all- encompassing theory to offset the main </a:t>
            </a:r>
            <a:r>
              <a:rPr lang="en-US" dirty="0" smtClean="0">
                <a:solidFill>
                  <a:srgbClr val="C00000"/>
                </a:solidFill>
              </a:rPr>
              <a:t>limitations</a:t>
            </a:r>
            <a:r>
              <a:rPr lang="en-US" dirty="0" smtClean="0"/>
              <a:t> outlined :</a:t>
            </a:r>
          </a:p>
          <a:p>
            <a:endParaRPr lang="en-US" dirty="0"/>
          </a:p>
          <a:p>
            <a:endParaRPr lang="en-US" dirty="0" smtClean="0"/>
          </a:p>
          <a:p>
            <a:pPr marL="342900" indent="-342900">
              <a:buAutoNum type="arabicPeriod"/>
            </a:pPr>
            <a:r>
              <a:rPr lang="en-US" dirty="0" smtClean="0"/>
              <a:t>They are limited in size: they are not fully representative.</a:t>
            </a:r>
          </a:p>
          <a:p>
            <a:pPr marL="342900" indent="-342900">
              <a:buAutoNum type="arabicPeriod"/>
            </a:pPr>
            <a:r>
              <a:rPr lang="en-US" dirty="0"/>
              <a:t> </a:t>
            </a:r>
            <a:r>
              <a:rPr lang="en-US" dirty="0" smtClean="0"/>
              <a:t>A corpus presents </a:t>
            </a:r>
            <a:r>
              <a:rPr lang="en-US" dirty="0" err="1" smtClean="0"/>
              <a:t>decontextualised</a:t>
            </a:r>
            <a:r>
              <a:rPr lang="en-US" dirty="0" smtClean="0"/>
              <a:t> language data divorced from its original context in large scale analysis.</a:t>
            </a:r>
          </a:p>
          <a:p>
            <a:pPr marL="342900" indent="-342900">
              <a:buAutoNum type="arabicPeriod"/>
            </a:pPr>
            <a:r>
              <a:rPr lang="en-US" dirty="0"/>
              <a:t> </a:t>
            </a:r>
            <a:r>
              <a:rPr lang="en-US" dirty="0" smtClean="0"/>
              <a:t>Corpus analyses are limited by tools which take a ‘bottom up’, i.e. a  micro- view of the text, rather than a ‘top down’ approach (Swales 2002, 2004), and that due to these technological restrictions, corpus investigations  over- </a:t>
            </a:r>
            <a:r>
              <a:rPr lang="en-US" dirty="0" err="1" smtClean="0"/>
              <a:t>emphasise</a:t>
            </a:r>
            <a:r>
              <a:rPr lang="en-US" dirty="0" smtClean="0"/>
              <a:t> single word forms and collocations at the expense of more  discourse- based features of language.</a:t>
            </a:r>
          </a:p>
          <a:p>
            <a:pPr marL="342900" indent="-342900">
              <a:buAutoNum type="arabicPeriod"/>
            </a:pPr>
            <a:r>
              <a:rPr lang="en-US" dirty="0"/>
              <a:t> </a:t>
            </a:r>
            <a:r>
              <a:rPr lang="en-US" dirty="0" smtClean="0"/>
              <a:t>Difficulties with interpretation (possibility – acceptability; </a:t>
            </a:r>
            <a:r>
              <a:rPr lang="en-US" dirty="0" err="1" smtClean="0"/>
              <a:t>sociopragmatic</a:t>
            </a:r>
            <a:r>
              <a:rPr lang="en-US" dirty="0" smtClean="0"/>
              <a:t> decoding of a text).</a:t>
            </a:r>
            <a:endParaRPr lang="en-US" dirty="0"/>
          </a:p>
        </p:txBody>
      </p:sp>
    </p:spTree>
    <p:extLst>
      <p:ext uri="{BB962C8B-B14F-4D97-AF65-F5344CB8AC3E}">
        <p14:creationId xmlns:p14="http://schemas.microsoft.com/office/powerpoint/2010/main" val="1620813560"/>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750310" y="1411035"/>
            <a:ext cx="7706086" cy="646331"/>
          </a:xfrm>
          <a:prstGeom prst="rect">
            <a:avLst/>
          </a:prstGeom>
          <a:noFill/>
        </p:spPr>
        <p:txBody>
          <a:bodyPr wrap="square" rtlCol="0">
            <a:spAutoFit/>
          </a:bodyPr>
          <a:lstStyle/>
          <a:p>
            <a:r>
              <a:rPr lang="es-AR" dirty="0" err="1" smtClean="0"/>
              <a:t>What</a:t>
            </a:r>
            <a:r>
              <a:rPr lang="es-AR" dirty="0" smtClean="0"/>
              <a:t> are </a:t>
            </a:r>
            <a:r>
              <a:rPr lang="es-AR" dirty="0" err="1" smtClean="0"/>
              <a:t>the</a:t>
            </a:r>
            <a:r>
              <a:rPr lang="es-AR" dirty="0" smtClean="0"/>
              <a:t> </a:t>
            </a:r>
            <a:r>
              <a:rPr lang="es-AR" dirty="0" err="1" smtClean="0"/>
              <a:t>relationships</a:t>
            </a:r>
            <a:r>
              <a:rPr lang="es-AR" dirty="0" smtClean="0"/>
              <a:t> </a:t>
            </a:r>
            <a:r>
              <a:rPr lang="es-AR" dirty="0" err="1" smtClean="0"/>
              <a:t>between</a:t>
            </a:r>
            <a:r>
              <a:rPr lang="es-AR" dirty="0" smtClean="0"/>
              <a:t> Corpus </a:t>
            </a:r>
            <a:r>
              <a:rPr lang="es-AR" dirty="0" err="1" smtClean="0"/>
              <a:t>Linguistics</a:t>
            </a:r>
            <a:r>
              <a:rPr lang="es-AR" dirty="0" smtClean="0"/>
              <a:t> and </a:t>
            </a:r>
            <a:r>
              <a:rPr lang="es-AR" dirty="0" err="1" smtClean="0"/>
              <a:t>Discourse</a:t>
            </a:r>
            <a:r>
              <a:rPr lang="es-AR" dirty="0" smtClean="0"/>
              <a:t> </a:t>
            </a:r>
            <a:r>
              <a:rPr lang="es-AR" dirty="0" err="1" smtClean="0"/>
              <a:t>Analysis</a:t>
            </a:r>
            <a:r>
              <a:rPr lang="es-AR" dirty="0" smtClean="0"/>
              <a:t>?</a:t>
            </a:r>
          </a:p>
          <a:p>
            <a:endParaRPr lang="es-AR" dirty="0"/>
          </a:p>
        </p:txBody>
      </p:sp>
    </p:spTree>
    <p:extLst>
      <p:ext uri="{BB962C8B-B14F-4D97-AF65-F5344CB8AC3E}">
        <p14:creationId xmlns:p14="http://schemas.microsoft.com/office/powerpoint/2010/main" val="157510973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755576" y="476672"/>
            <a:ext cx="7776864" cy="5909310"/>
          </a:xfrm>
          <a:prstGeom prst="rect">
            <a:avLst/>
          </a:prstGeom>
          <a:noFill/>
        </p:spPr>
        <p:txBody>
          <a:bodyPr wrap="square" rtlCol="0">
            <a:spAutoFit/>
          </a:bodyPr>
          <a:lstStyle/>
          <a:p>
            <a:r>
              <a:rPr lang="es-AR" b="1" dirty="0" err="1" smtClean="0"/>
              <a:t>Discourse</a:t>
            </a:r>
            <a:r>
              <a:rPr lang="es-AR" b="1" dirty="0" smtClean="0"/>
              <a:t> </a:t>
            </a:r>
            <a:r>
              <a:rPr lang="es-AR" b="1" dirty="0" err="1" smtClean="0"/>
              <a:t>modes</a:t>
            </a:r>
            <a:r>
              <a:rPr lang="es-AR" b="1" dirty="0" smtClean="0"/>
              <a:t>:</a:t>
            </a:r>
          </a:p>
          <a:p>
            <a:endParaRPr lang="es-AR" dirty="0"/>
          </a:p>
          <a:p>
            <a:r>
              <a:rPr lang="es-AR" dirty="0" err="1" smtClean="0"/>
              <a:t>Modes</a:t>
            </a:r>
            <a:r>
              <a:rPr lang="es-AR" dirty="0" smtClean="0"/>
              <a:t> of </a:t>
            </a:r>
            <a:r>
              <a:rPr lang="es-AR" dirty="0" err="1" smtClean="0"/>
              <a:t>thought</a:t>
            </a:r>
            <a:r>
              <a:rPr lang="es-AR" dirty="0" smtClean="0"/>
              <a:t> and </a:t>
            </a:r>
            <a:r>
              <a:rPr lang="es-AR" dirty="0" err="1" smtClean="0"/>
              <a:t>discourse</a:t>
            </a:r>
            <a:r>
              <a:rPr lang="es-AR" dirty="0" smtClean="0"/>
              <a:t> </a:t>
            </a:r>
            <a:r>
              <a:rPr lang="es-AR" dirty="0" err="1" smtClean="0"/>
              <a:t>that</a:t>
            </a:r>
            <a:r>
              <a:rPr lang="es-AR" dirty="0" smtClean="0"/>
              <a:t> </a:t>
            </a:r>
            <a:r>
              <a:rPr lang="es-AR" dirty="0" err="1" smtClean="0"/>
              <a:t>represent</a:t>
            </a:r>
            <a:r>
              <a:rPr lang="es-AR" dirty="0" smtClean="0"/>
              <a:t> </a:t>
            </a:r>
            <a:r>
              <a:rPr lang="es-AR" dirty="0" err="1" smtClean="0"/>
              <a:t>clear</a:t>
            </a:r>
            <a:r>
              <a:rPr lang="es-AR" dirty="0" smtClean="0"/>
              <a:t> </a:t>
            </a:r>
            <a:r>
              <a:rPr lang="es-AR" dirty="0" err="1" smtClean="0"/>
              <a:t>ways</a:t>
            </a:r>
            <a:r>
              <a:rPr lang="es-AR" dirty="0" smtClean="0"/>
              <a:t> of </a:t>
            </a:r>
            <a:r>
              <a:rPr lang="es-AR" dirty="0" err="1" smtClean="0"/>
              <a:t>interpreting</a:t>
            </a:r>
            <a:r>
              <a:rPr lang="es-AR" dirty="0" smtClean="0"/>
              <a:t> </a:t>
            </a:r>
            <a:r>
              <a:rPr lang="es-AR" dirty="0" err="1" smtClean="0"/>
              <a:t>the</a:t>
            </a:r>
            <a:r>
              <a:rPr lang="es-AR" dirty="0" smtClean="0"/>
              <a:t> </a:t>
            </a:r>
            <a:r>
              <a:rPr lang="es-AR" dirty="0" err="1" smtClean="0"/>
              <a:t>world</a:t>
            </a:r>
            <a:r>
              <a:rPr lang="es-AR" dirty="0" smtClean="0"/>
              <a:t> and «of </a:t>
            </a:r>
            <a:r>
              <a:rPr lang="es-AR" dirty="0" err="1" smtClean="0"/>
              <a:t>drawing</a:t>
            </a:r>
            <a:r>
              <a:rPr lang="es-AR" dirty="0" smtClean="0"/>
              <a:t> </a:t>
            </a:r>
            <a:r>
              <a:rPr lang="es-AR" dirty="0" err="1" smtClean="0"/>
              <a:t>meaning</a:t>
            </a:r>
            <a:r>
              <a:rPr lang="es-AR" dirty="0" smtClean="0"/>
              <a:t> </a:t>
            </a:r>
            <a:r>
              <a:rPr lang="es-AR" dirty="0" err="1" smtClean="0"/>
              <a:t>from</a:t>
            </a:r>
            <a:r>
              <a:rPr lang="es-AR" dirty="0" smtClean="0"/>
              <a:t> </a:t>
            </a:r>
            <a:r>
              <a:rPr lang="es-AR" dirty="0" err="1" smtClean="0"/>
              <a:t>interactions</a:t>
            </a:r>
            <a:r>
              <a:rPr lang="es-AR" dirty="0" smtClean="0"/>
              <a:t> </a:t>
            </a:r>
            <a:r>
              <a:rPr lang="es-AR" dirty="0" err="1" smtClean="0"/>
              <a:t>with</a:t>
            </a:r>
            <a:r>
              <a:rPr lang="es-AR" dirty="0" smtClean="0"/>
              <a:t> </a:t>
            </a:r>
            <a:r>
              <a:rPr lang="es-AR" dirty="0" err="1" smtClean="0"/>
              <a:t>the</a:t>
            </a:r>
            <a:r>
              <a:rPr lang="es-AR" dirty="0" smtClean="0"/>
              <a:t> </a:t>
            </a:r>
            <a:r>
              <a:rPr lang="es-AR" dirty="0" err="1" smtClean="0"/>
              <a:t>world</a:t>
            </a:r>
            <a:r>
              <a:rPr lang="es-AR" dirty="0" smtClean="0"/>
              <a:t>» (Grabe, 2002: 252)</a:t>
            </a:r>
          </a:p>
          <a:p>
            <a:endParaRPr lang="es-AR" dirty="0"/>
          </a:p>
          <a:p>
            <a:r>
              <a:rPr lang="es-AR" dirty="0" err="1" smtClean="0"/>
              <a:t>They</a:t>
            </a:r>
            <a:r>
              <a:rPr lang="es-AR" dirty="0" smtClean="0"/>
              <a:t> are </a:t>
            </a:r>
            <a:r>
              <a:rPr lang="es-AR" dirty="0" err="1" smtClean="0"/>
              <a:t>abstract</a:t>
            </a:r>
            <a:r>
              <a:rPr lang="es-AR" dirty="0" smtClean="0"/>
              <a:t> </a:t>
            </a:r>
            <a:r>
              <a:rPr lang="es-AR" dirty="0" err="1" smtClean="0"/>
              <a:t>ways</a:t>
            </a:r>
            <a:r>
              <a:rPr lang="es-AR" dirty="0" smtClean="0"/>
              <a:t> of </a:t>
            </a:r>
            <a:r>
              <a:rPr lang="es-AR" dirty="0" err="1" smtClean="0"/>
              <a:t>expressing</a:t>
            </a:r>
            <a:r>
              <a:rPr lang="es-AR" dirty="0" smtClean="0"/>
              <a:t> </a:t>
            </a:r>
            <a:r>
              <a:rPr lang="es-AR" dirty="0" err="1" smtClean="0"/>
              <a:t>relationships</a:t>
            </a:r>
            <a:r>
              <a:rPr lang="es-AR" dirty="0" smtClean="0"/>
              <a:t> </a:t>
            </a:r>
            <a:r>
              <a:rPr lang="es-AR" dirty="0" err="1" smtClean="0"/>
              <a:t>about</a:t>
            </a:r>
            <a:r>
              <a:rPr lang="es-AR" dirty="0" smtClean="0"/>
              <a:t> </a:t>
            </a:r>
            <a:r>
              <a:rPr lang="es-AR" dirty="0" err="1" smtClean="0"/>
              <a:t>the</a:t>
            </a:r>
            <a:r>
              <a:rPr lang="es-AR" dirty="0" smtClean="0"/>
              <a:t> </a:t>
            </a:r>
            <a:r>
              <a:rPr lang="es-AR" dirty="0" err="1" smtClean="0"/>
              <a:t>world</a:t>
            </a:r>
            <a:r>
              <a:rPr lang="es-AR" dirty="0" smtClean="0"/>
              <a:t>. </a:t>
            </a:r>
            <a:r>
              <a:rPr lang="es-AR" dirty="0" err="1" smtClean="0"/>
              <a:t>They</a:t>
            </a:r>
            <a:r>
              <a:rPr lang="es-AR" dirty="0" smtClean="0"/>
              <a:t> can </a:t>
            </a:r>
            <a:r>
              <a:rPr lang="es-AR" dirty="0" err="1" smtClean="0"/>
              <a:t>enter</a:t>
            </a:r>
            <a:r>
              <a:rPr lang="es-AR" dirty="0" smtClean="0"/>
              <a:t> in flexible </a:t>
            </a:r>
            <a:r>
              <a:rPr lang="es-AR" dirty="0" err="1" smtClean="0"/>
              <a:t>ways</a:t>
            </a:r>
            <a:r>
              <a:rPr lang="es-AR" dirty="0" smtClean="0"/>
              <a:t> </a:t>
            </a:r>
            <a:r>
              <a:rPr lang="es-AR" dirty="0" err="1" smtClean="0"/>
              <a:t>into</a:t>
            </a:r>
            <a:r>
              <a:rPr lang="es-AR" dirty="0" smtClean="0"/>
              <a:t> </a:t>
            </a:r>
            <a:r>
              <a:rPr lang="es-AR" dirty="0" err="1" smtClean="0"/>
              <a:t>various</a:t>
            </a:r>
            <a:r>
              <a:rPr lang="es-AR" dirty="0" smtClean="0"/>
              <a:t> </a:t>
            </a:r>
            <a:r>
              <a:rPr lang="es-AR" dirty="0" err="1" smtClean="0"/>
              <a:t>genres</a:t>
            </a:r>
            <a:r>
              <a:rPr lang="es-AR" dirty="0" smtClean="0"/>
              <a:t> </a:t>
            </a:r>
            <a:r>
              <a:rPr lang="es-AR" dirty="0" err="1" smtClean="0"/>
              <a:t>making</a:t>
            </a:r>
            <a:r>
              <a:rPr lang="es-AR" dirty="0" smtClean="0"/>
              <a:t> </a:t>
            </a:r>
            <a:r>
              <a:rPr lang="es-AR" dirty="0" err="1" smtClean="0"/>
              <a:t>it</a:t>
            </a:r>
            <a:r>
              <a:rPr lang="es-AR" dirty="0" smtClean="0"/>
              <a:t> </a:t>
            </a:r>
            <a:r>
              <a:rPr lang="es-AR" dirty="0" err="1" smtClean="0"/>
              <a:t>possible</a:t>
            </a:r>
            <a:r>
              <a:rPr lang="es-AR" dirty="0" smtClean="0"/>
              <a:t> </a:t>
            </a:r>
            <a:r>
              <a:rPr lang="es-AR" dirty="0" err="1" smtClean="0"/>
              <a:t>for</a:t>
            </a:r>
            <a:r>
              <a:rPr lang="es-AR" dirty="0" smtClean="0"/>
              <a:t> a </a:t>
            </a:r>
            <a:r>
              <a:rPr lang="es-AR" dirty="0" err="1" smtClean="0"/>
              <a:t>genre</a:t>
            </a:r>
            <a:r>
              <a:rPr lang="es-AR" dirty="0" smtClean="0"/>
              <a:t> </a:t>
            </a:r>
            <a:r>
              <a:rPr lang="es-AR" dirty="0" err="1" smtClean="0"/>
              <a:t>to</a:t>
            </a:r>
            <a:r>
              <a:rPr lang="es-AR" dirty="0" smtClean="0"/>
              <a:t> </a:t>
            </a:r>
            <a:r>
              <a:rPr lang="es-AR" dirty="0" err="1" smtClean="0"/>
              <a:t>draw</a:t>
            </a:r>
            <a:r>
              <a:rPr lang="es-AR" dirty="0" smtClean="0"/>
              <a:t> </a:t>
            </a:r>
            <a:r>
              <a:rPr lang="es-AR" dirty="0" err="1" smtClean="0"/>
              <a:t>on</a:t>
            </a:r>
            <a:r>
              <a:rPr lang="es-AR" dirty="0" smtClean="0"/>
              <a:t> </a:t>
            </a:r>
            <a:r>
              <a:rPr lang="es-AR" dirty="0" err="1" smtClean="0"/>
              <a:t>one</a:t>
            </a:r>
            <a:r>
              <a:rPr lang="es-AR" dirty="0" smtClean="0"/>
              <a:t> </a:t>
            </a:r>
            <a:r>
              <a:rPr lang="es-AR" dirty="0" err="1" smtClean="0"/>
              <a:t>or</a:t>
            </a:r>
            <a:r>
              <a:rPr lang="es-AR" dirty="0" smtClean="0"/>
              <a:t> more </a:t>
            </a:r>
            <a:r>
              <a:rPr lang="es-AR" dirty="0" err="1" smtClean="0"/>
              <a:t>modes</a:t>
            </a:r>
            <a:r>
              <a:rPr lang="es-AR" dirty="0" smtClean="0"/>
              <a:t>.</a:t>
            </a:r>
          </a:p>
          <a:p>
            <a:endParaRPr lang="es-AR" dirty="0"/>
          </a:p>
          <a:p>
            <a:r>
              <a:rPr lang="es-AR" dirty="0" err="1" smtClean="0"/>
              <a:t>They</a:t>
            </a:r>
            <a:r>
              <a:rPr lang="es-AR" dirty="0" smtClean="0"/>
              <a:t> are </a:t>
            </a:r>
            <a:r>
              <a:rPr lang="es-AR" dirty="0" err="1" smtClean="0"/>
              <a:t>modes</a:t>
            </a:r>
            <a:r>
              <a:rPr lang="es-AR" dirty="0" smtClean="0"/>
              <a:t> of </a:t>
            </a:r>
            <a:r>
              <a:rPr lang="es-AR" dirty="0" err="1" smtClean="0"/>
              <a:t>operating</a:t>
            </a:r>
            <a:r>
              <a:rPr lang="es-AR" dirty="0" smtClean="0"/>
              <a:t> </a:t>
            </a:r>
            <a:r>
              <a:rPr lang="es-AR" dirty="0" err="1" smtClean="0"/>
              <a:t>with</a:t>
            </a:r>
            <a:r>
              <a:rPr lang="es-AR" dirty="0" smtClean="0"/>
              <a:t> </a:t>
            </a:r>
            <a:r>
              <a:rPr lang="es-AR" dirty="0" err="1" smtClean="0"/>
              <a:t>the</a:t>
            </a:r>
            <a:r>
              <a:rPr lang="es-AR" dirty="0" smtClean="0"/>
              <a:t> </a:t>
            </a:r>
            <a:r>
              <a:rPr lang="es-AR" dirty="0" err="1" smtClean="0"/>
              <a:t>language</a:t>
            </a:r>
            <a:r>
              <a:rPr lang="es-AR" dirty="0" smtClean="0"/>
              <a:t>, a </a:t>
            </a:r>
            <a:r>
              <a:rPr lang="es-AR" dirty="0" err="1" smtClean="0"/>
              <a:t>superordinate</a:t>
            </a:r>
            <a:r>
              <a:rPr lang="es-AR" dirty="0" smtClean="0"/>
              <a:t> </a:t>
            </a:r>
            <a:r>
              <a:rPr lang="es-AR" dirty="0" err="1" smtClean="0"/>
              <a:t>level</a:t>
            </a:r>
            <a:r>
              <a:rPr lang="es-AR" dirty="0" smtClean="0"/>
              <a:t> </a:t>
            </a:r>
            <a:r>
              <a:rPr lang="es-AR" dirty="0" err="1" smtClean="0"/>
              <a:t>above</a:t>
            </a:r>
            <a:r>
              <a:rPr lang="es-AR" dirty="0" smtClean="0"/>
              <a:t> </a:t>
            </a:r>
            <a:r>
              <a:rPr lang="es-AR" dirty="0" err="1" smtClean="0"/>
              <a:t>genres</a:t>
            </a:r>
            <a:r>
              <a:rPr lang="es-AR" dirty="0"/>
              <a:t> </a:t>
            </a:r>
            <a:r>
              <a:rPr lang="es-AR" dirty="0" smtClean="0"/>
              <a:t>and </a:t>
            </a:r>
            <a:r>
              <a:rPr lang="es-AR" dirty="0" err="1" smtClean="0"/>
              <a:t>texts</a:t>
            </a:r>
            <a:r>
              <a:rPr lang="es-AR" dirty="0" smtClean="0"/>
              <a:t>. </a:t>
            </a:r>
            <a:r>
              <a:rPr lang="es-AR" dirty="0" err="1" smtClean="0"/>
              <a:t>They</a:t>
            </a:r>
            <a:r>
              <a:rPr lang="es-AR" dirty="0" smtClean="0"/>
              <a:t> are pre- </a:t>
            </a:r>
            <a:r>
              <a:rPr lang="es-AR" dirty="0" err="1" smtClean="0"/>
              <a:t>genres</a:t>
            </a:r>
            <a:r>
              <a:rPr lang="es-AR" dirty="0" smtClean="0"/>
              <a:t>.</a:t>
            </a:r>
          </a:p>
          <a:p>
            <a:endParaRPr lang="es-AR" dirty="0"/>
          </a:p>
          <a:p>
            <a:r>
              <a:rPr lang="es-AR" dirty="0" err="1" smtClean="0"/>
              <a:t>They</a:t>
            </a:r>
            <a:r>
              <a:rPr lang="es-AR" dirty="0" smtClean="0"/>
              <a:t> do </a:t>
            </a:r>
            <a:r>
              <a:rPr lang="es-AR" dirty="0" err="1" smtClean="0"/>
              <a:t>not</a:t>
            </a:r>
            <a:r>
              <a:rPr lang="es-AR" dirty="0" smtClean="0"/>
              <a:t> </a:t>
            </a:r>
            <a:r>
              <a:rPr lang="es-AR" dirty="0" err="1" smtClean="0"/>
              <a:t>have</a:t>
            </a:r>
            <a:r>
              <a:rPr lang="es-AR" dirty="0" smtClean="0"/>
              <a:t> a </a:t>
            </a:r>
            <a:r>
              <a:rPr lang="es-AR" dirty="0" err="1" smtClean="0"/>
              <a:t>specific</a:t>
            </a:r>
            <a:r>
              <a:rPr lang="es-AR" dirty="0" smtClean="0"/>
              <a:t> social </a:t>
            </a:r>
            <a:r>
              <a:rPr lang="es-AR" dirty="0" err="1" smtClean="0"/>
              <a:t>function</a:t>
            </a:r>
            <a:r>
              <a:rPr lang="es-AR" dirty="0" smtClean="0"/>
              <a:t> in </a:t>
            </a:r>
            <a:r>
              <a:rPr lang="es-AR" dirty="0" err="1" smtClean="0"/>
              <a:t>themselves</a:t>
            </a:r>
            <a:r>
              <a:rPr lang="es-AR" dirty="0" smtClean="0"/>
              <a:t>, </a:t>
            </a:r>
            <a:r>
              <a:rPr lang="es-AR" dirty="0" err="1" smtClean="0"/>
              <a:t>instead</a:t>
            </a:r>
            <a:r>
              <a:rPr lang="es-AR" dirty="0" smtClean="0"/>
              <a:t> </a:t>
            </a:r>
            <a:r>
              <a:rPr lang="es-AR" dirty="0" err="1" smtClean="0"/>
              <a:t>they</a:t>
            </a:r>
            <a:r>
              <a:rPr lang="es-AR" dirty="0" smtClean="0"/>
              <a:t> are </a:t>
            </a:r>
            <a:r>
              <a:rPr lang="es-AR" dirty="0" err="1" smtClean="0"/>
              <a:t>building</a:t>
            </a:r>
            <a:r>
              <a:rPr lang="es-AR" dirty="0" smtClean="0"/>
              <a:t> blocks </a:t>
            </a:r>
            <a:r>
              <a:rPr lang="es-AR" dirty="0" err="1" smtClean="0"/>
              <a:t>which</a:t>
            </a:r>
            <a:r>
              <a:rPr lang="es-AR" dirty="0" smtClean="0"/>
              <a:t> </a:t>
            </a:r>
            <a:r>
              <a:rPr lang="es-AR" dirty="0" err="1" smtClean="0"/>
              <a:t>we</a:t>
            </a:r>
            <a:r>
              <a:rPr lang="es-AR" dirty="0" smtClean="0"/>
              <a:t> can </a:t>
            </a:r>
            <a:r>
              <a:rPr lang="es-AR" dirty="0" err="1" smtClean="0"/>
              <a:t>draw</a:t>
            </a:r>
            <a:r>
              <a:rPr lang="es-AR" dirty="0" smtClean="0"/>
              <a:t> </a:t>
            </a:r>
            <a:r>
              <a:rPr lang="es-AR" dirty="0" err="1" smtClean="0"/>
              <a:t>on</a:t>
            </a:r>
            <a:r>
              <a:rPr lang="es-AR" dirty="0" smtClean="0"/>
              <a:t> in </a:t>
            </a:r>
            <a:r>
              <a:rPr lang="es-AR" dirty="0" err="1" smtClean="0"/>
              <a:t>many</a:t>
            </a:r>
            <a:r>
              <a:rPr lang="es-AR" dirty="0" smtClean="0"/>
              <a:t> </a:t>
            </a:r>
            <a:r>
              <a:rPr lang="es-AR" dirty="0" err="1" smtClean="0"/>
              <a:t>different</a:t>
            </a:r>
            <a:r>
              <a:rPr lang="es-AR" dirty="0" smtClean="0"/>
              <a:t> </a:t>
            </a:r>
            <a:r>
              <a:rPr lang="es-AR" dirty="0" err="1" smtClean="0"/>
              <a:t>genres</a:t>
            </a:r>
            <a:r>
              <a:rPr lang="es-AR" dirty="0" smtClean="0"/>
              <a:t> and </a:t>
            </a:r>
            <a:r>
              <a:rPr lang="es-AR" dirty="0" err="1" smtClean="0"/>
              <a:t>then</a:t>
            </a:r>
            <a:r>
              <a:rPr lang="es-AR" dirty="0" smtClean="0"/>
              <a:t> use in actual </a:t>
            </a:r>
            <a:r>
              <a:rPr lang="es-AR" dirty="0" err="1" smtClean="0"/>
              <a:t>texts</a:t>
            </a:r>
            <a:r>
              <a:rPr lang="es-AR" dirty="0" smtClean="0"/>
              <a:t> in flexible </a:t>
            </a:r>
            <a:r>
              <a:rPr lang="es-AR" dirty="0" err="1" smtClean="0"/>
              <a:t>ways</a:t>
            </a:r>
            <a:r>
              <a:rPr lang="es-AR" dirty="0" smtClean="0"/>
              <a:t> </a:t>
            </a:r>
            <a:r>
              <a:rPr lang="es-AR" dirty="0" err="1" smtClean="0"/>
              <a:t>for</a:t>
            </a:r>
            <a:r>
              <a:rPr lang="es-AR" dirty="0" smtClean="0"/>
              <a:t> a </a:t>
            </a:r>
            <a:r>
              <a:rPr lang="es-AR" dirty="0" err="1" smtClean="0"/>
              <a:t>range</a:t>
            </a:r>
            <a:r>
              <a:rPr lang="es-AR" dirty="0" smtClean="0"/>
              <a:t> of </a:t>
            </a:r>
            <a:r>
              <a:rPr lang="es-AR" dirty="0" err="1" smtClean="0"/>
              <a:t>purposes</a:t>
            </a:r>
            <a:r>
              <a:rPr lang="es-AR" dirty="0" smtClean="0"/>
              <a:t>.</a:t>
            </a:r>
          </a:p>
          <a:p>
            <a:endParaRPr lang="es-AR" dirty="0"/>
          </a:p>
          <a:p>
            <a:r>
              <a:rPr lang="es-AR" dirty="0" err="1" smtClean="0"/>
              <a:t>They</a:t>
            </a:r>
            <a:r>
              <a:rPr lang="es-AR" dirty="0" smtClean="0"/>
              <a:t> can be </a:t>
            </a:r>
            <a:r>
              <a:rPr lang="es-AR" dirty="0" err="1" smtClean="0"/>
              <a:t>characterised</a:t>
            </a:r>
            <a:r>
              <a:rPr lang="es-AR" dirty="0" smtClean="0"/>
              <a:t> and </a:t>
            </a:r>
            <a:r>
              <a:rPr lang="es-AR" dirty="0" err="1" smtClean="0"/>
              <a:t>distinguished</a:t>
            </a:r>
            <a:r>
              <a:rPr lang="es-AR" dirty="0" smtClean="0"/>
              <a:t> in </a:t>
            </a:r>
            <a:r>
              <a:rPr lang="es-AR" dirty="0" err="1" smtClean="0"/>
              <a:t>terms</a:t>
            </a:r>
            <a:r>
              <a:rPr lang="es-AR" dirty="0" smtClean="0"/>
              <a:t> of </a:t>
            </a:r>
            <a:r>
              <a:rPr lang="es-AR" dirty="0" err="1" smtClean="0"/>
              <a:t>their</a:t>
            </a:r>
            <a:r>
              <a:rPr lang="es-AR" dirty="0" smtClean="0"/>
              <a:t> </a:t>
            </a:r>
            <a:r>
              <a:rPr lang="es-AR" dirty="0" err="1" smtClean="0"/>
              <a:t>relationship</a:t>
            </a:r>
            <a:r>
              <a:rPr lang="es-AR" dirty="0" smtClean="0"/>
              <a:t> </a:t>
            </a:r>
            <a:r>
              <a:rPr lang="es-AR" dirty="0" err="1" smtClean="0"/>
              <a:t>to</a:t>
            </a:r>
            <a:r>
              <a:rPr lang="es-AR" dirty="0" smtClean="0"/>
              <a:t> </a:t>
            </a:r>
            <a:r>
              <a:rPr lang="es-AR" dirty="0" err="1" smtClean="0"/>
              <a:t>the</a:t>
            </a:r>
            <a:r>
              <a:rPr lang="es-AR" dirty="0" smtClean="0"/>
              <a:t> </a:t>
            </a:r>
            <a:r>
              <a:rPr lang="es-AR" dirty="0" err="1" smtClean="0"/>
              <a:t>world</a:t>
            </a:r>
            <a:r>
              <a:rPr lang="es-AR" dirty="0" smtClean="0"/>
              <a:t> and </a:t>
            </a:r>
            <a:r>
              <a:rPr lang="es-AR" dirty="0" err="1" smtClean="0"/>
              <a:t>also</a:t>
            </a:r>
            <a:r>
              <a:rPr lang="es-AR" dirty="0" smtClean="0"/>
              <a:t> </a:t>
            </a:r>
            <a:r>
              <a:rPr lang="es-AR" dirty="0" err="1" smtClean="0"/>
              <a:t>by</a:t>
            </a:r>
            <a:r>
              <a:rPr lang="es-AR" dirty="0" smtClean="0"/>
              <a:t> </a:t>
            </a:r>
            <a:r>
              <a:rPr lang="es-AR" dirty="0" err="1" smtClean="0"/>
              <a:t>their</a:t>
            </a:r>
            <a:r>
              <a:rPr lang="es-AR" dirty="0" smtClean="0"/>
              <a:t> </a:t>
            </a:r>
            <a:r>
              <a:rPr lang="es-AR" dirty="0" err="1" smtClean="0"/>
              <a:t>internal</a:t>
            </a:r>
            <a:r>
              <a:rPr lang="es-AR" dirty="0" smtClean="0"/>
              <a:t> </a:t>
            </a:r>
            <a:r>
              <a:rPr lang="es-AR" dirty="0" err="1" smtClean="0"/>
              <a:t>linguistic</a:t>
            </a:r>
            <a:r>
              <a:rPr lang="es-AR" dirty="0" smtClean="0"/>
              <a:t> </a:t>
            </a:r>
            <a:r>
              <a:rPr lang="es-AR" dirty="0" err="1" smtClean="0"/>
              <a:t>features</a:t>
            </a:r>
            <a:r>
              <a:rPr lang="es-AR" dirty="0" smtClean="0"/>
              <a:t>. </a:t>
            </a:r>
            <a:r>
              <a:rPr lang="es-AR" dirty="0" err="1" smtClean="0"/>
              <a:t>They</a:t>
            </a:r>
            <a:r>
              <a:rPr lang="es-AR" dirty="0" smtClean="0"/>
              <a:t> relate </a:t>
            </a:r>
            <a:r>
              <a:rPr lang="es-AR" dirty="0" err="1" smtClean="0"/>
              <a:t>to</a:t>
            </a:r>
            <a:r>
              <a:rPr lang="es-AR" dirty="0" smtClean="0"/>
              <a:t> time and place in </a:t>
            </a:r>
            <a:r>
              <a:rPr lang="es-AR" dirty="0" err="1" smtClean="0"/>
              <a:t>different</a:t>
            </a:r>
            <a:r>
              <a:rPr lang="es-AR" dirty="0" smtClean="0"/>
              <a:t> </a:t>
            </a:r>
            <a:r>
              <a:rPr lang="es-AR" dirty="0" err="1" smtClean="0"/>
              <a:t>ways</a:t>
            </a:r>
            <a:r>
              <a:rPr lang="es-AR" dirty="0" smtClean="0"/>
              <a:t>.</a:t>
            </a:r>
            <a:endParaRPr lang="es-AR" dirty="0" smtClean="0"/>
          </a:p>
          <a:p>
            <a:endParaRPr lang="es-AR" dirty="0"/>
          </a:p>
        </p:txBody>
      </p:sp>
    </p:spTree>
    <p:extLst>
      <p:ext uri="{BB962C8B-B14F-4D97-AF65-F5344CB8AC3E}">
        <p14:creationId xmlns:p14="http://schemas.microsoft.com/office/powerpoint/2010/main" val="1040549228"/>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1043608" y="1443841"/>
            <a:ext cx="6912768" cy="3139321"/>
          </a:xfrm>
          <a:prstGeom prst="rect">
            <a:avLst/>
          </a:prstGeom>
        </p:spPr>
        <p:txBody>
          <a:bodyPr wrap="square">
            <a:spAutoFit/>
          </a:bodyPr>
          <a:lstStyle/>
          <a:p>
            <a:r>
              <a:rPr lang="en-US" dirty="0" smtClean="0"/>
              <a:t> </a:t>
            </a:r>
            <a:r>
              <a:rPr lang="en-US" dirty="0" smtClean="0"/>
              <a:t>Corpus </a:t>
            </a:r>
            <a:r>
              <a:rPr lang="en-US" dirty="0" smtClean="0"/>
              <a:t>linguistics was considered a data analytical methodology since it could speed up and </a:t>
            </a:r>
            <a:r>
              <a:rPr lang="en-US" dirty="0" err="1" smtClean="0"/>
              <a:t>systematise</a:t>
            </a:r>
            <a:r>
              <a:rPr lang="en-US" dirty="0" smtClean="0"/>
              <a:t> enquiries into lexis, grammar or  </a:t>
            </a:r>
            <a:r>
              <a:rPr lang="en-US" dirty="0" err="1" smtClean="0"/>
              <a:t>lexico</a:t>
            </a:r>
            <a:r>
              <a:rPr lang="en-US" dirty="0" smtClean="0"/>
              <a:t>- grammar. Citing Leech (1992), </a:t>
            </a:r>
            <a:r>
              <a:rPr lang="en-US" dirty="0" err="1" smtClean="0"/>
              <a:t>Tognini</a:t>
            </a:r>
            <a:r>
              <a:rPr lang="en-US" dirty="0" smtClean="0"/>
              <a:t> </a:t>
            </a:r>
            <a:r>
              <a:rPr lang="en-US" dirty="0" err="1" smtClean="0"/>
              <a:t>Bonelli</a:t>
            </a:r>
            <a:r>
              <a:rPr lang="en-US" dirty="0" smtClean="0"/>
              <a:t> (2001: 48) states that ‘… the corpus advanced the methodology but did not change the categorical map drawn by linguistic theory’. </a:t>
            </a:r>
            <a:endParaRPr lang="en-US" dirty="0" smtClean="0"/>
          </a:p>
          <a:p>
            <a:endParaRPr lang="en-US" dirty="0"/>
          </a:p>
          <a:p>
            <a:r>
              <a:rPr lang="en-US" dirty="0" err="1" smtClean="0"/>
              <a:t>Tognini</a:t>
            </a:r>
            <a:r>
              <a:rPr lang="en-US" dirty="0" smtClean="0"/>
              <a:t> </a:t>
            </a:r>
            <a:r>
              <a:rPr lang="en-US" dirty="0" err="1" smtClean="0"/>
              <a:t>Bonelli</a:t>
            </a:r>
            <a:r>
              <a:rPr lang="en-US" dirty="0" smtClean="0"/>
              <a:t> then goes on to suggest that some linguists came to regard corpus linguistics as going beyond a methodology for enhancing linguistic analysis to take on a more  evolutionary role, bringing together linguistic theory and data, making possible what </a:t>
            </a:r>
            <a:r>
              <a:rPr lang="en-US" dirty="0" err="1" smtClean="0"/>
              <a:t>Halliday</a:t>
            </a:r>
            <a:r>
              <a:rPr lang="en-US" dirty="0" smtClean="0"/>
              <a:t> termed ‘probabilistic grammars’</a:t>
            </a:r>
            <a:endParaRPr lang="es-AR" dirty="0"/>
          </a:p>
        </p:txBody>
      </p:sp>
    </p:spTree>
    <p:extLst>
      <p:ext uri="{BB962C8B-B14F-4D97-AF65-F5344CB8AC3E}">
        <p14:creationId xmlns:p14="http://schemas.microsoft.com/office/powerpoint/2010/main" val="1175240202"/>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683568" y="980728"/>
            <a:ext cx="7776864" cy="4524315"/>
          </a:xfrm>
          <a:prstGeom prst="rect">
            <a:avLst/>
          </a:prstGeom>
        </p:spPr>
        <p:txBody>
          <a:bodyPr wrap="square">
            <a:spAutoFit/>
          </a:bodyPr>
          <a:lstStyle/>
          <a:p>
            <a:r>
              <a:rPr lang="en-US" dirty="0" smtClean="0"/>
              <a:t>Discourse analysis covers a vast range of areas and is also one of the least clearly defined. (</a:t>
            </a:r>
            <a:r>
              <a:rPr lang="en-US" dirty="0" err="1" smtClean="0"/>
              <a:t>Aijmer</a:t>
            </a:r>
            <a:r>
              <a:rPr lang="en-US" dirty="0" smtClean="0"/>
              <a:t> and </a:t>
            </a:r>
            <a:r>
              <a:rPr lang="en-US" dirty="0" err="1" smtClean="0"/>
              <a:t>Stenström</a:t>
            </a:r>
            <a:r>
              <a:rPr lang="en-US" dirty="0" smtClean="0"/>
              <a:t> 2004a; Stubbs 1983). </a:t>
            </a:r>
            <a:r>
              <a:rPr lang="en-US" dirty="0" err="1" smtClean="0"/>
              <a:t>Blommaert</a:t>
            </a:r>
            <a:r>
              <a:rPr lang="en-US" dirty="0" smtClean="0"/>
              <a:t> (2005: 2) notes that traditionally discourse has been treated in linguistic terms as ‘ language- in-use’, informing areas such as pragmatics and speech act theory. However, for </a:t>
            </a:r>
            <a:r>
              <a:rPr lang="en-US" dirty="0" err="1" smtClean="0"/>
              <a:t>Blommaert</a:t>
            </a:r>
            <a:r>
              <a:rPr lang="en-US" dirty="0" smtClean="0"/>
              <a:t> discourse has a wider interpretation as ‘ language- in-action’, i.e. ‘meaningful symbolic </a:t>
            </a:r>
            <a:r>
              <a:rPr lang="en-US" dirty="0" err="1" smtClean="0"/>
              <a:t>behaviour</a:t>
            </a:r>
            <a:r>
              <a:rPr lang="en-US" dirty="0" smtClean="0"/>
              <a:t>’. </a:t>
            </a:r>
            <a:r>
              <a:rPr lang="en-US" dirty="0" err="1" smtClean="0"/>
              <a:t>Jucker</a:t>
            </a:r>
            <a:r>
              <a:rPr lang="en-US" dirty="0" smtClean="0"/>
              <a:t> et al. (2009a: 5) define this wider use of the term discourse as ‘the totality of linguistic practices that pertain to a particular domain or that create a particular object’. A useful distinction is made by Gee (2001), who defines the ‘ language- in-use’ aspect as discourse (with a little ‘d’) and the more ‘ language- in-action’ orientation as Discourse (with a capital D), involving not only linguistic practices but other semiotic elements. Discourses are created through recognition work of ‘ways with words, actions, beliefs, emotions, values, interactions, people, objects, tools and technologies’ (Gee ibid.: 20) that constitute a way of being a member of a particular discourse community. (L. </a:t>
            </a:r>
            <a:r>
              <a:rPr lang="en-US" dirty="0" err="1" smtClean="0"/>
              <a:t>Flowerdew</a:t>
            </a:r>
            <a:r>
              <a:rPr lang="en-US" dirty="0" smtClean="0"/>
              <a:t> 2011b)</a:t>
            </a:r>
          </a:p>
          <a:p>
            <a:endParaRPr lang="es-AR" dirty="0"/>
          </a:p>
        </p:txBody>
      </p:sp>
    </p:spTree>
    <p:extLst>
      <p:ext uri="{BB962C8B-B14F-4D97-AF65-F5344CB8AC3E}">
        <p14:creationId xmlns:p14="http://schemas.microsoft.com/office/powerpoint/2010/main" val="3801105871"/>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1043608" y="753334"/>
            <a:ext cx="6264696" cy="923330"/>
          </a:xfrm>
          <a:prstGeom prst="rect">
            <a:avLst/>
          </a:prstGeom>
        </p:spPr>
        <p:txBody>
          <a:bodyPr wrap="square">
            <a:spAutoFit/>
          </a:bodyPr>
          <a:lstStyle/>
          <a:p>
            <a:r>
              <a:rPr lang="en-US" dirty="0" smtClean="0"/>
              <a:t>Although </a:t>
            </a:r>
            <a:r>
              <a:rPr lang="en-US" dirty="0" smtClean="0">
                <a:solidFill>
                  <a:srgbClr val="C00000"/>
                </a:solidFill>
              </a:rPr>
              <a:t>discourse analysis </a:t>
            </a:r>
            <a:r>
              <a:rPr lang="en-US" dirty="0" smtClean="0"/>
              <a:t>and </a:t>
            </a:r>
            <a:r>
              <a:rPr lang="en-US" dirty="0" smtClean="0">
                <a:solidFill>
                  <a:srgbClr val="C00000"/>
                </a:solidFill>
              </a:rPr>
              <a:t>corpus linguistics </a:t>
            </a:r>
            <a:r>
              <a:rPr lang="en-US" dirty="0" smtClean="0"/>
              <a:t>both make use of naturally occurring, attested data, they have intrinsically </a:t>
            </a:r>
            <a:r>
              <a:rPr lang="en-US" dirty="0" smtClean="0">
                <a:solidFill>
                  <a:srgbClr val="C00000"/>
                </a:solidFill>
              </a:rPr>
              <a:t>ontological and epistemological differences</a:t>
            </a:r>
            <a:endParaRPr lang="es-AR" dirty="0">
              <a:solidFill>
                <a:srgbClr val="C00000"/>
              </a:solidFill>
            </a:endParaRPr>
          </a:p>
        </p:txBody>
      </p:sp>
      <p:pic>
        <p:nvPicPr>
          <p:cNvPr id="2050" name="Picture 2"/>
          <p:cNvPicPr>
            <a:picLocks noChangeAspect="1" noChangeArrowheads="1"/>
          </p:cNvPicPr>
          <p:nvPr/>
        </p:nvPicPr>
        <p:blipFill rotWithShape="1">
          <a:blip r:embed="rId3">
            <a:extLst>
              <a:ext uri="{28A0092B-C50C-407E-A947-70E740481C1C}">
                <a14:useLocalDpi xmlns:a14="http://schemas.microsoft.com/office/drawing/2010/main" val="0"/>
              </a:ext>
            </a:extLst>
          </a:blip>
          <a:srcRect l="36695" t="55080" r="35473" b="25814"/>
          <a:stretch/>
        </p:blipFill>
        <p:spPr bwMode="auto">
          <a:xfrm>
            <a:off x="323528" y="2348880"/>
            <a:ext cx="8018636" cy="30963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52898003"/>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1907704" y="1412776"/>
            <a:ext cx="5726310" cy="2092881"/>
          </a:xfrm>
          <a:prstGeom prst="rect">
            <a:avLst/>
          </a:prstGeom>
        </p:spPr>
        <p:txBody>
          <a:bodyPr wrap="square">
            <a:spAutoFit/>
          </a:bodyPr>
          <a:lstStyle/>
          <a:p>
            <a:r>
              <a:rPr lang="en-US" b="1" dirty="0" smtClean="0"/>
              <a:t>Spoken corpora </a:t>
            </a:r>
          </a:p>
          <a:p>
            <a:endParaRPr lang="en-US" sz="1600" dirty="0"/>
          </a:p>
          <a:p>
            <a:pPr marL="285750" indent="-285750">
              <a:buFont typeface="Arial" pitchFamily="34" charset="0"/>
              <a:buChar char="•"/>
            </a:pPr>
            <a:r>
              <a:rPr lang="en-US" sz="1600" dirty="0" smtClean="0"/>
              <a:t>Prosodic: corpus investigations which focus on the relationship between prosodic information (e.g. tone choices, stress, pauses) and discourse features.</a:t>
            </a:r>
          </a:p>
          <a:p>
            <a:pPr marL="285750" indent="-285750">
              <a:buFont typeface="Arial" pitchFamily="34" charset="0"/>
              <a:buChar char="•"/>
            </a:pPr>
            <a:endParaRPr lang="en-US" sz="1600" dirty="0"/>
          </a:p>
          <a:p>
            <a:pPr marL="285750" indent="-285750">
              <a:buFont typeface="Arial" pitchFamily="34" charset="0"/>
              <a:buChar char="•"/>
            </a:pPr>
            <a:r>
              <a:rPr lang="en-US" sz="1600" dirty="0" smtClean="0"/>
              <a:t> Rhetorical: corpus investigations which focus on pragmatic devices such as hedges.</a:t>
            </a:r>
          </a:p>
        </p:txBody>
      </p:sp>
    </p:spTree>
    <p:extLst>
      <p:ext uri="{BB962C8B-B14F-4D97-AF65-F5344CB8AC3E}">
        <p14:creationId xmlns:p14="http://schemas.microsoft.com/office/powerpoint/2010/main" val="722783879"/>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899592" y="3105835"/>
            <a:ext cx="5958408" cy="369332"/>
          </a:xfrm>
          <a:prstGeom prst="rect">
            <a:avLst/>
          </a:prstGeom>
        </p:spPr>
        <p:txBody>
          <a:bodyPr wrap="square">
            <a:spAutoFit/>
          </a:bodyPr>
          <a:lstStyle/>
          <a:p>
            <a:r>
              <a:rPr lang="es-AR" dirty="0" smtClean="0"/>
              <a:t>http://www.ucl.ac.uk/english-usage/projects/ice-gb/</a:t>
            </a:r>
            <a:endParaRPr lang="es-AR" dirty="0"/>
          </a:p>
        </p:txBody>
      </p:sp>
    </p:spTree>
    <p:extLst>
      <p:ext uri="{BB962C8B-B14F-4D97-AF65-F5344CB8AC3E}">
        <p14:creationId xmlns:p14="http://schemas.microsoft.com/office/powerpoint/2010/main" val="234685208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G:\SanDiskSecureAccess\Dicción 2018\Scan.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rot="208260">
            <a:off x="764276" y="1252885"/>
            <a:ext cx="7909744" cy="424883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0751929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2843808" y="1556792"/>
            <a:ext cx="1877758" cy="1938992"/>
          </a:xfrm>
          <a:prstGeom prst="rect">
            <a:avLst/>
          </a:prstGeom>
          <a:noFill/>
        </p:spPr>
        <p:txBody>
          <a:bodyPr wrap="none" rtlCol="0">
            <a:spAutoFit/>
          </a:bodyPr>
          <a:lstStyle/>
          <a:p>
            <a:pPr marL="342900" indent="-342900">
              <a:buFont typeface="Arial" pitchFamily="34" charset="0"/>
              <a:buChar char="•"/>
            </a:pPr>
            <a:r>
              <a:rPr lang="es-AR" sz="2400" dirty="0" err="1" smtClean="0"/>
              <a:t>Narrating</a:t>
            </a:r>
            <a:endParaRPr lang="es-AR" sz="2400" dirty="0" smtClean="0"/>
          </a:p>
          <a:p>
            <a:pPr marL="342900" indent="-342900">
              <a:buFont typeface="Arial" pitchFamily="34" charset="0"/>
              <a:buChar char="•"/>
            </a:pPr>
            <a:r>
              <a:rPr lang="es-AR" sz="2400" dirty="0" err="1" smtClean="0"/>
              <a:t>Interacting</a:t>
            </a:r>
            <a:endParaRPr lang="es-AR" sz="2400" dirty="0" smtClean="0"/>
          </a:p>
          <a:p>
            <a:pPr marL="342900" indent="-342900">
              <a:buFont typeface="Arial" pitchFamily="34" charset="0"/>
              <a:buChar char="•"/>
            </a:pPr>
            <a:r>
              <a:rPr lang="es-AR" sz="2400" dirty="0" err="1" smtClean="0"/>
              <a:t>Describing</a:t>
            </a:r>
            <a:endParaRPr lang="es-AR" sz="2400" dirty="0" smtClean="0"/>
          </a:p>
          <a:p>
            <a:pPr marL="342900" indent="-342900">
              <a:buFont typeface="Arial" pitchFamily="34" charset="0"/>
              <a:buChar char="•"/>
            </a:pPr>
            <a:r>
              <a:rPr lang="es-AR" sz="2400" dirty="0" err="1" smtClean="0"/>
              <a:t>Reporting</a:t>
            </a:r>
            <a:endParaRPr lang="es-AR" sz="2400" dirty="0" smtClean="0"/>
          </a:p>
          <a:p>
            <a:pPr marL="342900" indent="-342900">
              <a:buFont typeface="Arial" pitchFamily="34" charset="0"/>
              <a:buChar char="•"/>
            </a:pPr>
            <a:r>
              <a:rPr lang="es-AR" sz="2400" dirty="0" err="1" smtClean="0"/>
              <a:t>Instructing</a:t>
            </a:r>
            <a:endParaRPr lang="es-AR" sz="2400" dirty="0"/>
          </a:p>
        </p:txBody>
      </p:sp>
    </p:spTree>
    <p:extLst>
      <p:ext uri="{BB962C8B-B14F-4D97-AF65-F5344CB8AC3E}">
        <p14:creationId xmlns:p14="http://schemas.microsoft.com/office/powerpoint/2010/main" val="88261535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CuadroTexto"/>
          <p:cNvSpPr txBox="1"/>
          <p:nvPr/>
        </p:nvSpPr>
        <p:spPr>
          <a:xfrm>
            <a:off x="2987824" y="1591925"/>
            <a:ext cx="2286973" cy="646331"/>
          </a:xfrm>
          <a:prstGeom prst="rect">
            <a:avLst/>
          </a:prstGeom>
          <a:noFill/>
        </p:spPr>
        <p:txBody>
          <a:bodyPr wrap="none" rtlCol="0">
            <a:spAutoFit/>
          </a:bodyPr>
          <a:lstStyle/>
          <a:p>
            <a:r>
              <a:rPr lang="es-AR" dirty="0" err="1" smtClean="0"/>
              <a:t>Narrating</a:t>
            </a:r>
            <a:r>
              <a:rPr lang="es-AR" dirty="0" smtClean="0"/>
              <a:t> </a:t>
            </a:r>
            <a:r>
              <a:rPr lang="es-AR" dirty="0" err="1" smtClean="0"/>
              <a:t>mode</a:t>
            </a:r>
            <a:r>
              <a:rPr lang="es-AR" dirty="0" smtClean="0"/>
              <a:t>:  TASK</a:t>
            </a:r>
            <a:endParaRPr lang="es-AR" dirty="0" smtClean="0"/>
          </a:p>
          <a:p>
            <a:endParaRPr lang="es-AR" dirty="0"/>
          </a:p>
        </p:txBody>
      </p:sp>
    </p:spTree>
    <p:extLst>
      <p:ext uri="{BB962C8B-B14F-4D97-AF65-F5344CB8AC3E}">
        <p14:creationId xmlns:p14="http://schemas.microsoft.com/office/powerpoint/2010/main" val="25655908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Rectángulo"/>
          <p:cNvSpPr/>
          <p:nvPr/>
        </p:nvSpPr>
        <p:spPr>
          <a:xfrm>
            <a:off x="1907704" y="1268760"/>
            <a:ext cx="6480720" cy="2031325"/>
          </a:xfrm>
          <a:prstGeom prst="rect">
            <a:avLst/>
          </a:prstGeom>
        </p:spPr>
        <p:txBody>
          <a:bodyPr wrap="square">
            <a:spAutoFit/>
          </a:bodyPr>
          <a:lstStyle/>
          <a:p>
            <a:r>
              <a:rPr lang="en-US" b="1" dirty="0" smtClean="0"/>
              <a:t>CORPUS</a:t>
            </a:r>
          </a:p>
          <a:p>
            <a:endParaRPr lang="en-US" dirty="0" smtClean="0"/>
          </a:p>
          <a:p>
            <a:pPr marL="285750" indent="-285750">
              <a:buFont typeface="Arial" pitchFamily="34" charset="0"/>
              <a:buChar char="•"/>
            </a:pPr>
            <a:r>
              <a:rPr lang="en-US" dirty="0" smtClean="0"/>
              <a:t>A </a:t>
            </a:r>
            <a:r>
              <a:rPr lang="en-US" dirty="0" smtClean="0"/>
              <a:t>corpus consists of authentic, naturally occurring data;</a:t>
            </a:r>
          </a:p>
          <a:p>
            <a:pPr marL="285750" indent="-285750">
              <a:buFont typeface="Arial" pitchFamily="34" charset="0"/>
              <a:buChar char="•"/>
            </a:pPr>
            <a:r>
              <a:rPr lang="en-US" dirty="0" smtClean="0"/>
              <a:t> A corpus is assembled according to explicit design criteria; </a:t>
            </a:r>
          </a:p>
          <a:p>
            <a:pPr marL="285750" indent="-285750">
              <a:buFont typeface="Arial" pitchFamily="34" charset="0"/>
              <a:buChar char="•"/>
            </a:pPr>
            <a:r>
              <a:rPr lang="en-US" dirty="0" smtClean="0"/>
              <a:t>A corpus is representative of a particular language or genre; </a:t>
            </a:r>
          </a:p>
          <a:p>
            <a:pPr marL="285750" indent="-285750">
              <a:buFont typeface="Arial" pitchFamily="34" charset="0"/>
              <a:buChar char="•"/>
            </a:pPr>
            <a:r>
              <a:rPr lang="en-US" dirty="0" smtClean="0"/>
              <a:t>A corpus is designed for a specific linguistic or  socio- pragmatic purpose</a:t>
            </a:r>
            <a:endParaRPr lang="es-AR" dirty="0"/>
          </a:p>
        </p:txBody>
      </p:sp>
      <p:sp>
        <p:nvSpPr>
          <p:cNvPr id="5" name="4 Rectángulo"/>
          <p:cNvSpPr/>
          <p:nvPr/>
        </p:nvSpPr>
        <p:spPr>
          <a:xfrm>
            <a:off x="1043608" y="3789040"/>
            <a:ext cx="7560840" cy="1754326"/>
          </a:xfrm>
          <a:prstGeom prst="rect">
            <a:avLst/>
          </a:prstGeom>
        </p:spPr>
        <p:txBody>
          <a:bodyPr wrap="square">
            <a:spAutoFit/>
          </a:bodyPr>
          <a:lstStyle/>
          <a:p>
            <a:r>
              <a:rPr lang="en-US" dirty="0" smtClean="0"/>
              <a:t>A </a:t>
            </a:r>
            <a:r>
              <a:rPr lang="en-US" b="1" dirty="0" smtClean="0"/>
              <a:t>corpus</a:t>
            </a:r>
            <a:r>
              <a:rPr lang="en-US" dirty="0" smtClean="0"/>
              <a:t> is a collection of naturally occurring language text, chosen to characterize a state or variety of a language. In modern computational linguistics, a corpus typically contains many millions of words: this is because it is recognized that the creativity of natural language leads to such immense variety of expression that it is difficult to isolate the recurrent patterns that are the clues to the lexical structure of the language. (Sinclair 1991: 171)</a:t>
            </a:r>
            <a:endParaRPr lang="es-AR" dirty="0"/>
          </a:p>
        </p:txBody>
      </p:sp>
    </p:spTree>
    <p:extLst>
      <p:ext uri="{BB962C8B-B14F-4D97-AF65-F5344CB8AC3E}">
        <p14:creationId xmlns:p14="http://schemas.microsoft.com/office/powerpoint/2010/main" val="248826701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1043608" y="692696"/>
            <a:ext cx="6594433" cy="4801314"/>
          </a:xfrm>
          <a:prstGeom prst="rect">
            <a:avLst/>
          </a:prstGeom>
          <a:noFill/>
        </p:spPr>
        <p:txBody>
          <a:bodyPr wrap="square" rtlCol="0">
            <a:spAutoFit/>
          </a:bodyPr>
          <a:lstStyle/>
          <a:p>
            <a:r>
              <a:rPr lang="es-AR" dirty="0" err="1" smtClean="0"/>
              <a:t>Size</a:t>
            </a:r>
            <a:r>
              <a:rPr lang="es-AR" dirty="0" smtClean="0"/>
              <a:t>:</a:t>
            </a:r>
            <a:r>
              <a:rPr lang="en-US" dirty="0" smtClean="0"/>
              <a:t> 100 million to 500 million words</a:t>
            </a:r>
            <a:r>
              <a:rPr lang="es-AR" dirty="0" smtClean="0"/>
              <a:t> </a:t>
            </a:r>
          </a:p>
          <a:p>
            <a:endParaRPr lang="es-AR" dirty="0"/>
          </a:p>
          <a:p>
            <a:r>
              <a:rPr lang="es-AR" dirty="0" smtClean="0"/>
              <a:t>A corpus </a:t>
            </a:r>
            <a:r>
              <a:rPr lang="es-AR" dirty="0" err="1" smtClean="0"/>
              <a:t>should</a:t>
            </a:r>
            <a:r>
              <a:rPr lang="es-AR" dirty="0" smtClean="0"/>
              <a:t> be </a:t>
            </a:r>
            <a:r>
              <a:rPr lang="es-AR" dirty="0" err="1" smtClean="0"/>
              <a:t>large</a:t>
            </a:r>
            <a:r>
              <a:rPr lang="es-AR" dirty="0" smtClean="0"/>
              <a:t> </a:t>
            </a:r>
            <a:r>
              <a:rPr lang="es-AR" dirty="0" err="1" smtClean="0"/>
              <a:t>to</a:t>
            </a:r>
            <a:r>
              <a:rPr lang="es-AR" dirty="0" smtClean="0"/>
              <a:t> </a:t>
            </a:r>
            <a:r>
              <a:rPr lang="es-AR" dirty="0" err="1" smtClean="0"/>
              <a:t>give</a:t>
            </a:r>
            <a:r>
              <a:rPr lang="es-AR" dirty="0" smtClean="0"/>
              <a:t> </a:t>
            </a:r>
            <a:r>
              <a:rPr lang="es-AR" dirty="0" err="1" smtClean="0"/>
              <a:t>an</a:t>
            </a:r>
            <a:r>
              <a:rPr lang="es-AR" dirty="0" smtClean="0"/>
              <a:t> </a:t>
            </a:r>
            <a:r>
              <a:rPr lang="es-AR" dirty="0" err="1" smtClean="0"/>
              <a:t>adequate</a:t>
            </a:r>
            <a:r>
              <a:rPr lang="es-AR" dirty="0" smtClean="0"/>
              <a:t> </a:t>
            </a:r>
            <a:r>
              <a:rPr lang="es-AR" dirty="0" err="1" smtClean="0"/>
              <a:t>representation</a:t>
            </a:r>
            <a:r>
              <a:rPr lang="es-AR" dirty="0" smtClean="0"/>
              <a:t> of </a:t>
            </a:r>
            <a:r>
              <a:rPr lang="es-AR" dirty="0" err="1" smtClean="0"/>
              <a:t>the</a:t>
            </a:r>
            <a:r>
              <a:rPr lang="es-AR" dirty="0" smtClean="0"/>
              <a:t> </a:t>
            </a:r>
            <a:r>
              <a:rPr lang="es-AR" dirty="0" err="1" smtClean="0"/>
              <a:t>language</a:t>
            </a:r>
            <a:r>
              <a:rPr lang="es-AR" dirty="0" smtClean="0"/>
              <a:t> and </a:t>
            </a:r>
            <a:r>
              <a:rPr lang="es-AR" dirty="0" err="1" smtClean="0"/>
              <a:t>sufficiently</a:t>
            </a:r>
            <a:r>
              <a:rPr lang="es-AR" dirty="0" smtClean="0"/>
              <a:t> </a:t>
            </a:r>
            <a:r>
              <a:rPr lang="es-AR" dirty="0" err="1" smtClean="0"/>
              <a:t>multiple</a:t>
            </a:r>
            <a:r>
              <a:rPr lang="es-AR" dirty="0" smtClean="0"/>
              <a:t> </a:t>
            </a:r>
            <a:r>
              <a:rPr lang="es-AR" dirty="0" err="1" smtClean="0"/>
              <a:t>occurrences</a:t>
            </a:r>
            <a:r>
              <a:rPr lang="es-AR" dirty="0" smtClean="0"/>
              <a:t> of </a:t>
            </a:r>
            <a:r>
              <a:rPr lang="es-AR" dirty="0" err="1" smtClean="0"/>
              <a:t>the</a:t>
            </a:r>
            <a:r>
              <a:rPr lang="es-AR" dirty="0" smtClean="0"/>
              <a:t> </a:t>
            </a:r>
            <a:r>
              <a:rPr lang="es-AR" dirty="0" err="1" smtClean="0"/>
              <a:t>items</a:t>
            </a:r>
            <a:r>
              <a:rPr lang="es-AR" dirty="0" smtClean="0"/>
              <a:t> </a:t>
            </a:r>
            <a:r>
              <a:rPr lang="es-AR" dirty="0" err="1" smtClean="0"/>
              <a:t>under</a:t>
            </a:r>
            <a:r>
              <a:rPr lang="es-AR" dirty="0" smtClean="0"/>
              <a:t> </a:t>
            </a:r>
            <a:r>
              <a:rPr lang="es-AR" dirty="0" err="1" smtClean="0"/>
              <a:t>investigation</a:t>
            </a:r>
            <a:r>
              <a:rPr lang="es-AR" dirty="0" smtClean="0"/>
              <a:t>.   «A </a:t>
            </a:r>
            <a:r>
              <a:rPr lang="es-AR" dirty="0" err="1" smtClean="0"/>
              <a:t>sizeable</a:t>
            </a:r>
            <a:r>
              <a:rPr lang="es-AR" dirty="0" smtClean="0"/>
              <a:t> </a:t>
            </a:r>
            <a:r>
              <a:rPr lang="es-AR" dirty="0" err="1" smtClean="0"/>
              <a:t>sample</a:t>
            </a:r>
            <a:r>
              <a:rPr lang="es-AR" dirty="0" smtClean="0"/>
              <a:t> of real-</a:t>
            </a:r>
            <a:r>
              <a:rPr lang="es-AR" dirty="0" err="1" smtClean="0"/>
              <a:t>life</a:t>
            </a:r>
            <a:r>
              <a:rPr lang="es-AR" dirty="0" smtClean="0"/>
              <a:t> </a:t>
            </a:r>
            <a:r>
              <a:rPr lang="es-AR" dirty="0" err="1" smtClean="0"/>
              <a:t>usage</a:t>
            </a:r>
            <a:r>
              <a:rPr lang="es-AR" dirty="0" smtClean="0"/>
              <a:t>»</a:t>
            </a:r>
          </a:p>
          <a:p>
            <a:endParaRPr lang="es-AR" dirty="0"/>
          </a:p>
          <a:p>
            <a:pPr marL="285750" indent="-285750">
              <a:buFont typeface="Arial" pitchFamily="34" charset="0"/>
              <a:buChar char="•"/>
            </a:pPr>
            <a:r>
              <a:rPr lang="es-AR" dirty="0" err="1" smtClean="0"/>
              <a:t>The</a:t>
            </a:r>
            <a:r>
              <a:rPr lang="es-AR" dirty="0" smtClean="0"/>
              <a:t> </a:t>
            </a:r>
            <a:r>
              <a:rPr lang="es-AR" dirty="0" err="1" smtClean="0"/>
              <a:t>lower</a:t>
            </a:r>
            <a:r>
              <a:rPr lang="es-AR" dirty="0" smtClean="0"/>
              <a:t> </a:t>
            </a:r>
            <a:r>
              <a:rPr lang="es-AR" dirty="0" err="1" smtClean="0"/>
              <a:t>the</a:t>
            </a:r>
            <a:r>
              <a:rPr lang="es-AR" dirty="0" smtClean="0"/>
              <a:t> </a:t>
            </a:r>
            <a:r>
              <a:rPr lang="es-AR" dirty="0" err="1" smtClean="0"/>
              <a:t>frequency</a:t>
            </a:r>
            <a:r>
              <a:rPr lang="es-AR" dirty="0" smtClean="0"/>
              <a:t> of </a:t>
            </a:r>
            <a:r>
              <a:rPr lang="es-AR" dirty="0" err="1" smtClean="0"/>
              <a:t>the</a:t>
            </a:r>
            <a:r>
              <a:rPr lang="es-AR" dirty="0" smtClean="0"/>
              <a:t> </a:t>
            </a:r>
            <a:r>
              <a:rPr lang="es-AR" dirty="0" err="1" smtClean="0"/>
              <a:t>feature</a:t>
            </a:r>
            <a:r>
              <a:rPr lang="es-AR" dirty="0" smtClean="0"/>
              <a:t>, </a:t>
            </a:r>
            <a:r>
              <a:rPr lang="es-AR" dirty="0" err="1" smtClean="0"/>
              <a:t>the</a:t>
            </a:r>
            <a:r>
              <a:rPr lang="es-AR" dirty="0" smtClean="0"/>
              <a:t> </a:t>
            </a:r>
            <a:r>
              <a:rPr lang="es-AR" dirty="0" err="1" smtClean="0"/>
              <a:t>larger</a:t>
            </a:r>
            <a:r>
              <a:rPr lang="es-AR" dirty="0" smtClean="0"/>
              <a:t> </a:t>
            </a:r>
            <a:r>
              <a:rPr lang="es-AR" dirty="0" err="1" smtClean="0"/>
              <a:t>the</a:t>
            </a:r>
            <a:r>
              <a:rPr lang="es-AR" dirty="0" smtClean="0"/>
              <a:t> corpus.</a:t>
            </a:r>
          </a:p>
          <a:p>
            <a:pPr marL="285750" indent="-285750">
              <a:buFont typeface="Arial" pitchFamily="34" charset="0"/>
              <a:buChar char="•"/>
            </a:pPr>
            <a:endParaRPr lang="es-AR" dirty="0"/>
          </a:p>
          <a:p>
            <a:pPr marL="285750" indent="-285750">
              <a:buFont typeface="Arial" pitchFamily="34" charset="0"/>
              <a:buChar char="•"/>
            </a:pPr>
            <a:r>
              <a:rPr lang="es-AR" dirty="0" err="1" smtClean="0"/>
              <a:t>Smaller</a:t>
            </a:r>
            <a:r>
              <a:rPr lang="es-AR" dirty="0" smtClean="0"/>
              <a:t> </a:t>
            </a:r>
            <a:r>
              <a:rPr lang="es-AR" dirty="0" err="1" smtClean="0"/>
              <a:t>corpora</a:t>
            </a:r>
            <a:r>
              <a:rPr lang="es-AR" dirty="0" smtClean="0"/>
              <a:t> can be </a:t>
            </a:r>
            <a:r>
              <a:rPr lang="es-AR" dirty="0" err="1" smtClean="0"/>
              <a:t>used</a:t>
            </a:r>
            <a:r>
              <a:rPr lang="es-AR" dirty="0" smtClean="0"/>
              <a:t> </a:t>
            </a:r>
            <a:r>
              <a:rPr lang="es-AR" dirty="0" err="1" smtClean="0"/>
              <a:t>for</a:t>
            </a:r>
            <a:r>
              <a:rPr lang="es-AR" dirty="0" smtClean="0"/>
              <a:t> </a:t>
            </a:r>
            <a:r>
              <a:rPr lang="es-AR" dirty="0" err="1" smtClean="0"/>
              <a:t>investigating</a:t>
            </a:r>
            <a:r>
              <a:rPr lang="es-AR" dirty="0" smtClean="0"/>
              <a:t> </a:t>
            </a:r>
            <a:r>
              <a:rPr lang="es-AR" dirty="0" err="1" smtClean="0"/>
              <a:t>the</a:t>
            </a:r>
            <a:r>
              <a:rPr lang="es-AR" dirty="0" smtClean="0"/>
              <a:t> more </a:t>
            </a:r>
            <a:r>
              <a:rPr lang="es-AR" dirty="0" err="1" smtClean="0"/>
              <a:t>common</a:t>
            </a:r>
            <a:r>
              <a:rPr lang="es-AR" dirty="0" smtClean="0"/>
              <a:t> </a:t>
            </a:r>
            <a:r>
              <a:rPr lang="es-AR" dirty="0" err="1" smtClean="0"/>
              <a:t>features</a:t>
            </a:r>
            <a:r>
              <a:rPr lang="es-AR" dirty="0" smtClean="0"/>
              <a:t> of </a:t>
            </a:r>
            <a:r>
              <a:rPr lang="es-AR" dirty="0" err="1" smtClean="0"/>
              <a:t>language</a:t>
            </a:r>
            <a:r>
              <a:rPr lang="es-AR" dirty="0" smtClean="0"/>
              <a:t>.</a:t>
            </a:r>
          </a:p>
          <a:p>
            <a:pPr marL="285750" indent="-285750">
              <a:buFont typeface="Arial" pitchFamily="34" charset="0"/>
              <a:buChar char="•"/>
            </a:pPr>
            <a:endParaRPr lang="es-AR" dirty="0"/>
          </a:p>
          <a:p>
            <a:pPr marL="285750" indent="-285750">
              <a:buFont typeface="Arial" pitchFamily="34" charset="0"/>
              <a:buChar char="•"/>
            </a:pPr>
            <a:r>
              <a:rPr lang="es-AR" dirty="0" smtClean="0"/>
              <a:t>A corpus </a:t>
            </a:r>
            <a:r>
              <a:rPr lang="es-AR" dirty="0" err="1" smtClean="0"/>
              <a:t>is</a:t>
            </a:r>
            <a:r>
              <a:rPr lang="es-AR" dirty="0" smtClean="0"/>
              <a:t> a «social </a:t>
            </a:r>
            <a:r>
              <a:rPr lang="es-AR" dirty="0" err="1" smtClean="0"/>
              <a:t>artefact</a:t>
            </a:r>
            <a:r>
              <a:rPr lang="es-AR" dirty="0" smtClean="0"/>
              <a:t>»: more </a:t>
            </a:r>
            <a:r>
              <a:rPr lang="es-AR" dirty="0" err="1" smtClean="0"/>
              <a:t>qualitative</a:t>
            </a:r>
            <a:r>
              <a:rPr lang="es-AR" dirty="0" smtClean="0"/>
              <a:t> data </a:t>
            </a:r>
            <a:r>
              <a:rPr lang="es-AR" dirty="0" err="1" smtClean="0"/>
              <a:t>for</a:t>
            </a:r>
            <a:r>
              <a:rPr lang="es-AR" dirty="0" smtClean="0"/>
              <a:t> </a:t>
            </a:r>
            <a:r>
              <a:rPr lang="es-AR" dirty="0" err="1" smtClean="0"/>
              <a:t>examining</a:t>
            </a:r>
            <a:r>
              <a:rPr lang="es-AR" dirty="0" smtClean="0"/>
              <a:t> </a:t>
            </a:r>
            <a:r>
              <a:rPr lang="es-AR" dirty="0" err="1" smtClean="0"/>
              <a:t>very</a:t>
            </a:r>
            <a:r>
              <a:rPr lang="es-AR" dirty="0" smtClean="0"/>
              <a:t> </a:t>
            </a:r>
            <a:r>
              <a:rPr lang="es-AR" dirty="0" err="1" smtClean="0"/>
              <a:t>specific</a:t>
            </a:r>
            <a:r>
              <a:rPr lang="es-AR" dirty="0" smtClean="0"/>
              <a:t> sub-</a:t>
            </a:r>
            <a:r>
              <a:rPr lang="es-AR" dirty="0" err="1" smtClean="0"/>
              <a:t>purposes</a:t>
            </a:r>
            <a:r>
              <a:rPr lang="es-AR" dirty="0" smtClean="0"/>
              <a:t> </a:t>
            </a:r>
            <a:r>
              <a:rPr lang="es-AR" dirty="0" err="1" smtClean="0"/>
              <a:t>concerning</a:t>
            </a:r>
            <a:r>
              <a:rPr lang="es-AR" dirty="0" smtClean="0"/>
              <a:t> socio-</a:t>
            </a:r>
            <a:r>
              <a:rPr lang="es-AR" dirty="0" err="1" smtClean="0"/>
              <a:t>pragmatic</a:t>
            </a:r>
            <a:r>
              <a:rPr lang="es-AR" dirty="0" smtClean="0"/>
              <a:t> </a:t>
            </a:r>
            <a:r>
              <a:rPr lang="es-AR" dirty="0" err="1" smtClean="0"/>
              <a:t>behaviour</a:t>
            </a:r>
            <a:r>
              <a:rPr lang="es-AR" dirty="0" smtClean="0"/>
              <a:t>, </a:t>
            </a:r>
            <a:r>
              <a:rPr lang="es-AR" dirty="0" err="1" smtClean="0"/>
              <a:t>which</a:t>
            </a:r>
            <a:r>
              <a:rPr lang="es-AR" dirty="0" smtClean="0"/>
              <a:t> </a:t>
            </a:r>
            <a:r>
              <a:rPr lang="es-AR" dirty="0" err="1" smtClean="0"/>
              <a:t>could</a:t>
            </a:r>
            <a:r>
              <a:rPr lang="es-AR" dirty="0" smtClean="0"/>
              <a:t> </a:t>
            </a:r>
            <a:r>
              <a:rPr lang="es-AR" dirty="0" err="1" smtClean="0"/>
              <a:t>easily</a:t>
            </a:r>
            <a:r>
              <a:rPr lang="es-AR" dirty="0" smtClean="0"/>
              <a:t> be </a:t>
            </a:r>
            <a:r>
              <a:rPr lang="es-AR" dirty="0" err="1" smtClean="0"/>
              <a:t>overlooked</a:t>
            </a:r>
            <a:r>
              <a:rPr lang="es-AR" dirty="0" smtClean="0"/>
              <a:t> in </a:t>
            </a:r>
            <a:r>
              <a:rPr lang="es-AR" dirty="0" err="1" smtClean="0"/>
              <a:t>larger-scale</a:t>
            </a:r>
            <a:r>
              <a:rPr lang="es-AR" dirty="0" smtClean="0"/>
              <a:t> </a:t>
            </a:r>
            <a:r>
              <a:rPr lang="es-AR" dirty="0" err="1" smtClean="0"/>
              <a:t>quantitative</a:t>
            </a:r>
            <a:r>
              <a:rPr lang="es-AR" dirty="0" smtClean="0"/>
              <a:t> </a:t>
            </a:r>
            <a:r>
              <a:rPr lang="es-AR" dirty="0" err="1" smtClean="0"/>
              <a:t>analyses</a:t>
            </a:r>
            <a:r>
              <a:rPr lang="es-AR" dirty="0" smtClean="0"/>
              <a:t>.</a:t>
            </a:r>
          </a:p>
          <a:p>
            <a:endParaRPr lang="es-AR" dirty="0"/>
          </a:p>
          <a:p>
            <a:endParaRPr lang="es-AR" dirty="0"/>
          </a:p>
        </p:txBody>
      </p:sp>
    </p:spTree>
    <p:extLst>
      <p:ext uri="{BB962C8B-B14F-4D97-AF65-F5344CB8AC3E}">
        <p14:creationId xmlns:p14="http://schemas.microsoft.com/office/powerpoint/2010/main" val="241945808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395536" y="980728"/>
            <a:ext cx="8280920" cy="5355312"/>
          </a:xfrm>
          <a:prstGeom prst="rect">
            <a:avLst/>
          </a:prstGeom>
        </p:spPr>
        <p:txBody>
          <a:bodyPr wrap="square">
            <a:spAutoFit/>
          </a:bodyPr>
          <a:lstStyle/>
          <a:p>
            <a:r>
              <a:rPr lang="en-US" dirty="0" smtClean="0">
                <a:solidFill>
                  <a:srgbClr val="C00000"/>
                </a:solidFill>
              </a:rPr>
              <a:t> Sinclair’s ten key principles for developing linguistic corpora</a:t>
            </a:r>
          </a:p>
          <a:p>
            <a:endParaRPr lang="en-US" dirty="0" smtClean="0"/>
          </a:p>
          <a:p>
            <a:r>
              <a:rPr lang="en-US" dirty="0" smtClean="0"/>
              <a:t> 1. The contents of a corpus should be selected without regard for the language they contain, but according to their communicative function in the community in which they arise. </a:t>
            </a:r>
          </a:p>
          <a:p>
            <a:endParaRPr lang="en-US" dirty="0" smtClean="0"/>
          </a:p>
          <a:p>
            <a:r>
              <a:rPr lang="en-US" dirty="0" smtClean="0"/>
              <a:t>2. Corpus builders should strive to make their corpus as representative as possible of the language from which it is chosen. </a:t>
            </a:r>
          </a:p>
          <a:p>
            <a:endParaRPr lang="en-US" dirty="0"/>
          </a:p>
          <a:p>
            <a:r>
              <a:rPr lang="en-US" dirty="0" smtClean="0"/>
              <a:t>3. Only those components of corpora which have been designed to be independently contrastive should be contrasted.</a:t>
            </a:r>
          </a:p>
          <a:p>
            <a:endParaRPr lang="en-US" dirty="0" smtClean="0"/>
          </a:p>
          <a:p>
            <a:r>
              <a:rPr lang="en-US" dirty="0" smtClean="0"/>
              <a:t> 4. Criteria for determining the structure of a corpus should be small in number, clearly separate from each other, and efficient as a group in delineating a corpus that is representative of the language or variety under examination.</a:t>
            </a:r>
          </a:p>
          <a:p>
            <a:r>
              <a:rPr lang="en-US" dirty="0" smtClean="0"/>
              <a:t> </a:t>
            </a:r>
          </a:p>
          <a:p>
            <a:r>
              <a:rPr lang="en-US" dirty="0" smtClean="0"/>
              <a:t>5. Any information about a text other than the alphanumeric string of its words and punctuation should be stored separately from the plain text and merged when required in applications. </a:t>
            </a:r>
          </a:p>
        </p:txBody>
      </p:sp>
    </p:spTree>
    <p:extLst>
      <p:ext uri="{BB962C8B-B14F-4D97-AF65-F5344CB8AC3E}">
        <p14:creationId xmlns:p14="http://schemas.microsoft.com/office/powerpoint/2010/main" val="97141580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755576" y="980728"/>
            <a:ext cx="7848872" cy="5355312"/>
          </a:xfrm>
          <a:prstGeom prst="rect">
            <a:avLst/>
          </a:prstGeom>
        </p:spPr>
        <p:txBody>
          <a:bodyPr wrap="square">
            <a:spAutoFit/>
          </a:bodyPr>
          <a:lstStyle/>
          <a:p>
            <a:r>
              <a:rPr lang="en-US" dirty="0" smtClean="0"/>
              <a:t>6. Samples of language for a corpus should wherever possible consist of entire documents or transcriptions of complete speech events, or should get as close to this target as possible. This means that samples will differ substantially in size. </a:t>
            </a:r>
          </a:p>
          <a:p>
            <a:endParaRPr lang="en-US" dirty="0" smtClean="0"/>
          </a:p>
          <a:p>
            <a:r>
              <a:rPr lang="en-US" dirty="0" smtClean="0"/>
              <a:t>7. The design and composition of a corpus should be documented fully with information about the contents and arguments in justification of the decisions taken. </a:t>
            </a:r>
          </a:p>
          <a:p>
            <a:endParaRPr lang="en-US" dirty="0" smtClean="0"/>
          </a:p>
          <a:p>
            <a:r>
              <a:rPr lang="en-US" dirty="0" smtClean="0"/>
              <a:t>8. The corpus builder should retain, as target notions, representativeness and balance. While these are not precisely definable and attainable goals, they must be used to guide the design of a corpus and the selection of its components. </a:t>
            </a:r>
          </a:p>
          <a:p>
            <a:endParaRPr lang="en-US" dirty="0" smtClean="0"/>
          </a:p>
          <a:p>
            <a:r>
              <a:rPr lang="en-US" dirty="0" smtClean="0"/>
              <a:t>9. Any control of subject matter in a corpus should be imposed by the use of external, and not internal, criteria. </a:t>
            </a:r>
          </a:p>
          <a:p>
            <a:endParaRPr lang="en-US" dirty="0" smtClean="0"/>
          </a:p>
          <a:p>
            <a:r>
              <a:rPr lang="en-US" dirty="0" smtClean="0"/>
              <a:t>10. A corpus should aim for homogeneity in its components while maintaining adequate coverage, and rogue texts should be avoided.</a:t>
            </a:r>
          </a:p>
          <a:p>
            <a:endParaRPr lang="en-US" dirty="0" smtClean="0"/>
          </a:p>
          <a:p>
            <a:r>
              <a:rPr lang="en-US" dirty="0" smtClean="0"/>
              <a:t>(Extracted from Sinclair 2005: 1–21)</a:t>
            </a:r>
            <a:endParaRPr lang="es-AR" dirty="0"/>
          </a:p>
        </p:txBody>
      </p:sp>
    </p:spTree>
    <p:extLst>
      <p:ext uri="{BB962C8B-B14F-4D97-AF65-F5344CB8AC3E}">
        <p14:creationId xmlns:p14="http://schemas.microsoft.com/office/powerpoint/2010/main" val="3389152565"/>
      </p:ext>
    </p:extLst>
  </p:cSld>
  <p:clrMapOvr>
    <a:masterClrMapping/>
  </p:clrMapOvr>
  <p:timing>
    <p:tnLst>
      <p:par>
        <p:cTn id="1" dur="indefinite" restart="never" nodeType="tmRoot"/>
      </p:par>
    </p:tnLst>
  </p:timing>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1273</TotalTime>
  <Words>2359</Words>
  <Application>Microsoft Office PowerPoint</Application>
  <PresentationFormat>Presentación en pantalla (4:3)</PresentationFormat>
  <Paragraphs>108</Paragraphs>
  <Slides>24</Slides>
  <Notes>1</Notes>
  <HiddenSlides>0</HiddenSlides>
  <MMClips>0</MMClips>
  <ScaleCrop>false</ScaleCrop>
  <HeadingPairs>
    <vt:vector size="4" baseType="variant">
      <vt:variant>
        <vt:lpstr>Tema</vt:lpstr>
      </vt:variant>
      <vt:variant>
        <vt:i4>1</vt:i4>
      </vt:variant>
      <vt:variant>
        <vt:lpstr>Títulos de diapositiva</vt:lpstr>
      </vt:variant>
      <vt:variant>
        <vt:i4>24</vt:i4>
      </vt:variant>
    </vt:vector>
  </HeadingPairs>
  <TitlesOfParts>
    <vt:vector size="25" baseType="lpstr">
      <vt:lpstr>Tema de Office</vt:lpstr>
      <vt:lpstr>Dicción Inglesa 1</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Dicción Inglesa 1</dc:title>
  <dc:creator>user</dc:creator>
  <cp:lastModifiedBy>user</cp:lastModifiedBy>
  <cp:revision>39</cp:revision>
  <dcterms:created xsi:type="dcterms:W3CDTF">2018-04-19T12:57:33Z</dcterms:created>
  <dcterms:modified xsi:type="dcterms:W3CDTF">2019-04-12T11:50:04Z</dcterms:modified>
</cp:coreProperties>
</file>