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Rectángulo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Rectángulo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Rectángulo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Rectángulo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Rectángulo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Rectángulo redondeado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Rectángulo redondeado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3227F15-CAAB-4859-976B-75802CA2701B}" type="datetimeFigureOut">
              <a:rPr lang="es-ES" smtClean="0"/>
              <a:t>15/05/2017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59A2016-D498-4F7D-B896-50E4E055A7A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27F15-CAAB-4859-976B-75802CA2701B}" type="datetimeFigureOut">
              <a:rPr lang="es-ES" smtClean="0"/>
              <a:t>15/05/2017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A2016-D498-4F7D-B896-50E4E055A7A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27F15-CAAB-4859-976B-75802CA2701B}" type="datetimeFigureOut">
              <a:rPr lang="es-ES" smtClean="0"/>
              <a:t>15/05/2017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A2016-D498-4F7D-B896-50E4E055A7A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27F15-CAAB-4859-976B-75802CA2701B}" type="datetimeFigureOut">
              <a:rPr lang="es-ES" smtClean="0"/>
              <a:t>15/05/2017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A2016-D498-4F7D-B896-50E4E055A7A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27F15-CAAB-4859-976B-75802CA2701B}" type="datetimeFigureOut">
              <a:rPr lang="es-ES" smtClean="0"/>
              <a:t>15/05/2017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A2016-D498-4F7D-B896-50E4E055A7A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27F15-CAAB-4859-976B-75802CA2701B}" type="datetimeFigureOut">
              <a:rPr lang="es-ES" smtClean="0"/>
              <a:t>15/05/2017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A2016-D498-4F7D-B896-50E4E055A7A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3227F15-CAAB-4859-976B-75802CA2701B}" type="datetimeFigureOut">
              <a:rPr lang="es-ES" smtClean="0"/>
              <a:t>15/05/2017</a:t>
            </a:fld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59A2016-D498-4F7D-B896-50E4E055A7A1}" type="slidenum">
              <a:rPr lang="es-ES" smtClean="0"/>
              <a:t>‹Nº›</a:t>
            </a:fld>
            <a:endParaRPr lang="es-ES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3227F15-CAAB-4859-976B-75802CA2701B}" type="datetimeFigureOut">
              <a:rPr lang="es-ES" smtClean="0"/>
              <a:t>15/05/2017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59A2016-D498-4F7D-B896-50E4E055A7A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27F15-CAAB-4859-976B-75802CA2701B}" type="datetimeFigureOut">
              <a:rPr lang="es-ES" smtClean="0"/>
              <a:t>15/05/2017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A2016-D498-4F7D-B896-50E4E055A7A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27F15-CAAB-4859-976B-75802CA2701B}" type="datetimeFigureOut">
              <a:rPr lang="es-ES" smtClean="0"/>
              <a:t>15/05/2017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A2016-D498-4F7D-B896-50E4E055A7A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27F15-CAAB-4859-976B-75802CA2701B}" type="datetimeFigureOut">
              <a:rPr lang="es-ES" smtClean="0"/>
              <a:t>15/05/2017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A2016-D498-4F7D-B896-50E4E055A7A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Rectángulo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Rectángulo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Rectángulo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Rectángulo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Rectángulo redondeado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Rectángulo redondeado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Rectángulo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Rectángulo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Rectángulo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Rectángulo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Rectángulo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3227F15-CAAB-4859-976B-75802CA2701B}" type="datetimeFigureOut">
              <a:rPr lang="es-ES" smtClean="0"/>
              <a:t>15/05/2017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59A2016-D498-4F7D-B896-50E4E055A7A1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1470025"/>
          </a:xfrm>
        </p:spPr>
        <p:txBody>
          <a:bodyPr>
            <a:normAutofit/>
          </a:bodyPr>
          <a:lstStyle/>
          <a:p>
            <a:r>
              <a:rPr lang="es-ES" dirty="0" smtClean="0"/>
              <a:t>Dell </a:t>
            </a:r>
            <a:r>
              <a:rPr lang="es-ES" dirty="0" err="1" smtClean="0"/>
              <a:t>Hymes</a:t>
            </a:r>
            <a:r>
              <a:rPr lang="es-ES" dirty="0" smtClean="0"/>
              <a:t>’ </a:t>
            </a:r>
            <a:r>
              <a:rPr lang="es-ES" dirty="0" err="1" smtClean="0"/>
              <a:t>S</a:t>
            </a:r>
            <a:r>
              <a:rPr lang="es-ES" dirty="0" err="1" smtClean="0"/>
              <a:t>peaking</a:t>
            </a:r>
            <a:r>
              <a:rPr lang="es-ES" dirty="0" smtClean="0"/>
              <a:t> </a:t>
            </a:r>
            <a:r>
              <a:rPr lang="es-ES" dirty="0" err="1" smtClean="0"/>
              <a:t>G</a:t>
            </a:r>
            <a:r>
              <a:rPr lang="es-ES" dirty="0" err="1" smtClean="0"/>
              <a:t>rid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67544" y="4509120"/>
            <a:ext cx="4953000" cy="1752600"/>
          </a:xfrm>
        </p:spPr>
        <p:txBody>
          <a:bodyPr>
            <a:normAutofit/>
          </a:bodyPr>
          <a:lstStyle/>
          <a:p>
            <a:r>
              <a:rPr lang="es-ES" dirty="0" smtClean="0"/>
              <a:t>Dómine Fantasía, Sofía</a:t>
            </a:r>
          </a:p>
          <a:p>
            <a:r>
              <a:rPr lang="es-ES" dirty="0" smtClean="0"/>
              <a:t>Lay, María Mercedes</a:t>
            </a:r>
          </a:p>
          <a:p>
            <a:r>
              <a:rPr lang="es-ES" dirty="0" smtClean="0"/>
              <a:t>Suárez, Mayra Agustina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/>
          <a:lstStyle/>
          <a:p>
            <a:pPr algn="ctr"/>
            <a:r>
              <a:rPr lang="es-ES" sz="8800" dirty="0" err="1" smtClean="0"/>
              <a:t>G</a:t>
            </a:r>
            <a:r>
              <a:rPr lang="es-ES" dirty="0" err="1" smtClean="0"/>
              <a:t>enre</a:t>
            </a:r>
            <a:endParaRPr lang="es-ES" sz="8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pPr algn="ctr">
              <a:buNone/>
            </a:pPr>
            <a:r>
              <a:rPr lang="es-ES" sz="3200" dirty="0" smtClean="0"/>
              <a:t>Casual </a:t>
            </a:r>
            <a:r>
              <a:rPr lang="es-ES" sz="3200" dirty="0" err="1" smtClean="0"/>
              <a:t>conversation</a:t>
            </a:r>
            <a:endParaRPr lang="es-ES" sz="3200" dirty="0" smtClean="0"/>
          </a:p>
          <a:p>
            <a:pPr>
              <a:buNone/>
            </a:pPr>
            <a:endParaRPr lang="es-ES" sz="2400" dirty="0" smtClean="0"/>
          </a:p>
          <a:p>
            <a:pPr>
              <a:buNone/>
            </a:pPr>
            <a:endParaRPr lang="es-ES" sz="2400" dirty="0" smtClean="0"/>
          </a:p>
          <a:p>
            <a:pPr>
              <a:buNone/>
            </a:pPr>
            <a:r>
              <a:rPr lang="es-ES" sz="2400" dirty="0" smtClean="0"/>
              <a:t>Co-</a:t>
            </a:r>
            <a:r>
              <a:rPr lang="es-ES" sz="2400" dirty="0" err="1" smtClean="0"/>
              <a:t>constructed</a:t>
            </a:r>
            <a:endParaRPr lang="es-ES" sz="2400" dirty="0" smtClean="0"/>
          </a:p>
          <a:p>
            <a:pPr>
              <a:buNone/>
            </a:pPr>
            <a:r>
              <a:rPr lang="es-ES" sz="2400" dirty="0" smtClean="0"/>
              <a:t>Interpersonal</a:t>
            </a:r>
          </a:p>
          <a:p>
            <a:pPr>
              <a:buNone/>
            </a:pPr>
            <a:r>
              <a:rPr lang="es-ES" sz="2400" dirty="0" err="1" smtClean="0"/>
              <a:t>Interactive</a:t>
            </a:r>
            <a:endParaRPr lang="es-ES" sz="2400" dirty="0" smtClean="0"/>
          </a:p>
          <a:p>
            <a:pPr>
              <a:buNone/>
            </a:pPr>
            <a:r>
              <a:rPr lang="es-ES" sz="2400" dirty="0" smtClean="0"/>
              <a:t>Real time</a:t>
            </a:r>
            <a:endParaRPr lang="es-E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642194"/>
          </a:xfrm>
        </p:spPr>
        <p:txBody>
          <a:bodyPr>
            <a:normAutofit fontScale="90000"/>
          </a:bodyPr>
          <a:lstStyle/>
          <a:p>
            <a:pPr algn="l"/>
            <a:r>
              <a:rPr lang="es-ES" dirty="0" smtClean="0"/>
              <a:t>	</a:t>
            </a:r>
            <a:r>
              <a:rPr lang="es-ES" sz="7200" dirty="0" err="1" smtClean="0"/>
              <a:t>S</a:t>
            </a:r>
            <a:r>
              <a:rPr lang="es-ES" dirty="0" err="1" smtClean="0"/>
              <a:t>etting</a:t>
            </a:r>
            <a:r>
              <a:rPr lang="es-ES" dirty="0" smtClean="0"/>
              <a:t>			</a:t>
            </a:r>
            <a:r>
              <a:rPr lang="es-ES" sz="7200" dirty="0" smtClean="0"/>
              <a:t>I</a:t>
            </a:r>
            <a:r>
              <a:rPr lang="es-ES" dirty="0" smtClean="0"/>
              <a:t>nstruments</a:t>
            </a:r>
            <a:br>
              <a:rPr lang="es-ES" dirty="0" smtClean="0"/>
            </a:br>
            <a:r>
              <a:rPr lang="es-ES" dirty="0" smtClean="0"/>
              <a:t>	</a:t>
            </a:r>
            <a:r>
              <a:rPr lang="es-ES" sz="7200" dirty="0" err="1"/>
              <a:t>P</a:t>
            </a:r>
            <a:r>
              <a:rPr lang="es-ES" dirty="0" err="1" smtClean="0"/>
              <a:t>articipants</a:t>
            </a:r>
            <a:r>
              <a:rPr lang="es-ES" dirty="0" smtClean="0"/>
              <a:t>		</a:t>
            </a:r>
            <a:r>
              <a:rPr lang="es-ES" sz="7200" dirty="0" smtClean="0"/>
              <a:t>K</a:t>
            </a:r>
            <a:r>
              <a:rPr lang="es-ES" dirty="0" smtClean="0"/>
              <a:t>ey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34523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sz="2400" dirty="0" err="1" smtClean="0"/>
              <a:t>Sofía’s</a:t>
            </a:r>
            <a:r>
              <a:rPr lang="es-ES" sz="2400" dirty="0" smtClean="0"/>
              <a:t> </a:t>
            </a:r>
            <a:r>
              <a:rPr lang="es-ES" sz="2400" dirty="0" err="1" smtClean="0"/>
              <a:t>house</a:t>
            </a:r>
            <a:r>
              <a:rPr lang="es-ES" sz="2400" dirty="0" smtClean="0"/>
              <a:t>			</a:t>
            </a:r>
            <a:r>
              <a:rPr lang="es-ES" sz="2400" dirty="0" err="1" smtClean="0"/>
              <a:t>Spoken</a:t>
            </a:r>
            <a:endParaRPr lang="es-ES" sz="2400" dirty="0" smtClean="0"/>
          </a:p>
          <a:p>
            <a:pPr>
              <a:buNone/>
            </a:pPr>
            <a:r>
              <a:rPr lang="es-ES" sz="2400" dirty="0" err="1" smtClean="0"/>
              <a:t>Dinner</a:t>
            </a:r>
            <a:r>
              <a:rPr lang="es-ES" sz="2400" dirty="0" smtClean="0"/>
              <a:t> at </a:t>
            </a:r>
            <a:r>
              <a:rPr lang="es-ES" sz="2400" dirty="0" err="1" smtClean="0"/>
              <a:t>dinning</a:t>
            </a:r>
            <a:r>
              <a:rPr lang="es-ES" sz="2400" dirty="0" smtClean="0"/>
              <a:t> </a:t>
            </a:r>
            <a:r>
              <a:rPr lang="es-ES" sz="2400" dirty="0" err="1" smtClean="0"/>
              <a:t>room</a:t>
            </a:r>
            <a:r>
              <a:rPr lang="es-ES" sz="2400" dirty="0" smtClean="0"/>
              <a:t> 		Oral</a:t>
            </a:r>
          </a:p>
          <a:p>
            <a:pPr>
              <a:buNone/>
            </a:pPr>
            <a:r>
              <a:rPr lang="es-ES" sz="2400" dirty="0" smtClean="0"/>
              <a:t>						</a:t>
            </a:r>
            <a:r>
              <a:rPr lang="es-ES" sz="2400" dirty="0" err="1" smtClean="0"/>
              <a:t>Face-to-face</a:t>
            </a:r>
            <a:r>
              <a:rPr lang="es-ES" sz="2400" dirty="0" smtClean="0"/>
              <a:t> </a:t>
            </a:r>
            <a:r>
              <a:rPr lang="es-ES" sz="2400" dirty="0" err="1" smtClean="0"/>
              <a:t>interaction</a:t>
            </a:r>
            <a:endParaRPr lang="es-ES" sz="2400" dirty="0" smtClean="0"/>
          </a:p>
          <a:p>
            <a:pPr>
              <a:buNone/>
            </a:pPr>
            <a:endParaRPr lang="es-ES" sz="2400" dirty="0"/>
          </a:p>
          <a:p>
            <a:pPr>
              <a:buNone/>
            </a:pPr>
            <a:r>
              <a:rPr lang="es-ES" sz="2400" dirty="0" smtClean="0"/>
              <a:t>Ana					Informal</a:t>
            </a:r>
          </a:p>
          <a:p>
            <a:pPr>
              <a:buNone/>
            </a:pPr>
            <a:r>
              <a:rPr lang="es-ES" sz="2400" dirty="0" smtClean="0"/>
              <a:t>Gabriel</a:t>
            </a:r>
          </a:p>
          <a:p>
            <a:pPr>
              <a:buNone/>
            </a:pPr>
            <a:r>
              <a:rPr lang="es-ES" sz="2400" dirty="0" smtClean="0"/>
              <a:t>Sofía</a:t>
            </a:r>
            <a:endParaRPr lang="es-E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es-ES" sz="7200" dirty="0" err="1" smtClean="0"/>
              <a:t>E</a:t>
            </a:r>
            <a:r>
              <a:rPr lang="es-ES" sz="4000" dirty="0" err="1" smtClean="0"/>
              <a:t>nds</a:t>
            </a:r>
            <a:endParaRPr lang="es-ES" sz="7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3251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sz="2400" dirty="0" err="1" smtClean="0"/>
              <a:t>Maintaining</a:t>
            </a:r>
            <a:r>
              <a:rPr lang="es-ES" sz="2400" dirty="0" smtClean="0"/>
              <a:t> social </a:t>
            </a:r>
            <a:r>
              <a:rPr lang="es-ES" sz="2400" dirty="0" err="1" smtClean="0"/>
              <a:t>ties</a:t>
            </a:r>
            <a:endParaRPr lang="es-ES" sz="2400" dirty="0" smtClean="0"/>
          </a:p>
          <a:p>
            <a:pPr>
              <a:buNone/>
            </a:pPr>
            <a:endParaRPr lang="es-ES" sz="2400" dirty="0" smtClean="0"/>
          </a:p>
          <a:p>
            <a:pPr>
              <a:buNone/>
            </a:pPr>
            <a:r>
              <a:rPr lang="es-ES" sz="2400" dirty="0" err="1" smtClean="0"/>
              <a:t>Catching</a:t>
            </a:r>
            <a:r>
              <a:rPr lang="es-ES" sz="2400" dirty="0" smtClean="0"/>
              <a:t>-up</a:t>
            </a:r>
          </a:p>
          <a:p>
            <a:pPr>
              <a:buNone/>
            </a:pPr>
            <a:endParaRPr lang="es-ES" sz="2400" dirty="0" smtClean="0"/>
          </a:p>
          <a:p>
            <a:pPr>
              <a:buNone/>
            </a:pPr>
            <a:r>
              <a:rPr lang="es-ES" sz="2400" dirty="0">
                <a:solidFill>
                  <a:schemeClr val="bg1">
                    <a:lumMod val="50000"/>
                  </a:schemeClr>
                </a:solidFill>
              </a:rPr>
              <a:t>A: = qué decía la tía </a:t>
            </a:r>
            <a:r>
              <a:rPr lang="es-ES" sz="2400" dirty="0" err="1">
                <a:solidFill>
                  <a:schemeClr val="bg1">
                    <a:lumMod val="50000"/>
                  </a:schemeClr>
                </a:solidFill>
              </a:rPr>
              <a:t>Susy</a:t>
            </a:r>
            <a:r>
              <a:rPr lang="es-ES" sz="2400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  <a:p>
            <a:pPr>
              <a:buNone/>
            </a:pPr>
            <a:r>
              <a:rPr lang="es-ES" sz="2400" dirty="0">
                <a:solidFill>
                  <a:schemeClr val="bg1">
                    <a:lumMod val="50000"/>
                  </a:schemeClr>
                </a:solidFill>
              </a:rPr>
              <a:t>S: me pidió la valija</a:t>
            </a:r>
          </a:p>
          <a:p>
            <a:pPr>
              <a:buNone/>
            </a:pPr>
            <a:r>
              <a:rPr lang="es-ES" sz="2400" dirty="0">
                <a:solidFill>
                  <a:schemeClr val="bg1">
                    <a:lumMod val="50000"/>
                  </a:schemeClr>
                </a:solidFill>
              </a:rPr>
              <a:t>A: la tuya?</a:t>
            </a:r>
          </a:p>
          <a:p>
            <a:pPr>
              <a:buNone/>
            </a:pPr>
            <a:r>
              <a:rPr lang="es-ES" sz="2400" dirty="0">
                <a:solidFill>
                  <a:schemeClr val="bg1">
                    <a:lumMod val="50000"/>
                  </a:schemeClr>
                </a:solidFill>
              </a:rPr>
              <a:t>S: [sí]</a:t>
            </a:r>
          </a:p>
          <a:p>
            <a:pPr>
              <a:buNone/>
            </a:pPr>
            <a:r>
              <a:rPr lang="es-ES" sz="2400" dirty="0">
                <a:solidFill>
                  <a:schemeClr val="bg1">
                    <a:lumMod val="50000"/>
                  </a:schemeClr>
                </a:solidFill>
              </a:rPr>
              <a:t>A: [la grande?]</a:t>
            </a:r>
          </a:p>
          <a:p>
            <a:pPr>
              <a:buNone/>
            </a:pPr>
            <a:r>
              <a:rPr lang="es-ES" sz="2400" dirty="0">
                <a:solidFill>
                  <a:schemeClr val="bg1">
                    <a:lumMod val="50000"/>
                  </a:schemeClr>
                </a:solidFill>
              </a:rPr>
              <a:t>S: [la grande]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548680"/>
            <a:ext cx="8229600" cy="1066800"/>
          </a:xfrm>
        </p:spPr>
        <p:txBody>
          <a:bodyPr>
            <a:noAutofit/>
          </a:bodyPr>
          <a:lstStyle/>
          <a:p>
            <a:pPr algn="l"/>
            <a:r>
              <a:rPr lang="es-ES" sz="7200" dirty="0" err="1" smtClean="0"/>
              <a:t>A</a:t>
            </a:r>
            <a:r>
              <a:rPr lang="es-ES" sz="4000" dirty="0" err="1" smtClean="0"/>
              <a:t>ct</a:t>
            </a:r>
            <a:r>
              <a:rPr lang="es-ES" sz="4000" dirty="0" smtClean="0"/>
              <a:t> </a:t>
            </a:r>
            <a:r>
              <a:rPr lang="es-ES" sz="4000" dirty="0" err="1" smtClean="0"/>
              <a:t>sequence</a:t>
            </a:r>
            <a:r>
              <a:rPr lang="es-ES" sz="4000" dirty="0" smtClean="0"/>
              <a:t>	</a:t>
            </a:r>
            <a:r>
              <a:rPr lang="es-ES" sz="7200" dirty="0" smtClean="0"/>
              <a:t>   </a:t>
            </a:r>
            <a:r>
              <a:rPr lang="es-ES" sz="7200" dirty="0" err="1" smtClean="0"/>
              <a:t>N</a:t>
            </a:r>
            <a:r>
              <a:rPr lang="es-ES" sz="4000" dirty="0" err="1" smtClean="0"/>
              <a:t>orms</a:t>
            </a:r>
            <a:endParaRPr lang="es-ES" sz="7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504" y="1600200"/>
            <a:ext cx="892899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dirty="0" err="1" smtClean="0"/>
              <a:t>Turn</a:t>
            </a:r>
            <a:r>
              <a:rPr lang="es-ES" dirty="0" smtClean="0"/>
              <a:t> </a:t>
            </a:r>
            <a:r>
              <a:rPr lang="es-ES" dirty="0" err="1" smtClean="0"/>
              <a:t>taking</a:t>
            </a:r>
            <a:r>
              <a:rPr lang="es-ES" dirty="0" smtClean="0"/>
              <a:t>			</a:t>
            </a:r>
            <a:r>
              <a:rPr lang="es-ES" dirty="0" err="1" smtClean="0"/>
              <a:t>Overlapping</a:t>
            </a:r>
            <a:endParaRPr lang="es-ES" dirty="0" smtClean="0"/>
          </a:p>
          <a:p>
            <a:pPr>
              <a:buNone/>
            </a:pPr>
            <a:r>
              <a:rPr lang="es-ES" dirty="0" err="1" smtClean="0"/>
              <a:t>Adjacency</a:t>
            </a:r>
            <a:r>
              <a:rPr lang="es-ES" dirty="0" smtClean="0"/>
              <a:t> </a:t>
            </a:r>
            <a:r>
              <a:rPr lang="es-ES" dirty="0" err="1" smtClean="0"/>
              <a:t>pairs</a:t>
            </a:r>
            <a:r>
              <a:rPr lang="es-ES" dirty="0" smtClean="0"/>
              <a:t>			</a:t>
            </a:r>
            <a:r>
              <a:rPr lang="es-ES" dirty="0" err="1" smtClean="0"/>
              <a:t>Latching</a:t>
            </a:r>
            <a:r>
              <a:rPr lang="es-ES" dirty="0" smtClean="0"/>
              <a:t>		</a:t>
            </a:r>
          </a:p>
          <a:p>
            <a:pPr>
              <a:buNone/>
            </a:pPr>
            <a:endParaRPr lang="es-ES" dirty="0"/>
          </a:p>
          <a:p>
            <a:pPr>
              <a:buNone/>
            </a:pPr>
            <a:r>
              <a:rPr lang="es-ES" sz="2400" dirty="0">
                <a:solidFill>
                  <a:schemeClr val="bg1">
                    <a:lumMod val="50000"/>
                  </a:schemeClr>
                </a:solidFill>
              </a:rPr>
              <a:t>S: ah que los compraste </a:t>
            </a:r>
            <a:r>
              <a:rPr lang="es-ES" sz="2400" dirty="0" smtClean="0">
                <a:solidFill>
                  <a:schemeClr val="bg1">
                    <a:lumMod val="50000"/>
                  </a:schemeClr>
                </a:solidFill>
              </a:rPr>
              <a:t>en	G</a:t>
            </a:r>
            <a:r>
              <a:rPr lang="es-ES" sz="2400" dirty="0">
                <a:solidFill>
                  <a:schemeClr val="bg1">
                    <a:lumMod val="50000"/>
                  </a:schemeClr>
                </a:solidFill>
              </a:rPr>
              <a:t>: que decía / todo lo </a:t>
            </a:r>
            <a:endParaRPr lang="es-E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r>
              <a:rPr lang="es-ES" sz="2400" dirty="0" smtClean="0">
                <a:solidFill>
                  <a:schemeClr val="bg1">
                    <a:lumMod val="50000"/>
                  </a:schemeClr>
                </a:solidFill>
              </a:rPr>
              <a:t>nombre </a:t>
            </a:r>
            <a:r>
              <a:rPr lang="es-ES" sz="2400" dirty="0">
                <a:solidFill>
                  <a:schemeClr val="bg1">
                    <a:lumMod val="50000"/>
                  </a:schemeClr>
                </a:solidFill>
              </a:rPr>
              <a:t>DE </a:t>
            </a:r>
            <a:r>
              <a:rPr lang="es-ES" sz="2400" dirty="0" err="1" smtClean="0">
                <a:solidFill>
                  <a:schemeClr val="bg1">
                    <a:lumMod val="50000"/>
                  </a:schemeClr>
                </a:solidFill>
              </a:rPr>
              <a:t>Industry</a:t>
            </a:r>
            <a:r>
              <a:rPr lang="es-ES" sz="2400" dirty="0" smtClean="0">
                <a:solidFill>
                  <a:schemeClr val="bg1">
                    <a:lumMod val="50000"/>
                  </a:schemeClr>
                </a:solidFill>
              </a:rPr>
              <a:t>?		bueno que / </a:t>
            </a:r>
            <a:r>
              <a:rPr lang="es-ES" sz="2400" dirty="0" err="1" smtClean="0">
                <a:solidFill>
                  <a:schemeClr val="bg1">
                    <a:lumMod val="50000"/>
                  </a:schemeClr>
                </a:solidFill>
              </a:rPr>
              <a:t>podés</a:t>
            </a:r>
            <a:r>
              <a:rPr lang="es-ES" sz="2400" dirty="0" smtClean="0">
                <a:solidFill>
                  <a:schemeClr val="bg1">
                    <a:lumMod val="50000"/>
                  </a:schemeClr>
                </a:solidFill>
              </a:rPr>
              <a:t> haber</a:t>
            </a:r>
            <a:endParaRPr lang="es-ES" sz="2400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r>
              <a:rPr lang="es-ES" sz="2400" dirty="0">
                <a:solidFill>
                  <a:schemeClr val="bg1">
                    <a:lumMod val="50000"/>
                  </a:schemeClr>
                </a:solidFill>
              </a:rPr>
              <a:t>G: </a:t>
            </a:r>
            <a:r>
              <a:rPr lang="es-ES" sz="2400" dirty="0" err="1" smtClean="0">
                <a:solidFill>
                  <a:schemeClr val="bg1">
                    <a:lumMod val="50000"/>
                  </a:schemeClr>
                </a:solidFill>
              </a:rPr>
              <a:t>mhm</a:t>
            </a:r>
            <a:r>
              <a:rPr lang="es-ES" sz="2400" dirty="0" smtClean="0">
                <a:solidFill>
                  <a:schemeClr val="bg1">
                    <a:lumMod val="50000"/>
                  </a:schemeClr>
                </a:solidFill>
              </a:rPr>
              <a:t>				dicho en algo se pierde </a:t>
            </a:r>
            <a:endParaRPr lang="es-ES" sz="2400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r>
              <a:rPr lang="es-ES" sz="2400" dirty="0">
                <a:solidFill>
                  <a:schemeClr val="bg1">
                    <a:lumMod val="50000"/>
                  </a:schemeClr>
                </a:solidFill>
              </a:rPr>
              <a:t>S: con plata DE </a:t>
            </a:r>
            <a:r>
              <a:rPr lang="es-ES" sz="2400" dirty="0" err="1">
                <a:solidFill>
                  <a:schemeClr val="bg1">
                    <a:lumMod val="50000"/>
                  </a:schemeClr>
                </a:solidFill>
              </a:rPr>
              <a:t>Industry</a:t>
            </a:r>
            <a:r>
              <a:rPr lang="es-ES" sz="2400" dirty="0" smtClean="0">
                <a:solidFill>
                  <a:schemeClr val="bg1">
                    <a:lumMod val="50000"/>
                  </a:schemeClr>
                </a:solidFill>
              </a:rPr>
              <a:t>?		</a:t>
            </a:r>
            <a:r>
              <a:rPr lang="es-ES" sz="2400" dirty="0">
                <a:solidFill>
                  <a:schemeClr val="bg1">
                    <a:lumMod val="50000"/>
                  </a:schemeClr>
                </a:solidFill>
              </a:rPr>
              <a:t>c</a:t>
            </a:r>
            <a:r>
              <a:rPr lang="es-ES" sz="2400" dirty="0" smtClean="0">
                <a:solidFill>
                  <a:schemeClr val="bg1">
                    <a:lumMod val="50000"/>
                  </a:schemeClr>
                </a:solidFill>
              </a:rPr>
              <a:t>uando decís [pero]</a:t>
            </a:r>
            <a:endParaRPr lang="es-ES" sz="2400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r>
              <a:rPr lang="es-ES" sz="2400" dirty="0">
                <a:solidFill>
                  <a:schemeClr val="bg1">
                    <a:lumMod val="50000"/>
                  </a:schemeClr>
                </a:solidFill>
              </a:rPr>
              <a:t>G: </a:t>
            </a:r>
            <a:r>
              <a:rPr lang="es-ES" sz="2400" dirty="0" err="1" smtClean="0">
                <a:solidFill>
                  <a:schemeClr val="bg1">
                    <a:lumMod val="50000"/>
                  </a:schemeClr>
                </a:solidFill>
              </a:rPr>
              <a:t>mhm</a:t>
            </a:r>
            <a:r>
              <a:rPr lang="es-ES" sz="2400" dirty="0" smtClean="0">
                <a:solidFill>
                  <a:schemeClr val="bg1">
                    <a:lumMod val="50000"/>
                  </a:schemeClr>
                </a:solidFill>
              </a:rPr>
              <a:t>				S:	          [pero] //claro=</a:t>
            </a:r>
            <a:endParaRPr lang="es-ES" sz="2400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r>
              <a:rPr lang="es-ES" dirty="0" smtClean="0">
                <a:solidFill>
                  <a:schemeClr val="bg1">
                    <a:lumMod val="50000"/>
                  </a:schemeClr>
                </a:solidFill>
              </a:rPr>
              <a:t>					</a:t>
            </a:r>
            <a:r>
              <a:rPr lang="es-ES" sz="2400" dirty="0">
                <a:solidFill>
                  <a:schemeClr val="bg1">
                    <a:lumMod val="50000"/>
                  </a:schemeClr>
                </a:solidFill>
              </a:rPr>
              <a:t>	G:	</a:t>
            </a:r>
            <a:r>
              <a:rPr lang="es-ES" sz="2400" dirty="0" smtClean="0">
                <a:solidFill>
                  <a:schemeClr val="bg1">
                    <a:lumMod val="50000"/>
                  </a:schemeClr>
                </a:solidFill>
              </a:rPr>
              <a:t>	     	      =</a:t>
            </a:r>
            <a:r>
              <a:rPr lang="es-ES" sz="2400" dirty="0">
                <a:solidFill>
                  <a:schemeClr val="bg1">
                    <a:lumMod val="50000"/>
                  </a:schemeClr>
                </a:solidFill>
              </a:rPr>
              <a:t>nada </a:t>
            </a:r>
            <a:r>
              <a:rPr lang="es-ES" sz="2400" dirty="0" smtClean="0">
                <a:solidFill>
                  <a:schemeClr val="bg1">
                    <a:lumMod val="50000"/>
                  </a:schemeClr>
                </a:solidFill>
              </a:rPr>
              <a:t>					bueno puede venir</a:t>
            </a:r>
            <a:endParaRPr lang="es-ES" sz="24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err="1" smtClean="0"/>
              <a:t>Inference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s-ES" sz="26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r>
              <a:rPr lang="es-ES" sz="2600" dirty="0" smtClean="0">
                <a:solidFill>
                  <a:schemeClr val="bg1">
                    <a:lumMod val="50000"/>
                  </a:schemeClr>
                </a:solidFill>
              </a:rPr>
              <a:t>G</a:t>
            </a:r>
            <a:r>
              <a:rPr lang="es-ES" sz="2600" dirty="0" smtClean="0">
                <a:solidFill>
                  <a:schemeClr val="bg1">
                    <a:lumMod val="50000"/>
                  </a:schemeClr>
                </a:solidFill>
              </a:rPr>
              <a:t>: = qué Caro?</a:t>
            </a:r>
          </a:p>
          <a:p>
            <a:pPr>
              <a:buNone/>
            </a:pPr>
            <a:r>
              <a:rPr lang="es-ES" sz="2600" dirty="0" smtClean="0">
                <a:solidFill>
                  <a:schemeClr val="bg1">
                    <a:lumMod val="50000"/>
                  </a:schemeClr>
                </a:solidFill>
              </a:rPr>
              <a:t>S: </a:t>
            </a:r>
            <a:r>
              <a:rPr lang="es-ES" sz="2600" dirty="0" err="1" smtClean="0">
                <a:solidFill>
                  <a:schemeClr val="bg1">
                    <a:lumMod val="50000"/>
                  </a:schemeClr>
                </a:solidFill>
              </a:rPr>
              <a:t>Baserico</a:t>
            </a:r>
            <a:r>
              <a:rPr lang="es-ES" sz="2600" dirty="0" smtClean="0">
                <a:solidFill>
                  <a:schemeClr val="bg1">
                    <a:lumMod val="50000"/>
                  </a:schemeClr>
                </a:solidFill>
              </a:rPr>
              <a:t>? no ninguna Caro</a:t>
            </a:r>
          </a:p>
          <a:p>
            <a:pPr>
              <a:buNone/>
            </a:pPr>
            <a:r>
              <a:rPr lang="es-ES" sz="2600" dirty="0" smtClean="0">
                <a:solidFill>
                  <a:schemeClr val="bg1">
                    <a:lumMod val="50000"/>
                  </a:schemeClr>
                </a:solidFill>
              </a:rPr>
              <a:t>G: y no / Caro </a:t>
            </a:r>
            <a:r>
              <a:rPr lang="es-ES" sz="2600" dirty="0" err="1" smtClean="0">
                <a:solidFill>
                  <a:schemeClr val="bg1">
                    <a:lumMod val="50000"/>
                  </a:schemeClr>
                </a:solidFill>
              </a:rPr>
              <a:t>Baserico</a:t>
            </a:r>
            <a:r>
              <a:rPr lang="es-ES" sz="2600" dirty="0" smtClean="0">
                <a:solidFill>
                  <a:schemeClr val="bg1">
                    <a:lumMod val="50000"/>
                  </a:schemeClr>
                </a:solidFill>
              </a:rPr>
              <a:t> [no va a]</a:t>
            </a:r>
          </a:p>
          <a:p>
            <a:pPr>
              <a:buNone/>
            </a:pPr>
            <a:r>
              <a:rPr lang="es-ES" sz="2600" dirty="0" smtClean="0">
                <a:solidFill>
                  <a:schemeClr val="bg1">
                    <a:lumMod val="50000"/>
                  </a:schemeClr>
                </a:solidFill>
              </a:rPr>
              <a:t>S: [bueno que sé yo puede igual]</a:t>
            </a:r>
          </a:p>
          <a:p>
            <a:pPr>
              <a:buNone/>
            </a:pPr>
            <a:r>
              <a:rPr lang="es-ES" sz="2600" dirty="0" smtClean="0">
                <a:solidFill>
                  <a:schemeClr val="bg1">
                    <a:lumMod val="50000"/>
                  </a:schemeClr>
                </a:solidFill>
              </a:rPr>
              <a:t>A: [bueno </a:t>
            </a:r>
            <a:r>
              <a:rPr lang="es-ES" sz="2600" dirty="0" err="1" smtClean="0">
                <a:solidFill>
                  <a:schemeClr val="bg1">
                    <a:lumMod val="50000"/>
                  </a:schemeClr>
                </a:solidFill>
              </a:rPr>
              <a:t>bueno</a:t>
            </a:r>
            <a:r>
              <a:rPr lang="es-ES" sz="2600" dirty="0" smtClean="0">
                <a:solidFill>
                  <a:schemeClr val="bg1">
                    <a:lumMod val="50000"/>
                  </a:schemeClr>
                </a:solidFill>
              </a:rPr>
              <a:t>] </a:t>
            </a:r>
            <a:r>
              <a:rPr lang="es-ES" sz="2600" dirty="0" err="1" smtClean="0">
                <a:solidFill>
                  <a:schemeClr val="bg1">
                    <a:lumMod val="50000"/>
                  </a:schemeClr>
                </a:solidFill>
              </a:rPr>
              <a:t>mirá</a:t>
            </a:r>
            <a:r>
              <a:rPr lang="es-ES" sz="26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s-ES" sz="2600" dirty="0" err="1" smtClean="0">
                <a:solidFill>
                  <a:schemeClr val="bg1">
                    <a:lumMod val="50000"/>
                  </a:schemeClr>
                </a:solidFill>
              </a:rPr>
              <a:t>Juli</a:t>
            </a:r>
            <a:endParaRPr lang="es-ES" sz="26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r>
              <a:rPr lang="es-ES" sz="2600" dirty="0" smtClean="0">
                <a:solidFill>
                  <a:schemeClr val="bg1">
                    <a:lumMod val="50000"/>
                  </a:schemeClr>
                </a:solidFill>
              </a:rPr>
              <a:t>S: qué </a:t>
            </a:r>
            <a:r>
              <a:rPr lang="es-ES" sz="2600" dirty="0" err="1" smtClean="0">
                <a:solidFill>
                  <a:schemeClr val="bg1">
                    <a:lumMod val="50000"/>
                  </a:schemeClr>
                </a:solidFill>
              </a:rPr>
              <a:t>Juli</a:t>
            </a:r>
            <a:r>
              <a:rPr lang="es-ES" sz="2600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s-E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r>
              <a:rPr lang="es-ES" sz="2400" dirty="0" smtClean="0">
                <a:solidFill>
                  <a:schemeClr val="bg1">
                    <a:lumMod val="50000"/>
                  </a:schemeClr>
                </a:solidFill>
              </a:rPr>
              <a:t>A: = [qué torta?] =</a:t>
            </a:r>
          </a:p>
          <a:p>
            <a:pPr>
              <a:buNone/>
            </a:pPr>
            <a:r>
              <a:rPr lang="es-ES" sz="2400" dirty="0" smtClean="0">
                <a:solidFill>
                  <a:schemeClr val="bg1">
                    <a:lumMod val="50000"/>
                  </a:schemeClr>
                </a:solidFill>
              </a:rPr>
              <a:t>G: = no hay ninguna frase para eso no? =</a:t>
            </a:r>
          </a:p>
          <a:p>
            <a:pPr>
              <a:buNone/>
            </a:pPr>
            <a:r>
              <a:rPr lang="es-ES" sz="2400" dirty="0" smtClean="0">
                <a:solidFill>
                  <a:schemeClr val="bg1">
                    <a:lumMod val="50000"/>
                  </a:schemeClr>
                </a:solidFill>
              </a:rPr>
              <a:t>S: = [eh</a:t>
            </a:r>
            <a:r>
              <a:rPr lang="es-ES" sz="2400" dirty="0" smtClean="0">
                <a:solidFill>
                  <a:schemeClr val="bg1">
                    <a:lumMod val="50000"/>
                  </a:schemeClr>
                </a:solidFill>
              </a:rPr>
              <a:t>?]</a:t>
            </a:r>
            <a:endParaRPr lang="es-E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r>
              <a:rPr lang="es-ES" sz="2400" dirty="0" smtClean="0">
                <a:solidFill>
                  <a:schemeClr val="bg1">
                    <a:lumMod val="50000"/>
                  </a:schemeClr>
                </a:solidFill>
              </a:rPr>
              <a:t>A: [eh?] no hay ningún cumpleaños a la vista</a:t>
            </a:r>
          </a:p>
          <a:p>
            <a:pPr>
              <a:buNone/>
            </a:pPr>
            <a:r>
              <a:rPr lang="es-ES" sz="2400" dirty="0" smtClean="0">
                <a:solidFill>
                  <a:schemeClr val="bg1">
                    <a:lumMod val="50000"/>
                  </a:schemeClr>
                </a:solidFill>
              </a:rPr>
              <a:t>S: no </a:t>
            </a:r>
            <a:r>
              <a:rPr lang="es-ES" sz="2400" dirty="0" err="1" smtClean="0">
                <a:solidFill>
                  <a:schemeClr val="bg1">
                    <a:lumMod val="50000"/>
                  </a:schemeClr>
                </a:solidFill>
              </a:rPr>
              <a:t>no</a:t>
            </a:r>
            <a:r>
              <a:rPr lang="es-ES" sz="2400" dirty="0" smtClean="0">
                <a:solidFill>
                  <a:schemeClr val="bg1">
                    <a:lumMod val="50000"/>
                  </a:schemeClr>
                </a:solidFill>
              </a:rPr>
              <a:t> / </a:t>
            </a:r>
            <a:r>
              <a:rPr lang="es-ES" sz="2400" dirty="0" err="1" smtClean="0">
                <a:solidFill>
                  <a:schemeClr val="bg1">
                    <a:lumMod val="50000"/>
                  </a:schemeClr>
                </a:solidFill>
              </a:rPr>
              <a:t>Gabi</a:t>
            </a:r>
            <a:r>
              <a:rPr lang="es-ES" sz="2400" dirty="0" smtClean="0">
                <a:solidFill>
                  <a:schemeClr val="bg1">
                    <a:lumMod val="50000"/>
                  </a:schemeClr>
                </a:solidFill>
              </a:rPr>
              <a:t> ya quería hacer un comentario desubicado / </a:t>
            </a:r>
            <a:r>
              <a:rPr lang="es-ES" sz="2400" dirty="0" err="1" smtClean="0">
                <a:solidFill>
                  <a:schemeClr val="bg1">
                    <a:lumMod val="50000"/>
                  </a:schemeClr>
                </a:solidFill>
              </a:rPr>
              <a:t>ehh</a:t>
            </a:r>
            <a:endParaRPr lang="es-E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102</TotalTime>
  <Words>174</Words>
  <Application>Microsoft Office PowerPoint</Application>
  <PresentationFormat>Presentación en pantalla (4:3)</PresentationFormat>
  <Paragraphs>55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Urbano</vt:lpstr>
      <vt:lpstr>Dell Hymes’ Speaking Grid</vt:lpstr>
      <vt:lpstr>Genre</vt:lpstr>
      <vt:lpstr> Setting   Instruments  Participants  Key</vt:lpstr>
      <vt:lpstr>Ends</vt:lpstr>
      <vt:lpstr>Act sequence    Norms</vt:lpstr>
      <vt:lpstr>Inference</vt:lpstr>
      <vt:lpstr>Diapositiva 7</vt:lpstr>
    </vt:vector>
  </TitlesOfParts>
  <Company>RevolucionUnattended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Dell Hymes’ speaking grid</dc:title>
  <dc:creator>sony</dc:creator>
  <cp:lastModifiedBy>sony</cp:lastModifiedBy>
  <cp:revision>14</cp:revision>
  <dcterms:created xsi:type="dcterms:W3CDTF">2017-05-15T13:06:15Z</dcterms:created>
  <dcterms:modified xsi:type="dcterms:W3CDTF">2017-05-15T14:49:13Z</dcterms:modified>
</cp:coreProperties>
</file>