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8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1D42FC1-705C-4772-9F17-AFE4DFEB45EB}" type="datetimeFigureOut">
              <a:rPr lang="es-AR" smtClean="0"/>
              <a:pPr/>
              <a:t>15/05/2017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7786F6D-0C38-4FDE-8219-EB6F975D48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Erika\Desktop\Diction%202\1.mp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Erika\Desktop\Diction%202\2.mp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 smtClean="0"/>
              <a:t>Speaking</a:t>
            </a:r>
            <a:r>
              <a:rPr lang="es-AR" dirty="0" smtClean="0"/>
              <a:t> </a:t>
            </a:r>
            <a:r>
              <a:rPr lang="es-AR" dirty="0" err="1" smtClean="0"/>
              <a:t>Grid</a:t>
            </a: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err="1" smtClean="0"/>
              <a:t>Diction</a:t>
            </a:r>
            <a:r>
              <a:rPr lang="es-AR" dirty="0" smtClean="0"/>
              <a:t> 2 -2017</a:t>
            </a:r>
          </a:p>
          <a:p>
            <a:r>
              <a:rPr lang="es-AR" dirty="0" err="1" smtClean="0"/>
              <a:t>Maricel</a:t>
            </a:r>
            <a:r>
              <a:rPr lang="es-AR" dirty="0" smtClean="0"/>
              <a:t> Lobos &amp; Nicolau Erika</a:t>
            </a:r>
          </a:p>
          <a:p>
            <a:r>
              <a:rPr lang="es-AR" dirty="0" err="1" smtClean="0"/>
              <a:t>Teacher</a:t>
            </a:r>
            <a:r>
              <a:rPr lang="es-AR" dirty="0" smtClean="0"/>
              <a:t>: Adriana </a:t>
            </a:r>
            <a:r>
              <a:rPr lang="es-AR" dirty="0" err="1" smtClean="0"/>
              <a:t>Caldíz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404664"/>
            <a:ext cx="43636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Flouting Grice’s Maxim of Relevance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9551" y="1319303"/>
            <a:ext cx="820891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M :        se / se divulgó la pal /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see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 eh como es / expandió la palabra</a:t>
            </a:r>
            <a:r>
              <a:rPr kumimoji="0" lang="es-A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  <a:hlinkClick r:id=""/>
              </a:rPr>
              <a:t>[</a:t>
            </a:r>
            <a:r>
              <a:rPr kumimoji="0" lang="es-AR" sz="2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  <a:hlinkClick r:id=""/>
              </a:rPr>
              <a:t>1]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 la voz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         ah no era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Wattpad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 no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whatap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Wattpad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// yo sabía que era //[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Wattpad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es-A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/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Wattpad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]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M:         [RISAS]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G:          a mí también me dijo lo mismo igual hoy eh=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                                                                                                             = si / si / si ya sé / no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no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es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whatap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	</a:t>
            </a:r>
            <a:r>
              <a:rPr kumimoji="0" lang="es-A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//     </a:t>
            </a:r>
            <a:r>
              <a:rPr kumimoji="0" lang="es-A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Wattpad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C:           y pero habrá sido por el cambio / no sé ni tampoco qué precios tiene hoy / el               	               trencito</a:t>
            </a:r>
            <a:endParaRPr kumimoji="0" lang="es-A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ctr"/>
                <a:tab pos="2806700" algn="ctr"/>
              </a:tabLst>
            </a:pPr>
            <a:r>
              <a:rPr kumimoji="0" lang="es-A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A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45720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043608" y="537321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ENRE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95736" y="4221088"/>
            <a:ext cx="2472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casual conversation 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1763688" y="4797152"/>
            <a:ext cx="432048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4860032" y="429309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WITH POLITICAL DEBATE &amp; ANECDOTE NARRATION EMBEDDED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07704" y="332656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erica and Stars" pitchFamily="2" charset="0"/>
              </a:rPr>
              <a:t>Extra </a:t>
            </a:r>
            <a:r>
              <a:rPr lang="es-AR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erica and Stars" pitchFamily="2" charset="0"/>
              </a:rPr>
              <a:t>Findings</a:t>
            </a:r>
            <a:r>
              <a:rPr lang="es-AR" dirty="0" smtClean="0"/>
              <a:t>:</a:t>
            </a:r>
            <a:endParaRPr lang="es-AR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124744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ent" pitchFamily="2" charset="0"/>
              </a:rPr>
              <a:t>Implicatures</a:t>
            </a:r>
            <a:endParaRPr lang="es-A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ent" pitchFamily="2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772816"/>
            <a:ext cx="842493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Scalar Implicatures 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dirty="0" smtClean="0"/>
              <a:t>certain information is always communicated by choosing a word which expresses one value from a scale of values</a:t>
            </a:r>
            <a:endParaRPr lang="es-A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83568" y="2678143"/>
            <a:ext cx="8020989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Calibri" pitchFamily="34" charset="0"/>
                <a:cs typeface="Times New Roman" pitchFamily="18" charset="0"/>
              </a:rPr>
              <a:t>S:              [...] </a:t>
            </a:r>
            <a:r>
              <a:rPr kumimoji="0" lang="es-AR" sz="20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  <a:ea typeface="Calibri" pitchFamily="34" charset="0"/>
                <a:cs typeface="Times New Roman" pitchFamily="18" charset="0"/>
              </a:rPr>
              <a:t> mucha 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Calibri" pitchFamily="34" charset="0"/>
                <a:cs typeface="Times New Roman" pitchFamily="18" charset="0"/>
              </a:rPr>
              <a:t>gente me lo diría</a:t>
            </a:r>
            <a:endParaRPr kumimoji="0" lang="es-AR" sz="1100" b="0" i="0" u="none" strike="noStrike" cap="none" normalizeH="0" baseline="0" dirty="0" smtClean="0">
              <a:ln>
                <a:noFill/>
              </a:ln>
              <a:effectLst/>
              <a:latin typeface="Centaur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Calibri" pitchFamily="34" charset="0"/>
                <a:cs typeface="Times New Roman" pitchFamily="18" charset="0"/>
              </a:rPr>
              <a:t>M: 	golpista ah (RISAS)</a:t>
            </a:r>
            <a:endParaRPr kumimoji="0" lang="es-AR" sz="1100" b="0" i="0" u="none" strike="noStrike" cap="none" normalizeH="0" baseline="0" dirty="0" smtClean="0">
              <a:ln>
                <a:noFill/>
              </a:ln>
              <a:effectLst/>
              <a:latin typeface="Centaur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Calibri" pitchFamily="34" charset="0"/>
                <a:cs typeface="Times New Roman" pitchFamily="18" charset="0"/>
              </a:rPr>
              <a:t>S:         [si / lo juro]</a:t>
            </a:r>
            <a:endParaRPr kumimoji="0" lang="es-AR" sz="1100" b="0" i="0" u="none" strike="noStrike" cap="none" normalizeH="0" baseline="0" dirty="0" smtClean="0">
              <a:ln>
                <a:noFill/>
              </a:ln>
              <a:effectLst/>
              <a:latin typeface="Centaur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Times New Roman" pitchFamily="18" charset="0"/>
                <a:cs typeface="Arial" pitchFamily="34" charset="0"/>
              </a:rPr>
              <a:t>M:        [(RISA)]</a:t>
            </a:r>
            <a:endParaRPr kumimoji="0" lang="es-AR" sz="1100" b="0" i="0" u="none" strike="noStrike" cap="none" normalizeH="0" baseline="0" dirty="0" smtClean="0">
              <a:ln>
                <a:noFill/>
              </a:ln>
              <a:effectLst/>
              <a:latin typeface="Centaur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Times New Roman" pitchFamily="18" charset="0"/>
                <a:cs typeface="Arial" pitchFamily="34" charset="0"/>
              </a:rPr>
              <a:t>S:         [si / SI / un </a:t>
            </a:r>
            <a:r>
              <a:rPr kumimoji="0" lang="es-AR" sz="2000" b="1" i="0" u="sng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Times New Roman" pitchFamily="18" charset="0"/>
                <a:cs typeface="Arial" pitchFamily="34" charset="0"/>
              </a:rPr>
              <a:t>montón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entaur" pitchFamily="18" charset="0"/>
                <a:ea typeface="Times New Roman" pitchFamily="18" charset="0"/>
                <a:cs typeface="Arial" pitchFamily="34" charset="0"/>
              </a:rPr>
              <a:t> lo dicen]=</a:t>
            </a: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Centaur" pitchFamily="18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1027" name="AutoShape 3"/>
          <p:cNvSpPr>
            <a:spLocks noChangeShapeType="1"/>
          </p:cNvSpPr>
          <p:nvPr/>
        </p:nvSpPr>
        <p:spPr bwMode="auto">
          <a:xfrm>
            <a:off x="90488" y="630238"/>
            <a:ext cx="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95736" y="4935651"/>
            <a:ext cx="669674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AR" dirty="0" smtClean="0"/>
              <a:t>G: 	[me tuve que meter]</a:t>
            </a:r>
          </a:p>
          <a:p>
            <a:r>
              <a:rPr lang="es-AR" dirty="0" smtClean="0"/>
              <a:t>S:	 todavía </a:t>
            </a:r>
            <a:r>
              <a:rPr lang="es-AR" u="sng" dirty="0" smtClean="0"/>
              <a:t>no estaba en pedo eh</a:t>
            </a:r>
          </a:p>
          <a:p>
            <a:r>
              <a:rPr lang="es-AR" dirty="0" smtClean="0"/>
              <a:t>G: 	si pero / si / me tuve que meter porque ésta se puso a </a:t>
            </a:r>
            <a:r>
              <a:rPr lang="es-AR" u="sng" dirty="0" smtClean="0"/>
              <a:t>discutir de política</a:t>
            </a:r>
            <a:r>
              <a:rPr lang="es-AR" dirty="0" smtClean="0"/>
              <a:t> / y vos  decís eh bueno para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79512" y="443711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Particularized</a:t>
            </a:r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implicature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50131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804248" y="58772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2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836712"/>
            <a:ext cx="6552728" cy="12926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Conversational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Style</a:t>
            </a:r>
          </a:p>
          <a:p>
            <a:pPr>
              <a:buFont typeface="Arial" pitchFamily="34" charset="0"/>
              <a:buChar char="•"/>
            </a:pP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involvement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style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active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participants</a:t>
            </a:r>
            <a:endParaRPr lang="es-A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Overlapping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 and Back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Channels</a:t>
            </a:r>
            <a:endParaRPr lang="es-A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endParaRPr lang="es-AR" dirty="0" smtClean="0">
              <a:sym typeface="Wingdings" pitchFamily="2" charset="2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263691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igual 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va / no viaja </a:t>
            </a:r>
            <a:r>
              <a:rPr lang="es-AR" dirty="0" smtClean="0"/>
              <a:t>gente de ahí en el tren / que baja ahí por tu facultad? 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539552" y="220486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starts</a:t>
            </a:r>
            <a:endParaRPr lang="es-A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53928" y="548679"/>
            <a:ext cx="392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 err="1" smtClean="0"/>
              <a:t>Politeness</a:t>
            </a:r>
            <a:r>
              <a:rPr lang="es-AR" sz="3600" b="1" dirty="0" smtClean="0"/>
              <a:t> </a:t>
            </a:r>
            <a:r>
              <a:rPr lang="es-AR" sz="3600" b="1" dirty="0" err="1" smtClean="0"/>
              <a:t>Theory</a:t>
            </a:r>
            <a:endParaRPr lang="es-AR" sz="36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339027"/>
            <a:ext cx="62646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/>
              <a:t>Positive </a:t>
            </a:r>
            <a:r>
              <a:rPr lang="es-AR" sz="2000" b="1" dirty="0" err="1" smtClean="0"/>
              <a:t>politeness</a:t>
            </a:r>
            <a:r>
              <a:rPr lang="es-AR" dirty="0" smtClean="0"/>
              <a:t>: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speaker’s</a:t>
            </a:r>
            <a:r>
              <a:rPr lang="es-AR" dirty="0" smtClean="0"/>
              <a:t> </a:t>
            </a:r>
            <a:r>
              <a:rPr lang="es-AR" dirty="0" err="1" smtClean="0"/>
              <a:t>goal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address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positive </a:t>
            </a:r>
            <a:r>
              <a:rPr lang="es-AR" dirty="0" err="1" smtClean="0"/>
              <a:t>face</a:t>
            </a:r>
            <a:r>
              <a:rPr lang="es-AR" dirty="0" smtClean="0"/>
              <a:t> </a:t>
            </a:r>
            <a:r>
              <a:rPr lang="es-AR" dirty="0" err="1" smtClean="0"/>
              <a:t>needs</a:t>
            </a:r>
            <a:r>
              <a:rPr lang="es-AR" dirty="0" smtClean="0"/>
              <a:t> of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hearer</a:t>
            </a:r>
            <a:r>
              <a:rPr lang="es-AR" dirty="0" smtClean="0"/>
              <a:t>: </a:t>
            </a:r>
            <a:r>
              <a:rPr lang="es-AR" dirty="0" err="1"/>
              <a:t>f</a:t>
            </a:r>
            <a:r>
              <a:rPr lang="es-AR" dirty="0" err="1" smtClean="0"/>
              <a:t>riendliness</a:t>
            </a:r>
            <a:r>
              <a:rPr lang="es-AR" dirty="0" smtClean="0"/>
              <a:t> and </a:t>
            </a:r>
            <a:r>
              <a:rPr lang="es-AR" dirty="0" err="1"/>
              <a:t>f</a:t>
            </a:r>
            <a:r>
              <a:rPr lang="es-AR" dirty="0" err="1" smtClean="0"/>
              <a:t>amiliarity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475656" y="2016135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C: hola / cómo andan?</a:t>
            </a:r>
          </a:p>
          <a:p>
            <a:r>
              <a:rPr lang="es-AR" dirty="0"/>
              <a:t>G: [cómo va?]</a:t>
            </a:r>
          </a:p>
          <a:p>
            <a:r>
              <a:rPr lang="es-AR" dirty="0"/>
              <a:t>S:          [bien] </a:t>
            </a:r>
            <a:r>
              <a:rPr lang="es-AR" b="1" u="sng" dirty="0"/>
              <a:t>me gusta ese pantalón</a:t>
            </a:r>
            <a:endParaRPr lang="es-AR" b="1" u="sng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212976"/>
            <a:ext cx="691276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err="1" smtClean="0"/>
              <a:t>Negative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politeness</a:t>
            </a:r>
            <a:r>
              <a:rPr lang="es-AR" dirty="0" smtClean="0"/>
              <a:t>: </a:t>
            </a:r>
            <a:r>
              <a:rPr lang="es-AR" dirty="0" err="1" smtClean="0"/>
              <a:t>addresses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hearer’s</a:t>
            </a:r>
            <a:r>
              <a:rPr lang="es-AR" dirty="0" smtClean="0"/>
              <a:t> </a:t>
            </a:r>
            <a:r>
              <a:rPr lang="es-AR" dirty="0" err="1" smtClean="0"/>
              <a:t>need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freedom</a:t>
            </a:r>
            <a:r>
              <a:rPr lang="es-AR" dirty="0" smtClean="0"/>
              <a:t> of </a:t>
            </a:r>
            <a:r>
              <a:rPr lang="es-AR" dirty="0" err="1" smtClean="0"/>
              <a:t>action</a:t>
            </a:r>
            <a:r>
              <a:rPr lang="es-AR" dirty="0" smtClean="0"/>
              <a:t> and </a:t>
            </a:r>
            <a:r>
              <a:rPr lang="es-AR" dirty="0" err="1" smtClean="0"/>
              <a:t>freedom</a:t>
            </a:r>
            <a:r>
              <a:rPr lang="es-AR" dirty="0" smtClean="0"/>
              <a:t> </a:t>
            </a:r>
            <a:r>
              <a:rPr lang="es-AR" dirty="0" err="1" smtClean="0"/>
              <a:t>from</a:t>
            </a:r>
            <a:r>
              <a:rPr lang="es-AR" dirty="0" smtClean="0"/>
              <a:t> </a:t>
            </a:r>
            <a:r>
              <a:rPr lang="es-AR" dirty="0" err="1" smtClean="0"/>
              <a:t>imposition</a:t>
            </a:r>
            <a:r>
              <a:rPr lang="es-AR" dirty="0" smtClean="0"/>
              <a:t> in </a:t>
            </a:r>
            <a:r>
              <a:rPr lang="es-AR" dirty="0" err="1" smtClean="0"/>
              <a:t>making</a:t>
            </a:r>
            <a:r>
              <a:rPr lang="es-AR" dirty="0"/>
              <a:t>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own</a:t>
            </a:r>
            <a:r>
              <a:rPr lang="es-AR" dirty="0" smtClean="0"/>
              <a:t> </a:t>
            </a:r>
            <a:r>
              <a:rPr lang="es-AR" dirty="0" err="1" smtClean="0"/>
              <a:t>decisions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755576" y="3992405"/>
            <a:ext cx="77768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G: yo puedo votar a un gobierno y puedo / pensar lo mismo que el gobierno / pero a veces estoy en contra de determinadas políticas / o sea que yo voté a un tipo [no quiere decir que me voy hasta la muerte con este tipo]</a:t>
            </a:r>
          </a:p>
          <a:p>
            <a:r>
              <a:rPr lang="es-AR" sz="1600" dirty="0"/>
              <a:t>S: [</a:t>
            </a:r>
            <a:r>
              <a:rPr lang="es-AR" sz="1600" b="1" u="sng" dirty="0"/>
              <a:t>esta gente </a:t>
            </a:r>
            <a:r>
              <a:rPr lang="es-AR" sz="1600" dirty="0"/>
              <a:t>está muy fanatizada</a:t>
            </a:r>
            <a:r>
              <a:rPr lang="es-AR" dirty="0" smtClean="0"/>
              <a:t>]                   1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2915630" y="5109925"/>
            <a:ext cx="5184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S: [es re triste // </a:t>
            </a:r>
            <a:r>
              <a:rPr lang="es-AR" b="1" u="sng" dirty="0"/>
              <a:t>la gente </a:t>
            </a:r>
            <a:r>
              <a:rPr lang="es-AR" dirty="0"/>
              <a:t>que vive para militar</a:t>
            </a:r>
            <a:r>
              <a:rPr lang="es-AR" dirty="0" smtClean="0"/>
              <a:t>]      2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755243" y="5516245"/>
            <a:ext cx="7468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M:                                             [</a:t>
            </a:r>
            <a:r>
              <a:rPr lang="es-AR" sz="1600" dirty="0" err="1"/>
              <a:t>aah</a:t>
            </a:r>
            <a:r>
              <a:rPr lang="es-AR" sz="1600" dirty="0"/>
              <a:t> / justo / entonces puedo ir] porque no sabía que era / </a:t>
            </a:r>
            <a:r>
              <a:rPr lang="es-AR" sz="1600" b="1" u="sng" dirty="0"/>
              <a:t>porque perdí los horarios / yo</a:t>
            </a:r>
          </a:p>
          <a:p>
            <a:r>
              <a:rPr lang="es-AR" sz="1600" dirty="0"/>
              <a:t>S: </a:t>
            </a:r>
            <a:r>
              <a:rPr lang="es-AR" sz="1600" b="1" u="sng" dirty="0"/>
              <a:t>ah te los mando por </a:t>
            </a:r>
            <a:r>
              <a:rPr lang="es-AR" sz="1600" b="1" u="sng" dirty="0" err="1"/>
              <a:t>Whatsapp</a:t>
            </a:r>
            <a:r>
              <a:rPr lang="es-AR" sz="1600" b="1" u="sng" dirty="0"/>
              <a:t> </a:t>
            </a:r>
            <a:r>
              <a:rPr lang="es-AR" sz="1600" dirty="0"/>
              <a:t>/ porque los tengo </a:t>
            </a:r>
            <a:r>
              <a:rPr lang="es-AR" sz="1600" dirty="0" smtClean="0"/>
              <a:t>                    3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929367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43608" y="1196752"/>
            <a:ext cx="651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u="sng" smtClean="0"/>
              <a:t>Bald</a:t>
            </a:r>
            <a:r>
              <a:rPr lang="es-AR" b="1" u="sng" dirty="0" smtClean="0"/>
              <a:t> </a:t>
            </a:r>
            <a:r>
              <a:rPr lang="es-AR" b="1" u="sng" dirty="0" err="1" smtClean="0"/>
              <a:t>on</a:t>
            </a:r>
            <a:r>
              <a:rPr lang="es-AR" b="1" u="sng" dirty="0" smtClean="0"/>
              <a:t> record: </a:t>
            </a:r>
            <a:r>
              <a:rPr lang="es-AR" dirty="0" smtClean="0"/>
              <a:t>no </a:t>
            </a:r>
            <a:r>
              <a:rPr lang="es-AR" dirty="0" err="1" smtClean="0"/>
              <a:t>attempt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minimise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threat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hearer’s</a:t>
            </a:r>
            <a:r>
              <a:rPr lang="es-AR" dirty="0" smtClean="0"/>
              <a:t> </a:t>
            </a:r>
            <a:r>
              <a:rPr lang="es-AR" dirty="0" err="1" smtClean="0"/>
              <a:t>face</a:t>
            </a:r>
            <a:endParaRPr lang="es-AR" dirty="0"/>
          </a:p>
        </p:txBody>
      </p:sp>
      <p:sp>
        <p:nvSpPr>
          <p:cNvPr id="3" name="2 CuadroTexto"/>
          <p:cNvSpPr txBox="1"/>
          <p:nvPr/>
        </p:nvSpPr>
        <p:spPr>
          <a:xfrm>
            <a:off x="1619672" y="1844824"/>
            <a:ext cx="63955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M: pero / quién era? / quién era?</a:t>
            </a:r>
          </a:p>
          <a:p>
            <a:r>
              <a:rPr lang="es-AR" dirty="0"/>
              <a:t>G: [es un pibe que]</a:t>
            </a:r>
          </a:p>
          <a:p>
            <a:r>
              <a:rPr lang="es-AR" dirty="0"/>
              <a:t>S: [era uno que milita para no sé / ni idea]</a:t>
            </a:r>
          </a:p>
          <a:p>
            <a:r>
              <a:rPr lang="es-AR" dirty="0"/>
              <a:t>G: [no / el tema es así]</a:t>
            </a:r>
          </a:p>
          <a:p>
            <a:r>
              <a:rPr lang="es-AR" dirty="0"/>
              <a:t>S: [AH / para Remediar de mi facultad]</a:t>
            </a:r>
          </a:p>
          <a:p>
            <a:r>
              <a:rPr lang="es-AR" dirty="0"/>
              <a:t>G: [</a:t>
            </a:r>
            <a:r>
              <a:rPr lang="es-AR" b="1" u="sng" dirty="0"/>
              <a:t>pará / que estoy hablando </a:t>
            </a:r>
            <a:r>
              <a:rPr lang="es-AR" dirty="0"/>
              <a:t>/ no era Remediar / nada que ver]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5603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Esquina doblada"/>
          <p:cNvSpPr/>
          <p:nvPr/>
        </p:nvSpPr>
        <p:spPr>
          <a:xfrm>
            <a:off x="2051720" y="3861048"/>
            <a:ext cx="4608512" cy="2160240"/>
          </a:xfrm>
          <a:prstGeom prst="foldedCorner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Esquina doblada"/>
          <p:cNvSpPr/>
          <p:nvPr/>
        </p:nvSpPr>
        <p:spPr>
          <a:xfrm>
            <a:off x="1979712" y="1124744"/>
            <a:ext cx="4608512" cy="2160240"/>
          </a:xfrm>
          <a:prstGeom prst="foldedCorner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99592" y="69269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ITUATION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15816" y="1196752"/>
            <a:ext cx="27363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Friends</a:t>
            </a:r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meeting</a:t>
            </a:r>
            <a:endParaRPr lang="es-A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  <a:p>
            <a:pPr>
              <a:buFont typeface="Arial" pitchFamily="34" charset="0"/>
              <a:buChar char="•"/>
            </a:pP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  <a:p>
            <a:endParaRPr lang="es-AR" dirty="0"/>
          </a:p>
        </p:txBody>
      </p:sp>
      <p:sp>
        <p:nvSpPr>
          <p:cNvPr id="9" name="8 Flecha curvada hacia la izquierda"/>
          <p:cNvSpPr/>
          <p:nvPr/>
        </p:nvSpPr>
        <p:spPr>
          <a:xfrm>
            <a:off x="5652120" y="4221088"/>
            <a:ext cx="504056" cy="864096"/>
          </a:xfrm>
          <a:prstGeom prst="curvedLeftArrow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43808" y="1988840"/>
            <a:ext cx="2533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Relaxed</a:t>
            </a:r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atmosphere</a:t>
            </a:r>
            <a:endParaRPr lang="es-A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  <a:p>
            <a:endParaRPr lang="es-AR" sz="2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699792" y="4149080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21st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Century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5" name="14 Flecha curvada hacia la izquierda"/>
          <p:cNvSpPr/>
          <p:nvPr/>
        </p:nvSpPr>
        <p:spPr>
          <a:xfrm>
            <a:off x="5588496" y="1637184"/>
            <a:ext cx="504056" cy="864096"/>
          </a:xfrm>
          <a:prstGeom prst="curvedLeftArrow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699792" y="4725144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Importance</a:t>
            </a:r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of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Gadgets</a:t>
            </a:r>
            <a:endParaRPr lang="es-A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  <a:p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9" grpId="0" animBg="1"/>
      <p:bldP spid="10" grpId="0" build="allAtOnce"/>
      <p:bldP spid="15" grpId="0" animBg="1"/>
      <p:bldP spid="1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170080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23528" y="548680"/>
            <a:ext cx="8316416" cy="30469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	      hoy encontré en internet / en realidad la aplicación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enn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 en el                                                                             	</a:t>
            </a:r>
            <a:r>
              <a:rPr kumimoji="0" lang="es-A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teléfono // que se llama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whatap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/// igual que </a:t>
            </a:r>
            <a:r>
              <a:rPr lang="es-AR" sz="2400" dirty="0" err="1" smtClean="0"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hatsapp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pero 	     //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ap</a:t>
            </a: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M:	    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what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ap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         que tiene libros // [cuentos]</a:t>
            </a: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M:                                                     [ah]</a:t>
            </a: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         no sé si estarán en inglés pero / por ahí</a:t>
            </a: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2505075" algn="l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M: 	     mm</a:t>
            </a:r>
            <a:endParaRPr kumimoji="0" lang="en-GB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oor Richard" pitchFamily="18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11560" y="4293096"/>
            <a:ext cx="4043094" cy="12003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</a:tabLst>
            </a:pPr>
            <a:r>
              <a:rPr kumimoji="0" lang="es-A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         (SILENCIO 7’’)</a:t>
            </a:r>
            <a:endParaRPr kumimoji="0" lang="es-AR" sz="16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</a:tabLst>
            </a:pPr>
            <a:r>
              <a:rPr kumimoji="0" lang="es-A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G: 	      eh / </a:t>
            </a:r>
            <a:r>
              <a:rPr kumimoji="0" lang="es-AR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hay una foto acá</a:t>
            </a:r>
            <a:endParaRPr kumimoji="0" lang="es-AR" sz="16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</a:tabLst>
            </a:pPr>
            <a:r>
              <a:rPr kumimoji="0" lang="es-A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           (SILENCIO 4’’)</a:t>
            </a:r>
            <a:endParaRPr kumimoji="0" lang="es-AR" sz="16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</a:tabLst>
            </a:pPr>
            <a:r>
              <a:rPr kumimoji="0" lang="es-A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ea typeface="Times New Roman" pitchFamily="18" charset="0"/>
                <a:cs typeface="Times New Roman" pitchFamily="18" charset="0"/>
              </a:rPr>
              <a:t>S:        y ahí / te mueve todo la plata </a:t>
            </a:r>
            <a:endParaRPr kumimoji="0" lang="es-AR" sz="44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  <a:cs typeface="Arial" pitchFamily="34" charset="0"/>
            </a:endParaRPr>
          </a:p>
        </p:txBody>
      </p:sp>
      <p:pic>
        <p:nvPicPr>
          <p:cNvPr id="11" name="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24328" y="198884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2274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29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971600" y="134076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ARTICIPANTS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95736" y="2204864"/>
            <a:ext cx="230425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2411760" y="242088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 &amp; S</a:t>
            </a:r>
            <a:endParaRPr lang="es-A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Flecha a la derecha con bandas"/>
          <p:cNvSpPr/>
          <p:nvPr/>
        </p:nvSpPr>
        <p:spPr>
          <a:xfrm>
            <a:off x="4716016" y="2492896"/>
            <a:ext cx="720080" cy="36004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ctángulo"/>
          <p:cNvSpPr/>
          <p:nvPr/>
        </p:nvSpPr>
        <p:spPr>
          <a:xfrm>
            <a:off x="5508104" y="2132856"/>
            <a:ext cx="288032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5652120" y="242088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couple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23728" y="3717032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G, S, M &amp; C are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friends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 build="allAtOnce"/>
      <p:bldP spid="10" grpId="0" build="allAtOnce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198884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ND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2708920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There </a:t>
            </a:r>
            <a:r>
              <a:rPr lang="en-GB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is no particular end a</a:t>
            </a: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sides </a:t>
            </a:r>
            <a:r>
              <a:rPr lang="en-GB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the </a:t>
            </a:r>
            <a:r>
              <a:rPr lang="en-GB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exchange of information </a:t>
            </a:r>
            <a:r>
              <a:rPr lang="en-GB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of what each of the </a:t>
            </a: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participants did  during </a:t>
            </a:r>
            <a:r>
              <a:rPr lang="en-GB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the time without meeting</a:t>
            </a: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.</a:t>
            </a:r>
          </a:p>
          <a:p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+</a:t>
            </a:r>
          </a:p>
          <a:p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Telling of anecdotes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2708920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CTS</a:t>
            </a:r>
            <a:endParaRPr lang="es-A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35696" y="3429000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Zoom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64088" y="350100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Zoom in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07704" y="2852936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508104" y="292494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PARTICULAR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491880" y="1988840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Topics</a:t>
            </a:r>
            <a:r>
              <a:rPr lang="es-A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</a:t>
            </a:r>
            <a:endParaRPr lang="es-A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Elipse"/>
          <p:cNvSpPr/>
          <p:nvPr/>
        </p:nvSpPr>
        <p:spPr>
          <a:xfrm>
            <a:off x="2987824" y="4005064"/>
            <a:ext cx="3312368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3923928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POLITICS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491880" y="4797152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err="1" smtClean="0"/>
              <a:t>Anecdote</a:t>
            </a:r>
            <a:endParaRPr lang="es-AR" dirty="0" smtClean="0"/>
          </a:p>
          <a:p>
            <a:pPr algn="ctr"/>
            <a:r>
              <a:rPr lang="es-AR" dirty="0" err="1" smtClean="0"/>
              <a:t>Member</a:t>
            </a:r>
            <a:r>
              <a:rPr lang="es-AR" dirty="0" smtClean="0"/>
              <a:t> of a </a:t>
            </a:r>
            <a:r>
              <a:rPr lang="es-AR" dirty="0" err="1" smtClean="0"/>
              <a:t>specific</a:t>
            </a:r>
            <a:r>
              <a:rPr lang="es-AR" dirty="0" smtClean="0"/>
              <a:t> </a:t>
            </a:r>
            <a:r>
              <a:rPr lang="es-AR" dirty="0" err="1" smtClean="0"/>
              <a:t>political</a:t>
            </a:r>
            <a:r>
              <a:rPr lang="es-AR" dirty="0" smtClean="0"/>
              <a:t> </a:t>
            </a:r>
            <a:r>
              <a:rPr lang="es-AR" dirty="0" err="1" smtClean="0"/>
              <a:t>party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5" grpId="0"/>
      <p:bldP spid="6" grpId="0" build="allAtOnce"/>
      <p:bldP spid="7" grpId="0"/>
      <p:bldP spid="8" grpId="0" build="allAtOnce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328498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EY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11760" y="836712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INFORMAL REGISTER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83768" y="1556792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G &amp; S 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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confident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tone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95736" y="2132856"/>
            <a:ext cx="6462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“me </a:t>
            </a:r>
            <a:r>
              <a:rPr lang="en-GB" dirty="0" err="1"/>
              <a:t>tuve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meter </a:t>
            </a:r>
            <a:r>
              <a:rPr lang="en-GB" dirty="0" err="1"/>
              <a:t>porque</a:t>
            </a:r>
            <a:r>
              <a:rPr lang="en-GB" dirty="0"/>
              <a:t> </a:t>
            </a:r>
            <a:r>
              <a:rPr lang="en-GB" sz="2000" u="sng" dirty="0" err="1"/>
              <a:t>ésta</a:t>
            </a:r>
            <a:r>
              <a:rPr lang="en-GB" dirty="0"/>
              <a:t> se </a:t>
            </a:r>
            <a:r>
              <a:rPr lang="en-GB" dirty="0" err="1"/>
              <a:t>puso</a:t>
            </a:r>
            <a:r>
              <a:rPr lang="en-GB" dirty="0"/>
              <a:t> a </a:t>
            </a:r>
            <a:r>
              <a:rPr lang="en-GB" dirty="0" err="1"/>
              <a:t>discutir</a:t>
            </a:r>
            <a:r>
              <a:rPr lang="en-GB" dirty="0"/>
              <a:t> de </a:t>
            </a:r>
            <a:r>
              <a:rPr lang="en-GB" dirty="0" err="1"/>
              <a:t>política</a:t>
            </a:r>
            <a:r>
              <a:rPr lang="en-GB" dirty="0"/>
              <a:t>”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2339752" y="2708920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 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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raising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tone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 of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her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  <a:sym typeface="Wingdings" pitchFamily="2" charset="2"/>
              </a:rPr>
              <a:t>voice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051720" y="3212976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“</a:t>
            </a:r>
            <a:r>
              <a:rPr lang="en-GB" dirty="0"/>
              <a:t>YA </a:t>
            </a:r>
            <a:r>
              <a:rPr lang="en-GB" dirty="0" smtClean="0"/>
              <a:t>S</a:t>
            </a:r>
            <a:r>
              <a:rPr lang="en-GB" dirty="0"/>
              <a:t>É</a:t>
            </a:r>
            <a:r>
              <a:rPr lang="en-GB" dirty="0" smtClean="0"/>
              <a:t> </a:t>
            </a:r>
            <a:r>
              <a:rPr lang="en-GB" dirty="0" err="1"/>
              <a:t>pensé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hablabas</a:t>
            </a:r>
            <a:r>
              <a:rPr lang="en-GB" dirty="0"/>
              <a:t> de lo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había</a:t>
            </a:r>
            <a:r>
              <a:rPr lang="en-GB" dirty="0"/>
              <a:t> </a:t>
            </a:r>
            <a:r>
              <a:rPr lang="en-GB" dirty="0" err="1"/>
              <a:t>explicado</a:t>
            </a:r>
            <a:r>
              <a:rPr lang="en-GB" dirty="0"/>
              <a:t> </a:t>
            </a:r>
            <a:r>
              <a:rPr lang="en-GB" dirty="0" err="1"/>
              <a:t>hoy</a:t>
            </a:r>
            <a:r>
              <a:rPr lang="en-GB" dirty="0"/>
              <a:t>”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2339752" y="3717032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Mocking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Tones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547664" y="4293097"/>
            <a:ext cx="7596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“</a:t>
            </a:r>
            <a:r>
              <a:rPr lang="es-AR" dirty="0"/>
              <a:t>ay bueno che, yo también me sentí mal por lo que dije, pero bueno no la vía, que se yo”</a:t>
            </a:r>
          </a:p>
        </p:txBody>
      </p:sp>
      <p:pic>
        <p:nvPicPr>
          <p:cNvPr id="12" name="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100392" y="328498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900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3" grpId="0" build="allAtOnce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827584" y="4005064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NSTRUMENT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123728" y="908720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Face-to-face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interaction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95736" y="1772816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Importance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of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mobile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phone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339752" y="2708920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Social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Distance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or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Body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Space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707904" y="404664"/>
            <a:ext cx="4644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Casual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register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dialectical</a:t>
            </a:r>
            <a:r>
              <a:rPr lang="es-A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endParaRPr lang="es-A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 flipV="1">
            <a:off x="3059832" y="620688"/>
            <a:ext cx="432048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508104" y="328498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Approximate</a:t>
            </a:r>
            <a:r>
              <a:rPr lang="es-A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A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</a:t>
            </a:r>
            <a:endParaRPr lang="es-A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Flecha doblada hacia arriba"/>
          <p:cNvSpPr/>
          <p:nvPr/>
        </p:nvSpPr>
        <p:spPr>
          <a:xfrm rot="10800000" flipH="1">
            <a:off x="7308304" y="2924944"/>
            <a:ext cx="720080" cy="504056"/>
          </a:xfrm>
          <a:prstGeom prst="bentUpArrow">
            <a:avLst>
              <a:gd name="adj1" fmla="val 4059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5" grpId="0"/>
      <p:bldP spid="6" grpId="0"/>
      <p:bldP spid="7" grpId="0" build="allAtOnce"/>
      <p:bldP spid="10" grpId="0" build="allAtOnce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640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S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E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A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K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</a:t>
            </a:r>
          </a:p>
          <a:p>
            <a:r>
              <a:rPr lang="es-A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</a:t>
            </a:r>
          </a:p>
          <a:p>
            <a:r>
              <a:rPr lang="es-A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4725144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ORMS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123728" y="548680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Casual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interaction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5" name="4 Flecha curvada hacia la izquierda"/>
          <p:cNvSpPr/>
          <p:nvPr/>
        </p:nvSpPr>
        <p:spPr>
          <a:xfrm>
            <a:off x="3779912" y="836712"/>
            <a:ext cx="648072" cy="11521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475656" y="162880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Norms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are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broken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131840" y="2060848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Positive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Politeness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RoutinesViolation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067944" y="2636913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  <a:r>
              <a:rPr lang="en-GB" sz="2400" dirty="0" smtClean="0"/>
              <a:t>s they </a:t>
            </a:r>
            <a:r>
              <a:rPr lang="en-GB" sz="2400" dirty="0"/>
              <a:t>use expressions of </a:t>
            </a:r>
            <a:r>
              <a:rPr lang="en-GB" sz="2400" dirty="0" err="1"/>
              <a:t>geniune</a:t>
            </a:r>
            <a:r>
              <a:rPr lang="en-GB" sz="2400" dirty="0"/>
              <a:t> close friendship or they avoid using strategies to lessen threat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411760" y="3861048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Instances</a:t>
            </a:r>
            <a:r>
              <a:rPr lang="en-GB" dirty="0" smtClean="0"/>
              <a:t> of:</a:t>
            </a:r>
          </a:p>
          <a:p>
            <a:endParaRPr lang="es-AR" dirty="0"/>
          </a:p>
        </p:txBody>
      </p:sp>
      <p:sp>
        <p:nvSpPr>
          <p:cNvPr id="11" name="10 Rectángulo"/>
          <p:cNvSpPr/>
          <p:nvPr/>
        </p:nvSpPr>
        <p:spPr>
          <a:xfrm>
            <a:off x="2699792" y="4293096"/>
            <a:ext cx="3118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positive politeness in S’s speech 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203848" y="472514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“me </a:t>
            </a:r>
            <a:r>
              <a:rPr lang="en-GB" sz="2400" dirty="0" err="1"/>
              <a:t>gusta</a:t>
            </a:r>
            <a:r>
              <a:rPr lang="en-GB" sz="2400" dirty="0"/>
              <a:t> </a:t>
            </a:r>
            <a:r>
              <a:rPr lang="en-GB" sz="2400" dirty="0" err="1"/>
              <a:t>ese</a:t>
            </a:r>
            <a:r>
              <a:rPr lang="en-GB" sz="2400" dirty="0"/>
              <a:t> </a:t>
            </a:r>
            <a:r>
              <a:rPr lang="en-GB" sz="2400" dirty="0" err="1" smtClean="0"/>
              <a:t>pantalón</a:t>
            </a:r>
            <a:r>
              <a:rPr lang="en-GB" sz="2400" dirty="0" smtClean="0"/>
              <a:t>” 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2771800" y="5229200"/>
            <a:ext cx="37551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negative politeness in M’s discourse</a:t>
            </a:r>
            <a:endParaRPr lang="es-A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699792" y="5589240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“M: </a:t>
            </a:r>
            <a:r>
              <a:rPr lang="en-GB" sz="2400" dirty="0" err="1"/>
              <a:t>porque</a:t>
            </a:r>
            <a:r>
              <a:rPr lang="en-GB" sz="2400" dirty="0"/>
              <a:t> </a:t>
            </a:r>
            <a:r>
              <a:rPr lang="en-GB" sz="2400" dirty="0" err="1"/>
              <a:t>perdí</a:t>
            </a:r>
            <a:r>
              <a:rPr lang="en-GB" sz="2400" dirty="0"/>
              <a:t> los </a:t>
            </a:r>
            <a:r>
              <a:rPr lang="en-GB" sz="2400" dirty="0" err="1"/>
              <a:t>horarios</a:t>
            </a:r>
            <a:r>
              <a:rPr lang="en-GB" sz="2400" dirty="0"/>
              <a:t> </a:t>
            </a:r>
            <a:r>
              <a:rPr lang="en-GB" sz="2400" dirty="0" err="1"/>
              <a:t>yo</a:t>
            </a:r>
            <a:r>
              <a:rPr lang="en-GB" sz="2400" dirty="0"/>
              <a:t>”/S: “ah </a:t>
            </a:r>
            <a:r>
              <a:rPr lang="en-GB" sz="2400" dirty="0" err="1"/>
              <a:t>te</a:t>
            </a:r>
            <a:r>
              <a:rPr lang="en-GB" sz="2400" dirty="0"/>
              <a:t> los </a:t>
            </a:r>
            <a:r>
              <a:rPr lang="en-GB" sz="2400" dirty="0" err="1"/>
              <a:t>mando</a:t>
            </a:r>
            <a:r>
              <a:rPr lang="en-GB" sz="2400" dirty="0"/>
              <a:t>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Whatsapp</a:t>
            </a:r>
            <a:r>
              <a:rPr lang="en-GB" sz="2400" dirty="0"/>
              <a:t> </a:t>
            </a:r>
            <a:r>
              <a:rPr lang="en-GB" sz="2400" dirty="0" err="1"/>
              <a:t>porque</a:t>
            </a:r>
            <a:r>
              <a:rPr lang="en-GB" sz="2400" dirty="0"/>
              <a:t> los </a:t>
            </a:r>
            <a:r>
              <a:rPr lang="en-GB" sz="2400" dirty="0" err="1"/>
              <a:t>tengo</a:t>
            </a:r>
            <a:r>
              <a:rPr lang="en-GB" sz="2400" dirty="0"/>
              <a:t>.”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076056" y="260648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Bold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</a:t>
            </a:r>
            <a:r>
              <a:rPr lang="es-A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on</a:t>
            </a:r>
            <a:r>
              <a:rPr lang="es-A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 record 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/>
              <a:t>“</a:t>
            </a:r>
            <a:r>
              <a:rPr lang="en-GB" sz="2400" dirty="0" err="1"/>
              <a:t>pará</a:t>
            </a:r>
            <a:r>
              <a:rPr lang="en-GB" sz="2400" dirty="0"/>
              <a:t> </a:t>
            </a:r>
            <a:r>
              <a:rPr lang="en-GB" sz="2400" dirty="0" err="1"/>
              <a:t>que</a:t>
            </a:r>
            <a:r>
              <a:rPr lang="en-GB" sz="2400" dirty="0"/>
              <a:t> </a:t>
            </a:r>
            <a:r>
              <a:rPr lang="en-GB" sz="2400" dirty="0" err="1"/>
              <a:t>estoy</a:t>
            </a:r>
            <a:r>
              <a:rPr lang="en-GB" sz="2400" dirty="0"/>
              <a:t> </a:t>
            </a:r>
            <a:r>
              <a:rPr lang="en-GB" sz="2400" dirty="0" err="1"/>
              <a:t>hablando</a:t>
            </a:r>
            <a:r>
              <a:rPr lang="en-GB" sz="2400" dirty="0"/>
              <a:t>, no era </a:t>
            </a:r>
            <a:r>
              <a:rPr lang="en-GB" sz="2400" dirty="0" err="1"/>
              <a:t>Remediar</a:t>
            </a:r>
            <a:r>
              <a:rPr lang="en-GB" sz="2400" dirty="0"/>
              <a:t>”</a:t>
            </a:r>
            <a:endParaRPr lang="es-A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7" grpId="0" build="p"/>
      <p:bldP spid="8" grpId="0" build="p"/>
      <p:bldP spid="9" grpId="0" build="p"/>
      <p:bldP spid="12" grpId="0" build="p"/>
      <p:bldP spid="14" grpId="0" build="p"/>
      <p:bldP spid="15" grpId="0" build="p"/>
    </p:bldLst>
  </p:timing>
</p:sld>
</file>

<file path=ppt/theme/theme1.xml><?xml version="1.0" encoding="utf-8"?>
<a:theme xmlns:a="http://schemas.openxmlformats.org/drawingml/2006/main" name="Tema4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Tema4</Template>
  <TotalTime>223</TotalTime>
  <Words>722</Words>
  <Application>Microsoft Office PowerPoint</Application>
  <PresentationFormat>Presentación en pantalla (4:3)</PresentationFormat>
  <Paragraphs>174</Paragraphs>
  <Slides>15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Tema4</vt:lpstr>
      <vt:lpstr>Speaking Grid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Speaking Grid </dc:title>
  <dc:creator>eri_27_duke@hotmail.com</dc:creator>
  <cp:lastModifiedBy>CASA</cp:lastModifiedBy>
  <cp:revision>6</cp:revision>
  <dcterms:created xsi:type="dcterms:W3CDTF">2017-05-14T14:53:27Z</dcterms:created>
  <dcterms:modified xsi:type="dcterms:W3CDTF">2017-05-15T05:00:45Z</dcterms:modified>
</cp:coreProperties>
</file>