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1161713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950" y="-67"/>
      </p:cViewPr>
      <p:guideLst>
        <p:guide orient="horz" pos="2160"/>
        <p:guide pos="35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37129" y="2130426"/>
            <a:ext cx="9487456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674257" y="3886200"/>
            <a:ext cx="781319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D0B35-3602-41FA-9C27-9B656F32565E}" type="datetimeFigureOut">
              <a:rPr lang="es-AR" smtClean="0"/>
              <a:t>18/6/2019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F8CFD-6020-45D3-BD21-CAE7F27B6C3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68310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D0B35-3602-41FA-9C27-9B656F32565E}" type="datetimeFigureOut">
              <a:rPr lang="es-AR" smtClean="0"/>
              <a:t>18/6/2019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F8CFD-6020-45D3-BD21-CAE7F27B6C3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45159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9878891" y="274639"/>
            <a:ext cx="3063658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82105" y="274639"/>
            <a:ext cx="9010758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D0B35-3602-41FA-9C27-9B656F32565E}" type="datetimeFigureOut">
              <a:rPr lang="es-AR" smtClean="0"/>
              <a:t>18/6/2019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F8CFD-6020-45D3-BD21-CAE7F27B6C3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60928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D0B35-3602-41FA-9C27-9B656F32565E}" type="datetimeFigureOut">
              <a:rPr lang="es-AR" smtClean="0"/>
              <a:t>18/6/2019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F8CFD-6020-45D3-BD21-CAE7F27B6C3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58015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81698" y="4406901"/>
            <a:ext cx="9487456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881698" y="2906713"/>
            <a:ext cx="9487456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D0B35-3602-41FA-9C27-9B656F32565E}" type="datetimeFigureOut">
              <a:rPr lang="es-AR" smtClean="0"/>
              <a:t>18/6/2019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F8CFD-6020-45D3-BD21-CAE7F27B6C3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24236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2106" y="1600201"/>
            <a:ext cx="603623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904373" y="1600201"/>
            <a:ext cx="603817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D0B35-3602-41FA-9C27-9B656F32565E}" type="datetimeFigureOut">
              <a:rPr lang="es-AR" smtClean="0"/>
              <a:t>18/6/2019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F8CFD-6020-45D3-BD21-CAE7F27B6C3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1868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8086" y="274638"/>
            <a:ext cx="1004554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58086" y="1535113"/>
            <a:ext cx="493169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58086" y="2174875"/>
            <a:ext cx="493169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669996" y="1535113"/>
            <a:ext cx="493363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669996" y="2174875"/>
            <a:ext cx="493363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D0B35-3602-41FA-9C27-9B656F32565E}" type="datetimeFigureOut">
              <a:rPr lang="es-AR" smtClean="0"/>
              <a:t>18/6/2019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F8CFD-6020-45D3-BD21-CAE7F27B6C3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45047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D0B35-3602-41FA-9C27-9B656F32565E}" type="datetimeFigureOut">
              <a:rPr lang="es-AR" smtClean="0"/>
              <a:t>18/6/2019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F8CFD-6020-45D3-BD21-CAE7F27B6C3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88947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D0B35-3602-41FA-9C27-9B656F32565E}" type="datetimeFigureOut">
              <a:rPr lang="es-AR" smtClean="0"/>
              <a:t>18/6/2019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F8CFD-6020-45D3-BD21-CAE7F27B6C3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86931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8086" y="273050"/>
            <a:ext cx="367212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363920" y="273051"/>
            <a:ext cx="623970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58086" y="1435101"/>
            <a:ext cx="3672127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D0B35-3602-41FA-9C27-9B656F32565E}" type="datetimeFigureOut">
              <a:rPr lang="es-AR" smtClean="0"/>
              <a:t>18/6/2019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F8CFD-6020-45D3-BD21-CAE7F27B6C3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41806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87774" y="4800600"/>
            <a:ext cx="669702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87774" y="612775"/>
            <a:ext cx="6697028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87774" y="5367338"/>
            <a:ext cx="669702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D0B35-3602-41FA-9C27-9B656F32565E}" type="datetimeFigureOut">
              <a:rPr lang="es-AR" smtClean="0"/>
              <a:t>18/6/2019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F8CFD-6020-45D3-BD21-CAE7F27B6C3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34326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558086" y="274638"/>
            <a:ext cx="1004554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58086" y="1600201"/>
            <a:ext cx="1004554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558086" y="6356351"/>
            <a:ext cx="260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6D0B35-3602-41FA-9C27-9B656F32565E}" type="datetimeFigureOut">
              <a:rPr lang="es-AR" smtClean="0"/>
              <a:t>18/6/2019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813586" y="6356351"/>
            <a:ext cx="35345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99228" y="6356351"/>
            <a:ext cx="260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F8CFD-6020-45D3-BD21-CAE7F27B6C3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02447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AR" sz="4800" b="1" dirty="0" err="1" smtClean="0"/>
              <a:t>An</a:t>
            </a:r>
            <a:r>
              <a:rPr lang="es-AR" sz="4800" b="1" dirty="0" smtClean="0"/>
              <a:t> </a:t>
            </a:r>
            <a:r>
              <a:rPr lang="es-AR" sz="4800" b="1" dirty="0" err="1" smtClean="0"/>
              <a:t>Account</a:t>
            </a:r>
            <a:r>
              <a:rPr lang="es-AR" sz="4800" b="1" dirty="0" smtClean="0"/>
              <a:t> of </a:t>
            </a:r>
            <a:r>
              <a:rPr lang="es-AR" sz="4800" b="1" dirty="0" err="1" smtClean="0"/>
              <a:t>Discourse</a:t>
            </a:r>
            <a:r>
              <a:rPr lang="es-AR" sz="4800" b="1" dirty="0" smtClean="0"/>
              <a:t> </a:t>
            </a:r>
            <a:r>
              <a:rPr lang="es-AR" sz="4800" b="1" dirty="0" err="1" smtClean="0"/>
              <a:t>Markers</a:t>
            </a:r>
            <a:endParaRPr lang="es-AR" sz="4800" b="1" dirty="0"/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AR" sz="3600" b="1" dirty="0" err="1" smtClean="0"/>
              <a:t>Fraser</a:t>
            </a:r>
            <a:endParaRPr lang="es-AR" sz="3600" b="1" dirty="0"/>
          </a:p>
        </p:txBody>
      </p:sp>
    </p:spTree>
    <p:extLst>
      <p:ext uri="{BB962C8B-B14F-4D97-AF65-F5344CB8AC3E}">
        <p14:creationId xmlns:p14="http://schemas.microsoft.com/office/powerpoint/2010/main" val="1279454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24272" y="332656"/>
            <a:ext cx="10657183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Condition 3: </a:t>
            </a:r>
            <a:r>
              <a:rPr lang="en-US" sz="2400" dirty="0"/>
              <a:t>A DM does not contribute to the semantic meaning of the segment but signals a specific semantic relationship which </a:t>
            </a:r>
            <a:r>
              <a:rPr lang="en-US" sz="2400" dirty="0" smtClean="0"/>
              <a:t>holds between </a:t>
            </a:r>
            <a:r>
              <a:rPr lang="en-US" sz="2400" dirty="0"/>
              <a:t>the interpretation of the two Illocutionary Force segments, S1 and S2.</a:t>
            </a:r>
            <a:br>
              <a:rPr lang="en-US" sz="2400" dirty="0"/>
            </a:br>
            <a:r>
              <a:rPr lang="en-US" sz="2400" dirty="0"/>
              <a:t>This is in contrast to other pragmatic markers such as </a:t>
            </a:r>
            <a:r>
              <a:rPr lang="en-US" sz="2400" i="1" dirty="0"/>
              <a:t>I promise</a:t>
            </a:r>
            <a:r>
              <a:rPr lang="en-US" sz="2400" dirty="0"/>
              <a:t>, </a:t>
            </a:r>
            <a:r>
              <a:rPr lang="en-US" sz="2400" i="1" dirty="0"/>
              <a:t>frankly</a:t>
            </a:r>
            <a:r>
              <a:rPr lang="en-US" sz="2400" dirty="0"/>
              <a:t>, </a:t>
            </a:r>
            <a:r>
              <a:rPr lang="en-US" sz="2400" i="1" dirty="0"/>
              <a:t>allegedly</a:t>
            </a:r>
            <a:r>
              <a:rPr lang="en-US" sz="2400" dirty="0"/>
              <a:t>, and </a:t>
            </a:r>
            <a:r>
              <a:rPr lang="en-US" sz="2400" i="1" dirty="0"/>
              <a:t>incidentally</a:t>
            </a:r>
            <a:r>
              <a:rPr lang="en-US" sz="2400" dirty="0"/>
              <a:t>, which like DMs, are not part of the propositional meaning, but make a qualification or a specific comment on S2 (Fraser, 1996 ).</a:t>
            </a:r>
            <a:r>
              <a:rPr lang="en-US" sz="2400" dirty="0" smtClean="0"/>
              <a:t> </a:t>
            </a:r>
          </a:p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/>
              <a:t>The </a:t>
            </a:r>
            <a:r>
              <a:rPr lang="en-US" sz="2400" b="1" dirty="0"/>
              <a:t>three Conditions</a:t>
            </a:r>
            <a:r>
              <a:rPr lang="en-US" sz="2400" dirty="0"/>
              <a:t> on the definition of a </a:t>
            </a:r>
            <a:r>
              <a:rPr lang="en-US" sz="2400" b="1" dirty="0"/>
              <a:t>DM exclude</a:t>
            </a:r>
            <a:r>
              <a:rPr lang="en-US" sz="2400" dirty="0"/>
              <a:t> the following types</a:t>
            </a:r>
            <a:br>
              <a:rPr lang="en-US" sz="2400" dirty="0"/>
            </a:br>
            <a:r>
              <a:rPr lang="en-US" sz="2400" dirty="0"/>
              <a:t>of expressions, either because they do not represent a semantic relationship</a:t>
            </a:r>
            <a:br>
              <a:rPr lang="en-US" sz="2400" dirty="0"/>
            </a:br>
            <a:r>
              <a:rPr lang="en-US" sz="2400" dirty="0"/>
              <a:t>between adjacent Illocutionary Act segments, S1 and S2, as in (18),</a:t>
            </a:r>
            <a:br>
              <a:rPr lang="en-US" sz="2400" dirty="0"/>
            </a:br>
            <a:r>
              <a:rPr lang="en-US" sz="2400" dirty="0"/>
              <a:t>(18) a. Interjections (</a:t>
            </a:r>
            <a:r>
              <a:rPr lang="en-US" sz="2400" i="1" dirty="0"/>
              <a:t>damn</a:t>
            </a:r>
            <a:r>
              <a:rPr lang="en-US" sz="2400" dirty="0"/>
              <a:t>, </a:t>
            </a:r>
            <a:r>
              <a:rPr lang="en-US" sz="2400" i="1" dirty="0"/>
              <a:t>hey</a:t>
            </a:r>
            <a:r>
              <a:rPr lang="en-US" sz="2400" dirty="0"/>
              <a:t>, </a:t>
            </a:r>
            <a:r>
              <a:rPr lang="en-US" sz="2400" i="1" dirty="0"/>
              <a:t>wow</a:t>
            </a:r>
            <a:r>
              <a:rPr lang="en-US" sz="2400" dirty="0"/>
              <a:t>, </a:t>
            </a:r>
            <a:r>
              <a:rPr lang="en-US" sz="2400" i="1" dirty="0"/>
              <a:t>gosh</a:t>
            </a:r>
            <a:r>
              <a:rPr lang="en-US" sz="2400" dirty="0"/>
              <a:t>,…)</a:t>
            </a:r>
            <a:br>
              <a:rPr lang="en-US" sz="2400" dirty="0"/>
            </a:br>
            <a:r>
              <a:rPr lang="en-US" sz="2400" dirty="0"/>
              <a:t>I like it here. </a:t>
            </a:r>
            <a:r>
              <a:rPr lang="en-US" sz="2400" i="1" dirty="0"/>
              <a:t>Damn! </a:t>
            </a:r>
            <a:r>
              <a:rPr lang="en-US" sz="2400" dirty="0"/>
              <a:t>I really like it here.</a:t>
            </a:r>
            <a:br>
              <a:rPr lang="en-US" sz="2400" dirty="0"/>
            </a:br>
            <a:r>
              <a:rPr lang="en-US" sz="2400" dirty="0"/>
              <a:t>b. Sentence adverbs (</a:t>
            </a:r>
            <a:r>
              <a:rPr lang="en-US" sz="2400" i="1" dirty="0"/>
              <a:t>certainly, surely, definitely</a:t>
            </a:r>
            <a:r>
              <a:rPr lang="en-US" sz="2400" dirty="0"/>
              <a:t>,…)</a:t>
            </a:r>
            <a:br>
              <a:rPr lang="en-US" sz="2400" dirty="0"/>
            </a:br>
            <a:r>
              <a:rPr lang="en-US" sz="2400" dirty="0"/>
              <a:t>John is very nice. </a:t>
            </a:r>
            <a:r>
              <a:rPr lang="en-US" sz="2400" i="1" dirty="0"/>
              <a:t>Definitely</a:t>
            </a:r>
            <a:r>
              <a:rPr lang="en-US" sz="2400" dirty="0"/>
              <a:t>, we should invite him over.</a:t>
            </a:r>
            <a:br>
              <a:rPr lang="en-US" sz="2400" dirty="0"/>
            </a:br>
            <a:r>
              <a:rPr lang="en-US" sz="2400" dirty="0"/>
              <a:t>c. Modal particles (few in English; German: </a:t>
            </a:r>
            <a:r>
              <a:rPr lang="en-US" sz="2400" i="1" dirty="0" err="1"/>
              <a:t>doch</a:t>
            </a:r>
            <a:r>
              <a:rPr lang="en-US" sz="2400" dirty="0"/>
              <a:t>, </a:t>
            </a:r>
            <a:r>
              <a:rPr lang="en-US" sz="2400" i="1" dirty="0"/>
              <a:t>ja</a:t>
            </a:r>
            <a:r>
              <a:rPr lang="en-US" sz="2400" dirty="0"/>
              <a:t>, </a:t>
            </a:r>
            <a:r>
              <a:rPr lang="en-US" sz="2400" i="1" dirty="0" err="1"/>
              <a:t>eben</a:t>
            </a:r>
            <a:r>
              <a:rPr lang="en-US" sz="2400" dirty="0"/>
              <a:t>,…)</a:t>
            </a:r>
            <a:br>
              <a:rPr lang="en-US" sz="2400" dirty="0"/>
            </a:br>
            <a:r>
              <a:rPr lang="en-US" sz="2400" dirty="0"/>
              <a:t>She is pretty. </a:t>
            </a:r>
            <a:r>
              <a:rPr lang="en-US" sz="2400" i="1" dirty="0"/>
              <a:t>Indeed</a:t>
            </a:r>
            <a:r>
              <a:rPr lang="en-US" sz="2400" dirty="0"/>
              <a:t>, she is.</a:t>
            </a:r>
            <a:br>
              <a:rPr lang="en-US" sz="2400" dirty="0"/>
            </a:b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13793202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80256" y="58847"/>
            <a:ext cx="108012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d. Focus particles (</a:t>
            </a:r>
            <a:r>
              <a:rPr lang="en-US" sz="2400" i="1" dirty="0" smtClean="0"/>
              <a:t>just, even, only</a:t>
            </a:r>
            <a:r>
              <a:rPr lang="en-US" sz="2400" dirty="0" smtClean="0"/>
              <a:t>,…)</a:t>
            </a:r>
            <a:br>
              <a:rPr lang="en-US" sz="2400" dirty="0" smtClean="0"/>
            </a:br>
            <a:r>
              <a:rPr lang="en-US" sz="2400" dirty="0" smtClean="0"/>
              <a:t>Everybody is ready. </a:t>
            </a:r>
            <a:r>
              <a:rPr lang="en-US" sz="2400" i="1" dirty="0" smtClean="0"/>
              <a:t>Even </a:t>
            </a:r>
            <a:r>
              <a:rPr lang="en-US" sz="2400" dirty="0" smtClean="0"/>
              <a:t>Harriet is on time.</a:t>
            </a:r>
            <a:br>
              <a:rPr lang="en-US" sz="2400" dirty="0" smtClean="0"/>
            </a:br>
            <a:r>
              <a:rPr lang="en-US" sz="2400" dirty="0" smtClean="0"/>
              <a:t>e. Evidential adverbs (</a:t>
            </a:r>
            <a:r>
              <a:rPr lang="en-US" sz="2400" i="1" dirty="0" smtClean="0"/>
              <a:t>allegedly, reportedly, according to</a:t>
            </a:r>
            <a:r>
              <a:rPr lang="en-US" sz="2400" dirty="0" smtClean="0"/>
              <a:t>,…)</a:t>
            </a:r>
            <a:br>
              <a:rPr lang="en-US" sz="2400" dirty="0" smtClean="0"/>
            </a:br>
            <a:r>
              <a:rPr lang="en-US" sz="2400" dirty="0" smtClean="0"/>
              <a:t>People are angry. </a:t>
            </a:r>
            <a:r>
              <a:rPr lang="en-US" sz="2400" i="1" dirty="0" smtClean="0"/>
              <a:t>Allegedly</a:t>
            </a:r>
            <a:r>
              <a:rPr lang="en-US" sz="2400" dirty="0" smtClean="0"/>
              <a:t>, it’s because of Bush.</a:t>
            </a:r>
            <a:br>
              <a:rPr lang="en-US" sz="2400" dirty="0" smtClean="0"/>
            </a:br>
            <a:r>
              <a:rPr lang="en-US" sz="2400" dirty="0" smtClean="0"/>
              <a:t>f. Attitudinal adverbs (</a:t>
            </a:r>
            <a:r>
              <a:rPr lang="en-US" sz="2400" i="1" dirty="0" smtClean="0"/>
              <a:t>frankly, stupidly, cleverly</a:t>
            </a:r>
            <a:r>
              <a:rPr lang="en-US" sz="2400" dirty="0" smtClean="0"/>
              <a:t>,…)</a:t>
            </a:r>
            <a:br>
              <a:rPr lang="en-US" sz="2400" dirty="0" smtClean="0"/>
            </a:br>
            <a:r>
              <a:rPr lang="en-US" sz="2400" dirty="0" smtClean="0"/>
              <a:t>The weather is lousy. </a:t>
            </a:r>
            <a:r>
              <a:rPr lang="en-US" sz="2400" i="1" dirty="0" smtClean="0"/>
              <a:t>Frankly</a:t>
            </a:r>
            <a:r>
              <a:rPr lang="en-US" sz="2400" dirty="0" smtClean="0"/>
              <a:t>, I don’t care.</a:t>
            </a:r>
          </a:p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or the relationship is grammatical or discourse, not semantic, as in (19).</a:t>
            </a:r>
            <a:br>
              <a:rPr lang="en-US" sz="2400" dirty="0" smtClean="0"/>
            </a:br>
            <a:r>
              <a:rPr lang="en-US" sz="2400" dirty="0" smtClean="0"/>
              <a:t>(19) a. </a:t>
            </a:r>
            <a:r>
              <a:rPr lang="en-US" sz="2400" dirty="0" err="1" smtClean="0"/>
              <a:t>Complementizers</a:t>
            </a:r>
            <a:r>
              <a:rPr lang="en-US" sz="2400" dirty="0" smtClean="0"/>
              <a:t> (grammatical relations such as </a:t>
            </a:r>
            <a:r>
              <a:rPr lang="en-US" sz="2400" i="1" dirty="0" smtClean="0"/>
              <a:t>that, in order that, so</a:t>
            </a:r>
            <a:br>
              <a:rPr lang="en-US" sz="2400" i="1" dirty="0" smtClean="0"/>
            </a:br>
            <a:r>
              <a:rPr lang="en-US" sz="2400" i="1" dirty="0" smtClean="0"/>
              <a:t>as, for</a:t>
            </a:r>
            <a:r>
              <a:rPr lang="en-US" sz="2400" dirty="0" smtClean="0"/>
              <a:t>,…)</a:t>
            </a:r>
            <a:br>
              <a:rPr lang="en-US" sz="2400" dirty="0" smtClean="0"/>
            </a:br>
            <a:r>
              <a:rPr lang="en-US" sz="2400" dirty="0" smtClean="0"/>
              <a:t>I believe </a:t>
            </a:r>
            <a:r>
              <a:rPr lang="en-US" sz="2400" i="1" dirty="0" smtClean="0"/>
              <a:t>that </a:t>
            </a:r>
            <a:r>
              <a:rPr lang="en-US" sz="2400" dirty="0" smtClean="0"/>
              <a:t>John is right.</a:t>
            </a:r>
            <a:br>
              <a:rPr lang="en-US" sz="2400" dirty="0" smtClean="0"/>
            </a:br>
            <a:r>
              <a:rPr lang="en-US" sz="2400" dirty="0" smtClean="0"/>
              <a:t>He fixed the door </a:t>
            </a:r>
            <a:r>
              <a:rPr lang="en-US" sz="2400" i="1" dirty="0" smtClean="0"/>
              <a:t>in order that </a:t>
            </a:r>
            <a:r>
              <a:rPr lang="en-US" sz="2400" dirty="0" smtClean="0"/>
              <a:t>the cat could get out.</a:t>
            </a:r>
            <a:br>
              <a:rPr lang="en-US" sz="2400" dirty="0" smtClean="0"/>
            </a:br>
            <a:r>
              <a:rPr lang="en-US" sz="2400" dirty="0" smtClean="0"/>
              <a:t>b. Topic Orientation Markers (discourse relations specifying relationships within the discourse such as </a:t>
            </a:r>
            <a:r>
              <a:rPr lang="en-US" sz="2400" i="1" dirty="0" smtClean="0"/>
              <a:t>first, later, incidentally, oh that</a:t>
            </a:r>
            <a:br>
              <a:rPr lang="en-US" sz="2400" i="1" dirty="0" smtClean="0"/>
            </a:br>
            <a:r>
              <a:rPr lang="en-US" sz="2400" i="1" dirty="0" smtClean="0"/>
              <a:t>reminds me</a:t>
            </a:r>
            <a:r>
              <a:rPr lang="en-US" sz="2400" dirty="0" smtClean="0"/>
              <a:t>,…)</a:t>
            </a:r>
            <a:br>
              <a:rPr lang="en-US" sz="2400" dirty="0" smtClean="0"/>
            </a:br>
            <a:r>
              <a:rPr lang="en-US" sz="2400" dirty="0" smtClean="0"/>
              <a:t>Susan had to do the dishes. </a:t>
            </a:r>
            <a:r>
              <a:rPr lang="en-US" sz="2400" i="1" dirty="0" smtClean="0"/>
              <a:t>First</a:t>
            </a:r>
            <a:r>
              <a:rPr lang="en-US" sz="2400" dirty="0" smtClean="0"/>
              <a:t>, she did the glass, as she had been</a:t>
            </a:r>
            <a:br>
              <a:rPr lang="en-US" sz="2400" dirty="0" smtClean="0"/>
            </a:br>
            <a:r>
              <a:rPr lang="en-US" sz="2400" dirty="0" smtClean="0"/>
              <a:t>instructed.</a:t>
            </a:r>
            <a:br>
              <a:rPr lang="en-US" sz="2400" dirty="0" smtClean="0"/>
            </a:br>
            <a:r>
              <a:rPr lang="en-US" sz="2400" dirty="0" smtClean="0"/>
              <a:t>I have to go now. </a:t>
            </a:r>
            <a:r>
              <a:rPr lang="en-US" sz="2400" i="1" dirty="0" smtClean="0"/>
              <a:t>Oh, that reminds me</a:t>
            </a:r>
            <a:r>
              <a:rPr lang="en-US" sz="2400" dirty="0" smtClean="0"/>
              <a:t>, we were invited to John’s for dinner.</a:t>
            </a: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23620723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80256" y="332656"/>
            <a:ext cx="10801199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/>
              <a:t>Classes of DMs</a:t>
            </a:r>
            <a:r>
              <a:rPr lang="en-US" sz="2400" i="1" dirty="0"/>
              <a:t/>
            </a:r>
            <a:br>
              <a:rPr lang="en-US" sz="2400" i="1" dirty="0"/>
            </a:br>
            <a:r>
              <a:rPr lang="en-US" sz="2400" dirty="0"/>
              <a:t>Given the above definition, the DMs of English naturally fall into three functional classes:</a:t>
            </a:r>
            <a:br>
              <a:rPr lang="en-US" sz="2400" dirty="0"/>
            </a:br>
            <a:r>
              <a:rPr lang="en-US" sz="2400" b="1" dirty="0"/>
              <a:t>contrastive markers </a:t>
            </a:r>
            <a:r>
              <a:rPr lang="en-US" sz="2400" dirty="0"/>
              <a:t>(CDMs), where a CDM signals a direct or indirect contrast between S1 and S2 (</a:t>
            </a:r>
            <a:r>
              <a:rPr lang="en-US" sz="2400" b="1" i="1" dirty="0"/>
              <a:t>but</a:t>
            </a:r>
            <a:r>
              <a:rPr lang="en-US" sz="2400" i="1" dirty="0"/>
              <a:t>, alternatively, although, contrariwise, contrary to</a:t>
            </a:r>
            <a:br>
              <a:rPr lang="en-US" sz="2400" i="1" dirty="0"/>
            </a:br>
            <a:r>
              <a:rPr lang="en-US" sz="2400" i="1" dirty="0"/>
              <a:t>expectations, conversely, despite </a:t>
            </a:r>
            <a:r>
              <a:rPr lang="en-US" sz="2400" dirty="0"/>
              <a:t>(</a:t>
            </a:r>
            <a:r>
              <a:rPr lang="en-US" sz="2400" i="1" dirty="0"/>
              <a:t>this/that</a:t>
            </a:r>
            <a:r>
              <a:rPr lang="en-US" sz="2400" dirty="0"/>
              <a:t>), </a:t>
            </a:r>
            <a:r>
              <a:rPr lang="en-US" sz="2400" i="1" dirty="0"/>
              <a:t>even so</a:t>
            </a:r>
            <a:r>
              <a:rPr lang="en-US" sz="2400" dirty="0"/>
              <a:t>, </a:t>
            </a:r>
            <a:r>
              <a:rPr lang="en-US" sz="2400" i="1" dirty="0"/>
              <a:t>however, in spite of </a:t>
            </a:r>
            <a:r>
              <a:rPr lang="en-US" sz="2400" dirty="0"/>
              <a:t>(</a:t>
            </a:r>
            <a:r>
              <a:rPr lang="en-US" sz="2400" i="1" dirty="0"/>
              <a:t>this/that</a:t>
            </a:r>
            <a:r>
              <a:rPr lang="en-US" sz="2400" dirty="0"/>
              <a:t>), </a:t>
            </a:r>
            <a:r>
              <a:rPr lang="en-US" sz="2400" i="1" dirty="0" smtClean="0"/>
              <a:t>in comparison</a:t>
            </a:r>
            <a:r>
              <a:rPr lang="en-US" sz="2400" dirty="0" smtClean="0"/>
              <a:t>(</a:t>
            </a:r>
            <a:r>
              <a:rPr lang="en-US" sz="2400" i="1" dirty="0" smtClean="0"/>
              <a:t>with </a:t>
            </a:r>
            <a:r>
              <a:rPr lang="en-US" sz="2400" i="1" dirty="0"/>
              <a:t>this</a:t>
            </a:r>
            <a:r>
              <a:rPr lang="en-US" sz="2400" dirty="0"/>
              <a:t>/</a:t>
            </a:r>
            <a:r>
              <a:rPr lang="en-US" sz="2400" i="1" dirty="0"/>
              <a:t>that</a:t>
            </a:r>
            <a:r>
              <a:rPr lang="en-US" sz="2400" dirty="0"/>
              <a:t>),</a:t>
            </a:r>
            <a:r>
              <a:rPr lang="en-US" sz="2400" i="1" dirty="0"/>
              <a:t>in contrast</a:t>
            </a:r>
            <a:r>
              <a:rPr lang="en-US" sz="2400" dirty="0"/>
              <a:t>(</a:t>
            </a:r>
            <a:r>
              <a:rPr lang="en-US" sz="2400" i="1" dirty="0"/>
              <a:t>to this/that</a:t>
            </a:r>
            <a:r>
              <a:rPr lang="en-US" sz="2400" dirty="0"/>
              <a:t>),</a:t>
            </a:r>
            <a:r>
              <a:rPr lang="en-US" sz="2400" i="1" dirty="0"/>
              <a:t>instead</a:t>
            </a:r>
            <a:r>
              <a:rPr lang="en-US" sz="2400" dirty="0"/>
              <a:t>(</a:t>
            </a:r>
            <a:r>
              <a:rPr lang="en-US" sz="2400" i="1" dirty="0"/>
              <a:t>of this</a:t>
            </a:r>
            <a:r>
              <a:rPr lang="en-US" sz="2400" dirty="0"/>
              <a:t>/</a:t>
            </a:r>
            <a:r>
              <a:rPr lang="en-US" sz="2400" i="1" dirty="0"/>
              <a:t>that</a:t>
            </a:r>
            <a:r>
              <a:rPr lang="en-US" sz="2400" dirty="0"/>
              <a:t>),</a:t>
            </a:r>
            <a:r>
              <a:rPr lang="en-US" sz="2400" i="1" dirty="0" err="1" smtClean="0"/>
              <a:t>nevertheless</a:t>
            </a:r>
            <a:r>
              <a:rPr lang="en-US" sz="2400" dirty="0" err="1" smtClean="0"/>
              <a:t>,</a:t>
            </a:r>
            <a:r>
              <a:rPr lang="en-US" sz="2400" i="1" dirty="0" err="1" smtClean="0"/>
              <a:t>nonetheless</a:t>
            </a:r>
            <a:r>
              <a:rPr lang="en-US" sz="2400" dirty="0"/>
              <a:t>, (</a:t>
            </a:r>
            <a:r>
              <a:rPr lang="en-US" sz="2400" i="1" dirty="0"/>
              <a:t>this/that point</a:t>
            </a:r>
            <a:r>
              <a:rPr lang="en-US" sz="2400" dirty="0"/>
              <a:t>), </a:t>
            </a:r>
            <a:r>
              <a:rPr lang="en-US" sz="2400" i="1" dirty="0"/>
              <a:t>notwithstanding</a:t>
            </a:r>
            <a:r>
              <a:rPr lang="en-US" sz="2400" dirty="0"/>
              <a:t>, </a:t>
            </a:r>
            <a:r>
              <a:rPr lang="en-US" sz="2400" i="1" dirty="0"/>
              <a:t>on the other hand</a:t>
            </a:r>
            <a:r>
              <a:rPr lang="en-US" sz="2400" dirty="0"/>
              <a:t>, </a:t>
            </a:r>
            <a:r>
              <a:rPr lang="en-US" sz="2400" i="1" dirty="0"/>
              <a:t>on the </a:t>
            </a:r>
            <a:r>
              <a:rPr lang="en-US" sz="2400" i="1" dirty="0" err="1" smtClean="0"/>
              <a:t>contrary</a:t>
            </a:r>
            <a:r>
              <a:rPr lang="en-US" sz="2400" dirty="0" err="1" smtClean="0"/>
              <a:t>,</a:t>
            </a:r>
            <a:r>
              <a:rPr lang="en-US" sz="2400" i="1" dirty="0" err="1" smtClean="0"/>
              <a:t>rather</a:t>
            </a:r>
            <a:r>
              <a:rPr lang="en-US" sz="2400" i="1" dirty="0" smtClean="0"/>
              <a:t> </a:t>
            </a:r>
            <a:r>
              <a:rPr lang="en-US" sz="2400" dirty="0"/>
              <a:t>(</a:t>
            </a:r>
            <a:r>
              <a:rPr lang="en-US" sz="2400" i="1" dirty="0"/>
              <a:t>than this/that</a:t>
            </a:r>
            <a:r>
              <a:rPr lang="en-US" sz="2400" dirty="0"/>
              <a:t>), </a:t>
            </a:r>
            <a:r>
              <a:rPr lang="en-US" sz="2400" i="1" dirty="0"/>
              <a:t>regardless </a:t>
            </a:r>
            <a:r>
              <a:rPr lang="en-US" sz="2400" dirty="0"/>
              <a:t>(</a:t>
            </a:r>
            <a:r>
              <a:rPr lang="en-US" sz="2400" i="1" dirty="0"/>
              <a:t>of this/that</a:t>
            </a:r>
            <a:r>
              <a:rPr lang="en-US" sz="2400" dirty="0"/>
              <a:t>), </a:t>
            </a:r>
            <a:r>
              <a:rPr lang="en-US" sz="2400" i="1" dirty="0"/>
              <a:t>still</a:t>
            </a:r>
            <a:r>
              <a:rPr lang="en-US" sz="2400" dirty="0"/>
              <a:t>, </a:t>
            </a:r>
            <a:r>
              <a:rPr lang="en-US" sz="2400" i="1" dirty="0"/>
              <a:t>though</a:t>
            </a:r>
            <a:r>
              <a:rPr lang="en-US" sz="2400" dirty="0"/>
              <a:t>, </a:t>
            </a:r>
            <a:r>
              <a:rPr lang="en-US" sz="2400" i="1" dirty="0"/>
              <a:t>whereas</a:t>
            </a:r>
            <a:r>
              <a:rPr lang="en-US" sz="2400" dirty="0"/>
              <a:t>, </a:t>
            </a:r>
            <a:r>
              <a:rPr lang="en-US" sz="2400" i="1" dirty="0"/>
              <a:t>yet</a:t>
            </a:r>
            <a:r>
              <a:rPr lang="en-US" sz="2400" dirty="0"/>
              <a:t>…)</a:t>
            </a:r>
            <a:r>
              <a:rPr lang="en-US" sz="2400" dirty="0" smtClean="0"/>
              <a:t> </a:t>
            </a:r>
            <a:br>
              <a:rPr lang="en-US" sz="2400" dirty="0" smtClean="0"/>
            </a:br>
            <a:r>
              <a:rPr lang="en-US" sz="2400" b="1" dirty="0"/>
              <a:t>elaborative markers </a:t>
            </a:r>
            <a:r>
              <a:rPr lang="en-US" sz="2400" dirty="0"/>
              <a:t>(EDMs), where an EDM signals an elaboration in</a:t>
            </a:r>
            <a:br>
              <a:rPr lang="en-US" sz="2400" dirty="0"/>
            </a:br>
            <a:r>
              <a:rPr lang="en-US" sz="2400" dirty="0"/>
              <a:t>S2 to the information contained in S1 (</a:t>
            </a:r>
            <a:r>
              <a:rPr lang="en-US" sz="2400" b="1" i="1" dirty="0"/>
              <a:t>and</a:t>
            </a:r>
            <a:r>
              <a:rPr lang="en-US" sz="2400" dirty="0"/>
              <a:t>, </a:t>
            </a:r>
            <a:r>
              <a:rPr lang="en-US" sz="2400" i="1" dirty="0"/>
              <a:t>above all, after all, also, alternatively, analogously, besides, by the same token, correspondingly, equally, for example, for instance, further</a:t>
            </a:r>
            <a:r>
              <a:rPr lang="en-US" sz="2400" dirty="0"/>
              <a:t>(</a:t>
            </a:r>
            <a:r>
              <a:rPr lang="en-US" sz="2400" i="1" dirty="0"/>
              <a:t>more</a:t>
            </a:r>
            <a:r>
              <a:rPr lang="en-US" sz="2400" dirty="0"/>
              <a:t>)</a:t>
            </a:r>
            <a:r>
              <a:rPr lang="en-US" sz="2400" i="1" dirty="0"/>
              <a:t>, in addition, in other words, in particular, likewise,</a:t>
            </a:r>
            <a:br>
              <a:rPr lang="en-US" sz="2400" i="1" dirty="0"/>
            </a:br>
            <a:r>
              <a:rPr lang="en-US" sz="2400" i="1" dirty="0"/>
              <a:t>more accurately, more importantly, more precisely, more to the point, moreover, on</a:t>
            </a:r>
            <a:br>
              <a:rPr lang="en-US" sz="2400" i="1" dirty="0"/>
            </a:br>
            <a:r>
              <a:rPr lang="en-US" sz="2400" i="1" dirty="0"/>
              <a:t>that basis, on top of it all, or, otherwise, rather, similarly</a:t>
            </a:r>
            <a:r>
              <a:rPr lang="en-US" sz="2400" dirty="0"/>
              <a:t>, </a:t>
            </a:r>
            <a:r>
              <a:rPr lang="en-US" sz="2400" i="1" dirty="0"/>
              <a:t>that is to say</a:t>
            </a:r>
            <a:r>
              <a:rPr lang="en-US" sz="2400" dirty="0"/>
              <a:t>).</a:t>
            </a:r>
            <a:r>
              <a:rPr lang="en-US" sz="2400" dirty="0" smtClean="0"/>
              <a:t> </a:t>
            </a:r>
            <a:br>
              <a:rPr lang="en-US" sz="2400" dirty="0" smtClean="0"/>
            </a:b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161983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24271" y="116632"/>
            <a:ext cx="10513167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inferential markers </a:t>
            </a:r>
            <a:r>
              <a:rPr lang="en-US" sz="2400" dirty="0"/>
              <a:t>(IDMs), where an IDM signals that S1 provides a basis</a:t>
            </a:r>
            <a:br>
              <a:rPr lang="en-US" sz="2400" dirty="0"/>
            </a:br>
            <a:r>
              <a:rPr lang="en-US" sz="2400" dirty="0"/>
              <a:t>for inferring S2 (</a:t>
            </a:r>
            <a:r>
              <a:rPr lang="en-US" sz="2400" b="1" i="1" dirty="0"/>
              <a:t>so</a:t>
            </a:r>
            <a:r>
              <a:rPr lang="en-US" sz="2400" i="1" dirty="0"/>
              <a:t>, all things considered, as a conclusion, as a consequence</a:t>
            </a:r>
            <a:br>
              <a:rPr lang="en-US" sz="2400" i="1" dirty="0"/>
            </a:br>
            <a:r>
              <a:rPr lang="en-US" sz="2400" dirty="0"/>
              <a:t>(</a:t>
            </a:r>
            <a:r>
              <a:rPr lang="en-US" sz="2400" i="1" dirty="0"/>
              <a:t>of this/that</a:t>
            </a:r>
            <a:r>
              <a:rPr lang="en-US" sz="2400" dirty="0"/>
              <a:t>), </a:t>
            </a:r>
            <a:r>
              <a:rPr lang="en-US" sz="2400" i="1" dirty="0"/>
              <a:t>as a result </a:t>
            </a:r>
            <a:r>
              <a:rPr lang="en-US" sz="2400" dirty="0"/>
              <a:t>(</a:t>
            </a:r>
            <a:r>
              <a:rPr lang="en-US" sz="2400" i="1" dirty="0"/>
              <a:t>of this/that</a:t>
            </a:r>
            <a:r>
              <a:rPr lang="en-US" sz="2400" dirty="0"/>
              <a:t>), </a:t>
            </a:r>
            <a:r>
              <a:rPr lang="en-US" sz="2400" i="1" dirty="0"/>
              <a:t>because </a:t>
            </a:r>
            <a:r>
              <a:rPr lang="en-US" sz="2400" dirty="0"/>
              <a:t>(</a:t>
            </a:r>
            <a:r>
              <a:rPr lang="en-US" sz="2400" i="1" dirty="0"/>
              <a:t>of this/that</a:t>
            </a:r>
            <a:r>
              <a:rPr lang="en-US" sz="2400" dirty="0"/>
              <a:t>), </a:t>
            </a:r>
            <a:r>
              <a:rPr lang="en-US" sz="2400" i="1" dirty="0"/>
              <a:t>consequently, for </a:t>
            </a:r>
            <a:r>
              <a:rPr lang="en-US" sz="2400" i="1" dirty="0" smtClean="0"/>
              <a:t>this/that </a:t>
            </a:r>
            <a:r>
              <a:rPr lang="en-US" sz="2400" i="1" dirty="0"/>
              <a:t>reason, hence, it follows that, accordingly, in this/that/any case, on </a:t>
            </a:r>
            <a:r>
              <a:rPr lang="en-US" sz="2400" i="1" dirty="0" smtClean="0"/>
              <a:t>this/that condition</a:t>
            </a:r>
            <a:r>
              <a:rPr lang="en-US" sz="2400" i="1" dirty="0"/>
              <a:t>, on these/those grounds, then, therefore, thus</a:t>
            </a:r>
            <a:r>
              <a:rPr lang="en-US" sz="2400" dirty="0"/>
              <a:t>).</a:t>
            </a:r>
            <a:r>
              <a:rPr lang="en-US" sz="2400" dirty="0" smtClean="0"/>
              <a:t> </a:t>
            </a:r>
            <a:br>
              <a:rPr lang="en-US" sz="2400" dirty="0" smtClean="0"/>
            </a:br>
            <a:r>
              <a:rPr lang="en-US" sz="2400" dirty="0"/>
              <a:t>The first marker in each class (</a:t>
            </a:r>
            <a:r>
              <a:rPr lang="en-US" sz="2400" i="1" dirty="0"/>
              <a:t>but, and, so</a:t>
            </a:r>
            <a:r>
              <a:rPr lang="en-US" sz="2400" dirty="0"/>
              <a:t>) is what I call the primary </a:t>
            </a:r>
            <a:r>
              <a:rPr lang="en-US" sz="2400" dirty="0" smtClean="0"/>
              <a:t>DM of </a:t>
            </a:r>
            <a:r>
              <a:rPr lang="en-US" sz="2400" dirty="0"/>
              <a:t>the class and has the broadest meaning of all the DMs in a class.</a:t>
            </a:r>
            <a:r>
              <a:rPr lang="en-US" sz="2400" dirty="0" smtClean="0"/>
              <a:t> </a:t>
            </a:r>
            <a:br>
              <a:rPr lang="en-US" sz="2400" dirty="0" smtClean="0"/>
            </a:br>
            <a:r>
              <a:rPr lang="es-AR" sz="2400" b="1" dirty="0"/>
              <a:t>Incidental/Non-</a:t>
            </a:r>
            <a:r>
              <a:rPr lang="es-AR" sz="2400" b="1" dirty="0" err="1"/>
              <a:t>Defining</a:t>
            </a:r>
            <a:r>
              <a:rPr lang="es-AR" sz="2400" b="1" dirty="0"/>
              <a:t> </a:t>
            </a:r>
            <a:r>
              <a:rPr lang="es-AR" sz="2400" b="1" dirty="0" err="1"/>
              <a:t>Properties</a:t>
            </a:r>
            <a:r>
              <a:rPr lang="es-AR" sz="2400" b="1" dirty="0"/>
              <a:t> of </a:t>
            </a:r>
            <a:r>
              <a:rPr lang="es-AR" sz="2400" b="1" dirty="0" err="1"/>
              <a:t>DMs</a:t>
            </a:r>
            <a:r>
              <a:rPr lang="es-AR" sz="2400" dirty="0" smtClean="0"/>
              <a:t> </a:t>
            </a:r>
            <a:br>
              <a:rPr lang="es-AR" sz="2400" dirty="0" smtClean="0"/>
            </a:br>
            <a:r>
              <a:rPr lang="en-US" sz="2400" dirty="0"/>
              <a:t>First, nearly all DMs can be absent from a S1-DM-S2 sequence in which</a:t>
            </a:r>
            <a:br>
              <a:rPr lang="en-US" sz="2400" dirty="0"/>
            </a:br>
            <a:r>
              <a:rPr lang="en-US" sz="2400" dirty="0"/>
              <a:t>they might occur, with the relationship between the segments remaining unaltered. For example, in the following sequences,</a:t>
            </a:r>
            <a:br>
              <a:rPr lang="en-US" sz="2400" dirty="0"/>
            </a:br>
            <a:r>
              <a:rPr lang="en-US" sz="2400" dirty="0"/>
              <a:t>(23) S1: This flight takes 5 hours.</a:t>
            </a:r>
            <a:br>
              <a:rPr lang="en-US" sz="2400" dirty="0"/>
            </a:br>
            <a:r>
              <a:rPr lang="en-US" sz="2400" dirty="0" smtClean="0"/>
              <a:t>S21</a:t>
            </a:r>
            <a:r>
              <a:rPr lang="en-US" sz="2400" dirty="0"/>
              <a:t>: There’s a stopover in Paris.</a:t>
            </a:r>
            <a:br>
              <a:rPr lang="en-US" sz="2400" dirty="0"/>
            </a:br>
            <a:r>
              <a:rPr lang="en-US" sz="2400" dirty="0" smtClean="0"/>
              <a:t>S22</a:t>
            </a:r>
            <a:r>
              <a:rPr lang="en-US" sz="2400" dirty="0"/>
              <a:t>: </a:t>
            </a:r>
            <a:r>
              <a:rPr lang="en-US" sz="2400" i="1" dirty="0"/>
              <a:t>After all</a:t>
            </a:r>
            <a:r>
              <a:rPr lang="en-US" sz="2400" dirty="0"/>
              <a:t>, there’s a stopover in Paris.</a:t>
            </a:r>
            <a:br>
              <a:rPr lang="en-US" sz="2400" dirty="0"/>
            </a:br>
            <a:r>
              <a:rPr lang="en-US" sz="2400" dirty="0" smtClean="0"/>
              <a:t>S23</a:t>
            </a:r>
            <a:r>
              <a:rPr lang="en-US" sz="2400" dirty="0"/>
              <a:t>: </a:t>
            </a:r>
            <a:r>
              <a:rPr lang="en-US" sz="2400" i="1" dirty="0"/>
              <a:t>Because </a:t>
            </a:r>
            <a:r>
              <a:rPr lang="en-US" sz="2400" dirty="0"/>
              <a:t>there’s a stopover in Paris.</a:t>
            </a:r>
            <a:br>
              <a:rPr lang="en-US" sz="2400" dirty="0"/>
            </a:br>
            <a:r>
              <a:rPr lang="en-US" sz="2400" dirty="0" smtClean="0"/>
              <a:t>S24</a:t>
            </a:r>
            <a:r>
              <a:rPr lang="en-US" sz="2400" dirty="0"/>
              <a:t>: </a:t>
            </a:r>
            <a:r>
              <a:rPr lang="en-US" sz="2400" i="1" dirty="0"/>
              <a:t>So</a:t>
            </a:r>
            <a:r>
              <a:rPr lang="en-US" sz="2400" dirty="0"/>
              <a:t>, there’s a stopover in Paris.</a:t>
            </a:r>
            <a:br>
              <a:rPr lang="en-US" sz="2400" dirty="0"/>
            </a:br>
            <a:r>
              <a:rPr lang="en-US" sz="2400" dirty="0" smtClean="0"/>
              <a:t>S25</a:t>
            </a:r>
            <a:r>
              <a:rPr lang="en-US" sz="2400" dirty="0"/>
              <a:t>: </a:t>
            </a:r>
            <a:r>
              <a:rPr lang="en-US" sz="2400" i="1" dirty="0"/>
              <a:t>But </a:t>
            </a:r>
            <a:r>
              <a:rPr lang="en-US" sz="2400" dirty="0"/>
              <a:t>there’s a stop-over in Paris.</a:t>
            </a:r>
            <a:br>
              <a:rPr lang="en-US" sz="2400" dirty="0"/>
            </a:br>
            <a:r>
              <a:rPr lang="en-US" sz="2400" dirty="0" smtClean="0"/>
              <a:t>S2: </a:t>
            </a:r>
            <a:r>
              <a:rPr lang="en-US" sz="2400" i="1" dirty="0"/>
              <a:t>And </a:t>
            </a:r>
            <a:r>
              <a:rPr lang="en-US" sz="2400" dirty="0"/>
              <a:t>there’s a stop-over in Paris.</a:t>
            </a:r>
            <a:r>
              <a:rPr lang="en-US" sz="2400" dirty="0" smtClean="0"/>
              <a:t> </a:t>
            </a:r>
            <a:br>
              <a:rPr lang="en-US" sz="2400" dirty="0" smtClean="0"/>
            </a:b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31828264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08248" y="260649"/>
            <a:ext cx="10873207" cy="10433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Second, </a:t>
            </a:r>
            <a:r>
              <a:rPr lang="en-US" sz="2400" dirty="0"/>
              <a:t>some researchers have proposed that the fact that a DM does not</a:t>
            </a:r>
            <a:br>
              <a:rPr lang="en-US" sz="2400" dirty="0"/>
            </a:br>
            <a:r>
              <a:rPr lang="en-US" sz="2400" dirty="0"/>
              <a:t>contribute to the truth conditions of the host segment should be part of its</a:t>
            </a:r>
            <a:br>
              <a:rPr lang="en-US" sz="2400" dirty="0"/>
            </a:br>
            <a:r>
              <a:rPr lang="en-US" sz="2400" dirty="0"/>
              <a:t>definition (e.g. </a:t>
            </a:r>
            <a:r>
              <a:rPr lang="en-US" sz="2400" dirty="0" err="1"/>
              <a:t>Schourup</a:t>
            </a:r>
            <a:r>
              <a:rPr lang="en-US" sz="2400" dirty="0"/>
              <a:t>, 1999 ). This claim is superfluous. Since DMs function as a </a:t>
            </a:r>
            <a:r>
              <a:rPr lang="en-US" sz="2400" i="1" dirty="0"/>
              <a:t>relationship </a:t>
            </a:r>
            <a:r>
              <a:rPr lang="en-US" sz="2400" dirty="0"/>
              <a:t>between two segments, not as part of the </a:t>
            </a:r>
            <a:r>
              <a:rPr lang="en-US" sz="2400" i="1" dirty="0"/>
              <a:t>meaning </a:t>
            </a:r>
            <a:r>
              <a:rPr lang="en-US" sz="2400" dirty="0"/>
              <a:t>of</a:t>
            </a:r>
            <a:br>
              <a:rPr lang="en-US" sz="2400" dirty="0"/>
            </a:br>
            <a:r>
              <a:rPr lang="en-US" sz="2400" dirty="0"/>
              <a:t>either, it follows that a DM does not contribute to the truth conditions of the</a:t>
            </a:r>
            <a:br>
              <a:rPr lang="en-US" sz="2400" dirty="0"/>
            </a:br>
            <a:r>
              <a:rPr lang="en-US" sz="2400" dirty="0"/>
              <a:t>host segment.</a:t>
            </a:r>
            <a:br>
              <a:rPr lang="en-US" sz="2400" dirty="0"/>
            </a:br>
            <a:r>
              <a:rPr lang="en-US" sz="2400" b="1" dirty="0"/>
              <a:t>Third, </a:t>
            </a:r>
            <a:r>
              <a:rPr lang="en-US" sz="2400" dirty="0"/>
              <a:t>in some cases the meaning of a DM is exactly the same as the expression when it is used as an adverb, for example in (25)</a:t>
            </a:r>
            <a:r>
              <a:rPr lang="en-US" sz="2400" dirty="0" smtClean="0"/>
              <a:t> </a:t>
            </a:r>
            <a:endParaRPr lang="en-US" sz="2400" dirty="0"/>
          </a:p>
          <a:p>
            <a:r>
              <a:rPr lang="en-US" sz="2400" dirty="0"/>
              <a:t>(25) The meaning of DM and a homophonous form are the same:</a:t>
            </a:r>
            <a:br>
              <a:rPr lang="en-US" sz="2400" dirty="0"/>
            </a:br>
            <a:r>
              <a:rPr lang="en-US" sz="2400" dirty="0"/>
              <a:t>a. DM: He didn’t brush his teeth. </a:t>
            </a:r>
            <a:r>
              <a:rPr lang="en-US" sz="2400" i="1" dirty="0"/>
              <a:t>As a result</a:t>
            </a:r>
            <a:r>
              <a:rPr lang="en-US" sz="2400" dirty="0"/>
              <a:t>, he got cavities.</a:t>
            </a:r>
            <a:br>
              <a:rPr lang="en-US" sz="2400" dirty="0"/>
            </a:br>
            <a:r>
              <a:rPr lang="en-US" sz="2400" dirty="0"/>
              <a:t>b. Adverbial: The substance suddenly hardened. This wasn’t what we</a:t>
            </a:r>
            <a:br>
              <a:rPr lang="en-US" sz="2400" dirty="0"/>
            </a:br>
            <a:r>
              <a:rPr lang="en-US" sz="2400" dirty="0"/>
              <a:t>expected </a:t>
            </a:r>
            <a:r>
              <a:rPr lang="en-US" sz="2400" i="1" dirty="0"/>
              <a:t>as a result </a:t>
            </a:r>
            <a:r>
              <a:rPr lang="en-US" sz="2400" dirty="0"/>
              <a:t>of our work.</a:t>
            </a:r>
            <a:r>
              <a:rPr lang="en-US" sz="2400" dirty="0" smtClean="0"/>
              <a:t> </a:t>
            </a:r>
            <a:br>
              <a:rPr lang="en-US" sz="2400" dirty="0" smtClean="0"/>
            </a:br>
            <a:r>
              <a:rPr lang="en-US" sz="2400" b="1" dirty="0"/>
              <a:t>Fourth, </a:t>
            </a:r>
            <a:r>
              <a:rPr lang="en-US" sz="2400" dirty="0"/>
              <a:t>there are a number of DMs which have more than one meaning/use</a:t>
            </a:r>
            <a:br>
              <a:rPr lang="en-US" sz="2400" dirty="0"/>
            </a:br>
            <a:r>
              <a:rPr lang="en-US" sz="2400" dirty="0"/>
              <a:t>when used as a DM (e.g. </a:t>
            </a:r>
            <a:r>
              <a:rPr lang="en-US" sz="2400" i="1" dirty="0"/>
              <a:t>but</a:t>
            </a:r>
            <a:r>
              <a:rPr lang="en-US" sz="2400" dirty="0"/>
              <a:t>, </a:t>
            </a:r>
            <a:r>
              <a:rPr lang="en-US" sz="2400" i="1" dirty="0"/>
              <a:t>so</a:t>
            </a:r>
            <a:r>
              <a:rPr lang="en-US" sz="2400" dirty="0"/>
              <a:t>, </a:t>
            </a:r>
            <a:r>
              <a:rPr lang="en-US" sz="2400" i="1" dirty="0"/>
              <a:t>instead</a:t>
            </a:r>
            <a:r>
              <a:rPr lang="en-US" sz="2400" dirty="0"/>
              <a:t>,…). However, there appears to be no</a:t>
            </a:r>
            <a:br>
              <a:rPr lang="en-US" sz="2400" dirty="0"/>
            </a:br>
            <a:r>
              <a:rPr lang="en-US" sz="2400" dirty="0"/>
              <a:t>case where a sequence is ambiguous due to a DM and a homophonous </a:t>
            </a:r>
            <a:r>
              <a:rPr lang="en-US" sz="2400" dirty="0" err="1"/>
              <a:t>nonDM</a:t>
            </a:r>
            <a:r>
              <a:rPr lang="en-US" sz="2400" dirty="0"/>
              <a:t> form with a different meaning occurring in the same context.</a:t>
            </a:r>
            <a:br>
              <a:rPr lang="en-US" sz="2400" dirty="0"/>
            </a:br>
            <a:r>
              <a:rPr lang="en-US" sz="2400" dirty="0"/>
              <a:t>(27) a. I expect him to come. </a:t>
            </a:r>
            <a:r>
              <a:rPr lang="en-US" sz="2400" i="1" dirty="0"/>
              <a:t>However</a:t>
            </a:r>
            <a:r>
              <a:rPr lang="en-US" sz="2400" dirty="0"/>
              <a:t>, he will have to get here </a:t>
            </a:r>
            <a:r>
              <a:rPr lang="en-US" sz="2400" i="1" dirty="0"/>
              <a:t>however</a:t>
            </a:r>
            <a:br>
              <a:rPr lang="en-US" sz="2400" i="1" dirty="0"/>
            </a:br>
            <a:r>
              <a:rPr lang="en-US" sz="2400" dirty="0"/>
              <a:t>he can.</a:t>
            </a:r>
            <a:br>
              <a:rPr lang="en-US" sz="2400" dirty="0"/>
            </a:br>
            <a:r>
              <a:rPr lang="en-US" sz="2400" dirty="0"/>
              <a:t>b. A: It’s snowing outside.</a:t>
            </a:r>
            <a:br>
              <a:rPr lang="en-US" sz="2400" dirty="0"/>
            </a:br>
            <a:r>
              <a:rPr lang="en-US" sz="2400" dirty="0"/>
              <a:t>B: </a:t>
            </a:r>
            <a:r>
              <a:rPr lang="en-US" sz="2400" i="1" dirty="0"/>
              <a:t>So </a:t>
            </a:r>
            <a:r>
              <a:rPr lang="en-US" sz="2400" dirty="0"/>
              <a:t>I guess we’ll have to leave early </a:t>
            </a:r>
            <a:r>
              <a:rPr lang="en-US" sz="2400" i="1" dirty="0"/>
              <a:t>so </a:t>
            </a:r>
            <a:r>
              <a:rPr lang="en-US" sz="2400" dirty="0"/>
              <a:t>as to get there on time.</a:t>
            </a:r>
            <a:br>
              <a:rPr lang="en-US" sz="2400" dirty="0"/>
            </a:br>
            <a:r>
              <a:rPr lang="en-US" sz="2400" dirty="0"/>
              <a:t>c. </a:t>
            </a:r>
            <a:r>
              <a:rPr lang="en-US" sz="2400" i="1" dirty="0"/>
              <a:t>In addition</a:t>
            </a:r>
            <a:r>
              <a:rPr lang="en-US" sz="2400" dirty="0"/>
              <a:t>, John was quite skilled in math, especially </a:t>
            </a:r>
            <a:r>
              <a:rPr lang="en-US" sz="2400" i="1" dirty="0"/>
              <a:t>in addition</a:t>
            </a:r>
            <a:r>
              <a:rPr lang="en-US" sz="2400" dirty="0"/>
              <a:t>.</a:t>
            </a:r>
            <a:br>
              <a:rPr lang="en-US" sz="2400" dirty="0"/>
            </a:br>
            <a:r>
              <a:rPr lang="en-US" sz="2400" dirty="0" smtClean="0"/>
              <a:t>Mary </a:t>
            </a:r>
            <a:r>
              <a:rPr lang="en-US" sz="2400" dirty="0"/>
              <a:t>can open the safe. </a:t>
            </a:r>
            <a:r>
              <a:rPr lang="en-US" sz="2400" i="1" dirty="0"/>
              <a:t>After all</a:t>
            </a:r>
            <a:r>
              <a:rPr lang="en-US" sz="2400" dirty="0"/>
              <a:t>, she knows the combination.</a:t>
            </a:r>
            <a:br>
              <a:rPr lang="en-US" sz="2400" dirty="0"/>
            </a:br>
            <a:r>
              <a:rPr lang="en-US" sz="2400" dirty="0"/>
              <a:t>b. </a:t>
            </a:r>
            <a:r>
              <a:rPr lang="en-US" sz="2400" dirty="0" err="1"/>
              <a:t>DM+</a:t>
            </a:r>
            <a:r>
              <a:rPr lang="en-US" sz="2400" i="1" dirty="0" err="1"/>
              <a:t>this</a:t>
            </a:r>
            <a:r>
              <a:rPr lang="en-US" sz="2400" i="1" dirty="0"/>
              <a:t>/that </a:t>
            </a:r>
            <a:r>
              <a:rPr lang="en-US" sz="2400" dirty="0"/>
              <a:t>(where </a:t>
            </a:r>
            <a:r>
              <a:rPr lang="en-US" sz="2400" i="1" dirty="0"/>
              <a:t>this/that </a:t>
            </a:r>
            <a:r>
              <a:rPr lang="en-US" sz="2400" dirty="0"/>
              <a:t>refers to S1): </a:t>
            </a:r>
            <a:r>
              <a:rPr lang="en-US" sz="2400" i="1" dirty="0"/>
              <a:t>despite this, in spite of that,</a:t>
            </a:r>
            <a:br>
              <a:rPr lang="en-US" sz="2400" i="1" dirty="0"/>
            </a:br>
            <a:r>
              <a:rPr lang="en-US" sz="2400" i="1" dirty="0"/>
              <a:t>in addition to that,…</a:t>
            </a:r>
            <a:br>
              <a:rPr lang="en-US" sz="2400" i="1" dirty="0"/>
            </a:br>
            <a:r>
              <a:rPr lang="en-US" sz="2400" dirty="0"/>
              <a:t>She wasn’t very pretty. </a:t>
            </a:r>
            <a:r>
              <a:rPr lang="en-US" sz="2400" i="1" dirty="0"/>
              <a:t>Despite this</a:t>
            </a:r>
            <a:r>
              <a:rPr lang="en-US" sz="2400" dirty="0"/>
              <a:t>, she was extremely popular.</a:t>
            </a:r>
            <a:br>
              <a:rPr lang="en-US" sz="2400" dirty="0"/>
            </a:br>
            <a:r>
              <a:rPr lang="en-US" sz="2400" dirty="0"/>
              <a:t>c. </a:t>
            </a:r>
            <a:r>
              <a:rPr lang="en-US" sz="2400" dirty="0" err="1"/>
              <a:t>DM+</a:t>
            </a:r>
            <a:r>
              <a:rPr lang="en-US" sz="2400" i="1" dirty="0" err="1"/>
              <a:t>of</a:t>
            </a:r>
            <a:r>
              <a:rPr lang="en-US" sz="2400" i="1" dirty="0"/>
              <a:t> this/that </a:t>
            </a:r>
            <a:r>
              <a:rPr lang="en-US" sz="2400" dirty="0"/>
              <a:t>(where </a:t>
            </a:r>
            <a:r>
              <a:rPr lang="en-US" sz="2400" i="1" dirty="0"/>
              <a:t>this/that </a:t>
            </a:r>
            <a:r>
              <a:rPr lang="en-US" sz="2400" dirty="0"/>
              <a:t>refers to S1): </a:t>
            </a:r>
            <a:r>
              <a:rPr lang="en-US" sz="2400" i="1" dirty="0"/>
              <a:t>as a result of </a:t>
            </a:r>
            <a:r>
              <a:rPr lang="en-US" sz="2400" dirty="0"/>
              <a:t>(</a:t>
            </a:r>
            <a:r>
              <a:rPr lang="en-US" sz="2400" i="1" dirty="0"/>
              <a:t>doing</a:t>
            </a:r>
            <a:r>
              <a:rPr lang="en-US" sz="2400" dirty="0"/>
              <a:t>) </a:t>
            </a:r>
            <a:r>
              <a:rPr lang="en-US" sz="2400" i="1" dirty="0"/>
              <a:t>this/</a:t>
            </a:r>
            <a:r>
              <a:rPr lang="en-US" sz="2400" dirty="0" smtClean="0"/>
              <a:t> </a:t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40147603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52264" y="188640"/>
            <a:ext cx="10801200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Fifth, </a:t>
            </a:r>
            <a:r>
              <a:rPr lang="en-US" sz="2400" dirty="0" smtClean="0"/>
              <a:t>DMs constitute a functional class, a heterogeneous syntactic group.</a:t>
            </a:r>
            <a:br>
              <a:rPr lang="en-US" sz="2400" dirty="0" smtClean="0"/>
            </a:br>
            <a:r>
              <a:rPr lang="en-US" sz="2400" dirty="0" smtClean="0"/>
              <a:t>They are drawn primarily from</a:t>
            </a:r>
            <a:br>
              <a:rPr lang="en-US" sz="2400" dirty="0" smtClean="0"/>
            </a:br>
            <a:r>
              <a:rPr lang="en-US" sz="2400" dirty="0" smtClean="0"/>
              <a:t>(28) a. conjunctions (</a:t>
            </a:r>
            <a:r>
              <a:rPr lang="en-US" sz="2400" i="1" dirty="0" smtClean="0"/>
              <a:t>and, but, or, nor, so, yet, although, whereas, unless,</a:t>
            </a:r>
            <a:br>
              <a:rPr lang="en-US" sz="2400" i="1" dirty="0" smtClean="0"/>
            </a:br>
            <a:r>
              <a:rPr lang="en-US" sz="2400" i="1" dirty="0" smtClean="0"/>
              <a:t>while</a:t>
            </a:r>
            <a:r>
              <a:rPr lang="en-US" sz="2400" dirty="0" smtClean="0"/>
              <a:t>,…)</a:t>
            </a:r>
            <a:br>
              <a:rPr lang="en-US" sz="2400" dirty="0" smtClean="0"/>
            </a:br>
            <a:r>
              <a:rPr lang="en-US" sz="2400" dirty="0" smtClean="0"/>
              <a:t>b . adverbials (</a:t>
            </a:r>
            <a:r>
              <a:rPr lang="en-US" sz="2400" i="1" dirty="0" smtClean="0"/>
              <a:t>anyway, besides, consequently, furthermore, still, however</a:t>
            </a:r>
            <a:r>
              <a:rPr lang="en-US" sz="2400" dirty="0" smtClean="0"/>
              <a:t>,..)</a:t>
            </a:r>
            <a:br>
              <a:rPr lang="en-US" sz="2400" dirty="0" smtClean="0"/>
            </a:br>
            <a:r>
              <a:rPr lang="en-US" sz="2400" dirty="0" smtClean="0"/>
              <a:t>c. prepositional phrases (</a:t>
            </a:r>
            <a:r>
              <a:rPr lang="en-US" sz="2400" i="1" dirty="0" smtClean="0"/>
              <a:t>above all, after all, as a consequence (of that),</a:t>
            </a:r>
            <a:br>
              <a:rPr lang="en-US" sz="2400" i="1" dirty="0" smtClean="0"/>
            </a:br>
            <a:r>
              <a:rPr lang="en-US" sz="2400" i="1" dirty="0" smtClean="0"/>
              <a:t>as a conclusion, as a result (of that), on the contrary, on the other hand, in</a:t>
            </a:r>
            <a:br>
              <a:rPr lang="en-US" sz="2400" i="1" dirty="0" smtClean="0"/>
            </a:br>
            <a:r>
              <a:rPr lang="en-US" sz="2400" i="1" dirty="0" smtClean="0"/>
              <a:t>other words, rather than that, regardless of that</a:t>
            </a:r>
            <a:r>
              <a:rPr lang="en-US" sz="2400" dirty="0" smtClean="0"/>
              <a:t>,…)</a:t>
            </a:r>
            <a:br>
              <a:rPr lang="en-US" sz="2400" dirty="0" smtClean="0"/>
            </a:br>
            <a:r>
              <a:rPr lang="en-US" sz="2400" dirty="0" smtClean="0"/>
              <a:t>and very seldom from nouns, adjectives, verbs, or prepositions.8</a:t>
            </a:r>
            <a:br>
              <a:rPr lang="en-US" sz="2400" dirty="0" smtClean="0"/>
            </a:br>
            <a:r>
              <a:rPr lang="en-US" sz="2400" b="1" dirty="0" smtClean="0"/>
              <a:t>Sixth, </a:t>
            </a:r>
            <a:r>
              <a:rPr lang="en-US" sz="2400" dirty="0" smtClean="0"/>
              <a:t>while many DMs are mono-morphemic (e.g. </a:t>
            </a:r>
            <a:r>
              <a:rPr lang="en-US" sz="2400" i="1" dirty="0" smtClean="0"/>
              <a:t>but</a:t>
            </a:r>
            <a:r>
              <a:rPr lang="en-US" sz="2400" dirty="0" smtClean="0"/>
              <a:t>, </a:t>
            </a:r>
            <a:r>
              <a:rPr lang="en-US" sz="2400" i="1" dirty="0" smtClean="0"/>
              <a:t>so</a:t>
            </a:r>
            <a:r>
              <a:rPr lang="en-US" sz="2400" dirty="0" smtClean="0"/>
              <a:t>, and </a:t>
            </a:r>
            <a:r>
              <a:rPr lang="en-US" sz="2400" i="1" dirty="0" smtClean="0"/>
              <a:t>thus</a:t>
            </a:r>
            <a:r>
              <a:rPr lang="en-US" sz="2400" dirty="0" smtClean="0"/>
              <a:t>), there</a:t>
            </a:r>
            <a:br>
              <a:rPr lang="en-US" sz="2400" dirty="0" smtClean="0"/>
            </a:br>
            <a:r>
              <a:rPr lang="en-US" sz="2400" dirty="0" smtClean="0"/>
              <a:t>are those which are </a:t>
            </a:r>
            <a:r>
              <a:rPr lang="en-US" sz="2400" dirty="0" err="1" smtClean="0"/>
              <a:t>polymorphemic</a:t>
            </a:r>
            <a:r>
              <a:rPr lang="en-US" sz="2400" dirty="0" smtClean="0"/>
              <a:t> (e.g. </a:t>
            </a:r>
            <a:r>
              <a:rPr lang="en-US" sz="2400" i="1" dirty="0" smtClean="0"/>
              <a:t>furthermore, consequently, nevertheless</a:t>
            </a:r>
            <a:r>
              <a:rPr lang="en-US" sz="2400" dirty="0" smtClean="0"/>
              <a:t>, and </a:t>
            </a:r>
            <a:r>
              <a:rPr lang="en-US" sz="2400" i="1" dirty="0" smtClean="0"/>
              <a:t>moreover</a:t>
            </a:r>
            <a:r>
              <a:rPr lang="en-US" sz="2400" dirty="0" smtClean="0"/>
              <a:t>) and still others which consist of an entire phrase (e.g. </a:t>
            </a:r>
            <a:r>
              <a:rPr lang="en-US" sz="2400" i="1" dirty="0" smtClean="0"/>
              <a:t>as a</a:t>
            </a:r>
            <a:br>
              <a:rPr lang="en-US" sz="2400" i="1" dirty="0" smtClean="0"/>
            </a:br>
            <a:r>
              <a:rPr lang="en-US" sz="2400" i="1" dirty="0" smtClean="0"/>
              <a:t>consequence, in addition</a:t>
            </a:r>
            <a:r>
              <a:rPr lang="en-US" sz="2400" dirty="0" smtClean="0"/>
              <a:t>). For DMs which take the form of prepositional</a:t>
            </a:r>
            <a:br>
              <a:rPr lang="en-US" sz="2400" dirty="0" smtClean="0"/>
            </a:br>
            <a:r>
              <a:rPr lang="en-US" sz="2400" dirty="0" smtClean="0"/>
              <a:t>phrases, there are three variations, as in (29).</a:t>
            </a:r>
            <a:br>
              <a:rPr lang="en-US" sz="2400" dirty="0" smtClean="0"/>
            </a:br>
            <a:r>
              <a:rPr lang="en-US" sz="2400" dirty="0" smtClean="0"/>
              <a:t>(29) a. DM of Fixed Form: </a:t>
            </a:r>
            <a:r>
              <a:rPr lang="en-US" sz="2400" i="1" dirty="0" smtClean="0"/>
              <a:t>above all, after all, as a conclusion</a:t>
            </a:r>
            <a:r>
              <a:rPr lang="en-US" sz="2400" dirty="0" smtClean="0"/>
              <a:t>,…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/>
              <a:t>Mary can open the safe. </a:t>
            </a:r>
            <a:r>
              <a:rPr lang="en-US" sz="2400" i="1" dirty="0"/>
              <a:t>After all</a:t>
            </a:r>
            <a:r>
              <a:rPr lang="en-US" sz="2400" dirty="0"/>
              <a:t>, she knows the combination.</a:t>
            </a:r>
            <a:br>
              <a:rPr lang="en-US" sz="2400" dirty="0"/>
            </a:br>
            <a:r>
              <a:rPr lang="en-US" sz="2400" dirty="0"/>
              <a:t>b. </a:t>
            </a:r>
            <a:r>
              <a:rPr lang="en-US" sz="2400" dirty="0" err="1"/>
              <a:t>DM+</a:t>
            </a:r>
            <a:r>
              <a:rPr lang="en-US" sz="2400" i="1" dirty="0" err="1"/>
              <a:t>this</a:t>
            </a:r>
            <a:r>
              <a:rPr lang="en-US" sz="2400" i="1" dirty="0"/>
              <a:t>/that </a:t>
            </a:r>
            <a:r>
              <a:rPr lang="en-US" sz="2400" dirty="0"/>
              <a:t>(where </a:t>
            </a:r>
            <a:r>
              <a:rPr lang="en-US" sz="2400" i="1" dirty="0" smtClean="0"/>
              <a:t>t//</a:t>
            </a:r>
            <a:r>
              <a:rPr lang="en-US" sz="2400" dirty="0" smtClean="0"/>
              <a:t>She </a:t>
            </a:r>
            <a:r>
              <a:rPr lang="en-US" sz="2400" dirty="0"/>
              <a:t>wasn’t very pretty. </a:t>
            </a:r>
            <a:r>
              <a:rPr lang="en-US" sz="2400" i="1" dirty="0"/>
              <a:t>Despite this</a:t>
            </a:r>
            <a:r>
              <a:rPr lang="en-US" sz="2400" dirty="0"/>
              <a:t>, she was extremely </a:t>
            </a:r>
            <a:r>
              <a:rPr lang="en-US" sz="2400" dirty="0" smtClean="0"/>
              <a:t>popular. c</a:t>
            </a:r>
            <a:r>
              <a:rPr lang="en-US" sz="2400" dirty="0"/>
              <a:t>. </a:t>
            </a:r>
            <a:r>
              <a:rPr lang="en-US" sz="2400" dirty="0" err="1"/>
              <a:t>DM+</a:t>
            </a:r>
            <a:r>
              <a:rPr lang="en-US" sz="2400" i="1" dirty="0" err="1"/>
              <a:t>of</a:t>
            </a:r>
            <a:r>
              <a:rPr lang="en-US" sz="2400" i="1" dirty="0"/>
              <a:t> this/that </a:t>
            </a:r>
            <a:r>
              <a:rPr lang="en-US" sz="2400" dirty="0"/>
              <a:t>(where </a:t>
            </a:r>
            <a:r>
              <a:rPr lang="en-US" sz="2400" i="1" dirty="0"/>
              <a:t>this/that </a:t>
            </a:r>
            <a:r>
              <a:rPr lang="en-US" sz="2400" dirty="0"/>
              <a:t>refers to S1): </a:t>
            </a:r>
            <a:r>
              <a:rPr lang="en-US" sz="2400" i="1" dirty="0"/>
              <a:t>as a result of </a:t>
            </a:r>
            <a:r>
              <a:rPr lang="en-US" sz="2400" dirty="0"/>
              <a:t>(</a:t>
            </a:r>
            <a:r>
              <a:rPr lang="en-US" sz="2400" i="1" dirty="0"/>
              <a:t>doing</a:t>
            </a:r>
            <a:r>
              <a:rPr lang="en-US" sz="2400" dirty="0" smtClean="0"/>
              <a:t> </a:t>
            </a:r>
            <a:br>
              <a:rPr lang="en-US" sz="2400" dirty="0" smtClean="0"/>
            </a:b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36899917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80256" y="58847"/>
            <a:ext cx="10873207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Seventh</a:t>
            </a:r>
            <a:r>
              <a:rPr lang="en-US" sz="2400" dirty="0"/>
              <a:t>, DMs are likely to take a “comma pause” when they begin a separate S2, as in </a:t>
            </a:r>
            <a:r>
              <a:rPr lang="en-US" sz="2400" dirty="0" smtClean="0"/>
              <a:t> (</a:t>
            </a:r>
            <a:r>
              <a:rPr lang="en-US" sz="2400" dirty="0"/>
              <a:t>30) a. I was tired. </a:t>
            </a:r>
            <a:r>
              <a:rPr lang="en-US" sz="2400" i="1" dirty="0"/>
              <a:t>But/However</a:t>
            </a:r>
            <a:r>
              <a:rPr lang="en-US" sz="2400" dirty="0"/>
              <a:t>, I went anyway.</a:t>
            </a:r>
            <a:br>
              <a:rPr lang="en-US" sz="2400" dirty="0"/>
            </a:br>
            <a:r>
              <a:rPr lang="en-US" sz="2400" dirty="0"/>
              <a:t>b. He was tired. </a:t>
            </a:r>
            <a:r>
              <a:rPr lang="en-US" sz="2400" i="1" dirty="0"/>
              <a:t>So/As a result</a:t>
            </a:r>
            <a:r>
              <a:rPr lang="en-US" sz="2400" dirty="0"/>
              <a:t>, he went home.</a:t>
            </a:r>
            <a:br>
              <a:rPr lang="en-US" sz="2400" dirty="0"/>
            </a:br>
            <a:r>
              <a:rPr lang="en-US" sz="2400" dirty="0"/>
              <a:t>and the primary DMs of a class (</a:t>
            </a:r>
            <a:r>
              <a:rPr lang="en-US" sz="2400" i="1" dirty="0"/>
              <a:t>but</a:t>
            </a:r>
            <a:r>
              <a:rPr lang="en-US" sz="2400" dirty="0"/>
              <a:t>, </a:t>
            </a:r>
            <a:r>
              <a:rPr lang="en-US" sz="2400" i="1" dirty="0"/>
              <a:t>and</a:t>
            </a:r>
            <a:r>
              <a:rPr lang="en-US" sz="2400" dirty="0"/>
              <a:t>, and </a:t>
            </a:r>
            <a:r>
              <a:rPr lang="en-US" sz="2400" i="1" dirty="0"/>
              <a:t>so</a:t>
            </a:r>
            <a:r>
              <a:rPr lang="en-US" sz="2400" dirty="0"/>
              <a:t>) permit an emphatic stress</a:t>
            </a:r>
            <a:br>
              <a:rPr lang="en-US" sz="2400" dirty="0"/>
            </a:br>
            <a:r>
              <a:rPr lang="en-US" sz="2400" dirty="0"/>
              <a:t>not typically permitted for the other members of the class.</a:t>
            </a:r>
            <a:br>
              <a:rPr lang="en-US" sz="2400" dirty="0"/>
            </a:br>
            <a:r>
              <a:rPr lang="en-US" sz="2400" dirty="0"/>
              <a:t>(31) a. You will have to take the chairs. BUT/*HOWEVER , don’t touch</a:t>
            </a:r>
            <a:br>
              <a:rPr lang="en-US" sz="2400" dirty="0"/>
            </a:br>
            <a:r>
              <a:rPr lang="en-US" sz="2400" dirty="0"/>
              <a:t>those chairs over by the wall.</a:t>
            </a:r>
            <a:br>
              <a:rPr lang="en-US" sz="2400" dirty="0"/>
            </a:br>
            <a:r>
              <a:rPr lang="en-US" sz="2400" dirty="0"/>
              <a:t>b. He was very enthusiastic of the project. </a:t>
            </a:r>
            <a:r>
              <a:rPr lang="en-US" sz="2400" i="1" dirty="0"/>
              <a:t>AND/*IN ADDITION</a:t>
            </a:r>
            <a:r>
              <a:rPr lang="en-US" sz="2400" dirty="0"/>
              <a:t>, he</a:t>
            </a:r>
            <a:br>
              <a:rPr lang="en-US" sz="2400" dirty="0"/>
            </a:br>
            <a:r>
              <a:rPr lang="en-US" sz="2400" dirty="0"/>
              <a:t>had money to fund it.</a:t>
            </a:r>
            <a:br>
              <a:rPr lang="en-US" sz="2400" dirty="0"/>
            </a:br>
            <a:r>
              <a:rPr lang="en-US" sz="2400" dirty="0"/>
              <a:t>c. The water won’t boil. </a:t>
            </a:r>
            <a:r>
              <a:rPr lang="en-US" sz="2400" i="1" dirty="0"/>
              <a:t>SO/*THUS</a:t>
            </a:r>
            <a:r>
              <a:rPr lang="en-US" sz="2400" dirty="0"/>
              <a:t>, we can’t make tea, can we?</a:t>
            </a:r>
            <a:br>
              <a:rPr lang="en-US" sz="2400" dirty="0"/>
            </a:br>
            <a:r>
              <a:rPr lang="en-US" sz="2400" b="1" dirty="0" smtClean="0"/>
              <a:t>Eighth</a:t>
            </a:r>
            <a:r>
              <a:rPr lang="en-US" sz="2400" dirty="0" smtClean="0"/>
              <a:t>, </a:t>
            </a:r>
            <a:r>
              <a:rPr lang="en-US" sz="2400" dirty="0"/>
              <a:t>the number of speakers required differs depending on the DM. For</a:t>
            </a:r>
            <a:br>
              <a:rPr lang="en-US" sz="2400" dirty="0"/>
            </a:br>
            <a:r>
              <a:rPr lang="en-US" sz="2400" dirty="0"/>
              <a:t>example, when </a:t>
            </a:r>
            <a:r>
              <a:rPr lang="en-US" sz="2400" i="1" dirty="0"/>
              <a:t>on the contrary </a:t>
            </a:r>
            <a:r>
              <a:rPr lang="en-US" sz="2400" dirty="0"/>
              <a:t>is used in metalinguistic negation, only one speaker</a:t>
            </a:r>
            <a:br>
              <a:rPr lang="en-US" sz="2400" dirty="0"/>
            </a:br>
            <a:r>
              <a:rPr lang="en-US" sz="2400" dirty="0"/>
              <a:t>is possible, as illustrated in (32a). On the other hand, when </a:t>
            </a:r>
            <a:r>
              <a:rPr lang="en-US" sz="2400" i="1" dirty="0"/>
              <a:t>but </a:t>
            </a:r>
            <a:r>
              <a:rPr lang="en-US" sz="2400" dirty="0"/>
              <a:t>is used in the correction sense (</a:t>
            </a:r>
            <a:r>
              <a:rPr lang="en-US" sz="2400" dirty="0" err="1"/>
              <a:t>Iten</a:t>
            </a:r>
            <a:r>
              <a:rPr lang="en-US" sz="2400" dirty="0"/>
              <a:t>, 2000 ; Hall 2007 ), two speakers must participate, as in (32b)9</a:t>
            </a:r>
            <a:r>
              <a:rPr lang="en-US" sz="2400" dirty="0" smtClean="0"/>
              <a:t> </a:t>
            </a:r>
            <a:br>
              <a:rPr lang="en-US" sz="2400" dirty="0" smtClean="0"/>
            </a:br>
            <a:r>
              <a:rPr lang="en-US" sz="2400" dirty="0"/>
              <a:t>(32) a. I’m not happy. </a:t>
            </a:r>
            <a:r>
              <a:rPr lang="en-US" sz="2400" i="1" dirty="0"/>
              <a:t>On the contrary</a:t>
            </a:r>
            <a:r>
              <a:rPr lang="en-US" sz="2400" dirty="0"/>
              <a:t>, I’m ecstatic.</a:t>
            </a:r>
            <a:br>
              <a:rPr lang="en-US" sz="2400" dirty="0"/>
            </a:br>
            <a:r>
              <a:rPr lang="en-US" sz="2400" dirty="0"/>
              <a:t>b. A: I enjoyed meeting your sister.</a:t>
            </a:r>
            <a:br>
              <a:rPr lang="en-US" sz="2400" dirty="0"/>
            </a:br>
            <a:r>
              <a:rPr lang="en-US" sz="2400"/>
              <a:t>B: She’s not my sister but my daughter.</a:t>
            </a:r>
            <a:r>
              <a:rPr lang="en-US" sz="2400" smtClean="0"/>
              <a:t> </a:t>
            </a:r>
            <a:br>
              <a:rPr lang="en-US" sz="2400" smtClean="0"/>
            </a:b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41564608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324272" y="260648"/>
            <a:ext cx="105851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DM </a:t>
            </a:r>
            <a:r>
              <a:rPr lang="en-US" sz="2400" i="1" dirty="0"/>
              <a:t>but </a:t>
            </a:r>
            <a:r>
              <a:rPr lang="en-US" sz="2400" dirty="0"/>
              <a:t>signals the semantic relationship contrast</a:t>
            </a:r>
            <a:r>
              <a:rPr lang="en-US" sz="2400" dirty="0"/>
              <a:t> </a:t>
            </a:r>
            <a:br>
              <a:rPr lang="en-US" sz="2400" dirty="0"/>
            </a:br>
            <a:r>
              <a:rPr lang="en-US" sz="2400" dirty="0"/>
              <a:t> </a:t>
            </a:r>
            <a:r>
              <a:rPr lang="en-US" sz="2400" dirty="0" smtClean="0"/>
              <a:t>It follows </a:t>
            </a:r>
            <a:r>
              <a:rPr lang="en-US" sz="2400" dirty="0"/>
              <a:t>that for every use of but as a DM, there is a contrast to be found</a:t>
            </a:r>
          </a:p>
          <a:p>
            <a:r>
              <a:rPr lang="en-US" sz="2400" dirty="0"/>
              <a:t>between the segments of the S1-but-S2 sequence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sz="2400" dirty="0"/>
              <a:t>Of course, the </a:t>
            </a:r>
            <a:r>
              <a:rPr lang="en-US" sz="2400" dirty="0" smtClean="0"/>
              <a:t>segments which </a:t>
            </a:r>
            <a:r>
              <a:rPr lang="en-US" sz="2400" dirty="0"/>
              <a:t>are compared and contrasted are not always the same. Sometime </a:t>
            </a:r>
            <a:r>
              <a:rPr lang="en-US" sz="2400" dirty="0" smtClean="0"/>
              <a:t>they are </a:t>
            </a:r>
            <a:r>
              <a:rPr lang="en-US" sz="2400" dirty="0"/>
              <a:t>the explicit interpretations of S1 and S2, which I shall call “direct contrast”, sometime one or both of the segments involved in the comparison are</a:t>
            </a:r>
            <a:r>
              <a:rPr lang="en-US" sz="2400" dirty="0"/>
              <a:t> </a:t>
            </a:r>
            <a:r>
              <a:rPr lang="en-US" sz="2400" dirty="0"/>
              <a:t>an implication, which I shall call “</a:t>
            </a:r>
            <a:r>
              <a:rPr lang="en-US" sz="2400" b="1" dirty="0"/>
              <a:t>indirect contrast</a:t>
            </a:r>
            <a:r>
              <a:rPr lang="en-US" sz="2400" dirty="0" smtClean="0"/>
              <a:t>.” 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(38) a. A: My father is a professor. B: </a:t>
            </a:r>
            <a:r>
              <a:rPr lang="en-US" sz="2400" i="1" dirty="0"/>
              <a:t>But </a:t>
            </a:r>
            <a:r>
              <a:rPr lang="en-US" sz="2400" dirty="0"/>
              <a:t>your father is NOT a professor.</a:t>
            </a:r>
            <a:br>
              <a:rPr lang="en-US" sz="2400" dirty="0"/>
            </a:br>
            <a:r>
              <a:rPr lang="en-US" sz="2400" dirty="0"/>
              <a:t>b. A: The King is dead. B: </a:t>
            </a:r>
            <a:r>
              <a:rPr lang="en-US" sz="2400" i="1" dirty="0"/>
              <a:t>But </a:t>
            </a:r>
            <a:r>
              <a:rPr lang="en-US" sz="2400" dirty="0"/>
              <a:t>there is no King</a:t>
            </a:r>
            <a:r>
              <a:rPr lang="en-US" sz="2400" dirty="0"/>
              <a:t> </a:t>
            </a:r>
            <a:br>
              <a:rPr lang="en-US" sz="2400" dirty="0"/>
            </a:br>
            <a:r>
              <a:rPr lang="en-US" sz="2400" dirty="0"/>
              <a:t>I will use the concept of </a:t>
            </a:r>
            <a:r>
              <a:rPr lang="en-US" sz="2400" b="1" dirty="0" smtClean="0"/>
              <a:t>Semantically Contrastive </a:t>
            </a:r>
            <a:r>
              <a:rPr lang="en-US" sz="2400" b="1" dirty="0"/>
              <a:t>Sets (SCSs)</a:t>
            </a:r>
            <a:r>
              <a:rPr lang="en-US" sz="2400" dirty="0"/>
              <a:t>. These sets, characterized by a hypernym, such as </a:t>
            </a:r>
            <a:r>
              <a:rPr lang="en-US" sz="2400" dirty="0" err="1" smtClean="0"/>
              <a:t>sports,toys</a:t>
            </a:r>
            <a:r>
              <a:rPr lang="en-US" sz="2400" dirty="0"/>
              <a:t>, my friends, or Boston politicians, consist of the names or descriptions </a:t>
            </a:r>
            <a:r>
              <a:rPr lang="en-US" sz="2400" dirty="0" smtClean="0"/>
              <a:t>for each </a:t>
            </a:r>
            <a:r>
              <a:rPr lang="en-US" sz="2400" dirty="0"/>
              <a:t>member of the set, with some members being different and thus in contrast, some not. 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10032563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52264" y="188640"/>
            <a:ext cx="10657183" cy="7171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/>
              <a:t>Explicit Contrast</a:t>
            </a:r>
            <a:r>
              <a:rPr lang="en-US" sz="2400" i="1" dirty="0"/>
              <a:t/>
            </a:r>
            <a:br>
              <a:rPr lang="en-US" sz="2400" i="1" dirty="0"/>
            </a:br>
            <a:r>
              <a:rPr lang="en-US" sz="2400" dirty="0"/>
              <a:t>These uses of </a:t>
            </a:r>
            <a:r>
              <a:rPr lang="en-US" sz="2400" i="1" dirty="0"/>
              <a:t>but </a:t>
            </a:r>
            <a:r>
              <a:rPr lang="en-US" sz="2400" dirty="0"/>
              <a:t>all involve the explicit contrast of the interpretation of segments S1 and S2 but in different linguistic contexts.</a:t>
            </a:r>
            <a:br>
              <a:rPr lang="en-US" sz="2400" dirty="0"/>
            </a:br>
            <a:r>
              <a:rPr lang="en-US" sz="2400" dirty="0"/>
              <a:t>EC-1 (Simple Contrast). In examples such as,</a:t>
            </a:r>
            <a:br>
              <a:rPr lang="en-US" sz="2400" dirty="0"/>
            </a:br>
            <a:r>
              <a:rPr lang="en-US" sz="2400" dirty="0"/>
              <a:t>(41) a. </a:t>
            </a:r>
            <a:r>
              <a:rPr lang="en-US" sz="2400" i="1" dirty="0"/>
              <a:t>Three </a:t>
            </a:r>
            <a:r>
              <a:rPr lang="en-US" sz="2400" dirty="0"/>
              <a:t>is [Positive] a prime number. </a:t>
            </a:r>
            <a:r>
              <a:rPr lang="en-US" sz="2400" b="1" i="1" dirty="0"/>
              <a:t>But ( in contrast ), </a:t>
            </a:r>
            <a:r>
              <a:rPr lang="en-US" sz="2400" i="1" dirty="0"/>
              <a:t>four </a:t>
            </a:r>
            <a:r>
              <a:rPr lang="en-US" sz="2400" dirty="0"/>
              <a:t>is </a:t>
            </a:r>
            <a:r>
              <a:rPr lang="en-US" sz="2400" i="1" dirty="0"/>
              <a:t>not</a:t>
            </a:r>
            <a:r>
              <a:rPr lang="en-US" sz="2400" dirty="0"/>
              <a:t>.</a:t>
            </a:r>
            <a:br>
              <a:rPr lang="en-US" sz="2400" dirty="0"/>
            </a:br>
            <a:r>
              <a:rPr lang="en-US" sz="2400" dirty="0"/>
              <a:t>b. </a:t>
            </a:r>
            <a:r>
              <a:rPr lang="en-US" sz="2400" i="1" dirty="0"/>
              <a:t>Exterior </a:t>
            </a:r>
            <a:r>
              <a:rPr lang="en-US" sz="2400" dirty="0"/>
              <a:t>paint is very </a:t>
            </a:r>
            <a:r>
              <a:rPr lang="en-US" sz="2400" i="1" dirty="0"/>
              <a:t>tough </a:t>
            </a:r>
            <a:r>
              <a:rPr lang="en-US" sz="2400" b="1" i="1" dirty="0"/>
              <a:t>but ( in comparison ), </a:t>
            </a:r>
            <a:r>
              <a:rPr lang="en-US" sz="2400" i="1" dirty="0"/>
              <a:t>interior </a:t>
            </a:r>
            <a:r>
              <a:rPr lang="en-US" sz="2400" dirty="0"/>
              <a:t>paint is relatively </a:t>
            </a:r>
            <a:r>
              <a:rPr lang="en-US" sz="2400" i="1" dirty="0"/>
              <a:t>soft</a:t>
            </a:r>
            <a:r>
              <a:rPr lang="en-US" sz="2400" dirty="0"/>
              <a:t>.</a:t>
            </a:r>
            <a:br>
              <a:rPr lang="en-US" sz="2400" dirty="0"/>
            </a:br>
            <a:r>
              <a:rPr lang="en-US" sz="2400" dirty="0"/>
              <a:t>c. </a:t>
            </a:r>
            <a:r>
              <a:rPr lang="en-US" sz="2400" i="1" dirty="0"/>
              <a:t>John </a:t>
            </a:r>
            <a:r>
              <a:rPr lang="en-US" sz="2400" dirty="0"/>
              <a:t>likes to </a:t>
            </a:r>
            <a:r>
              <a:rPr lang="en-US" sz="2400" i="1" dirty="0"/>
              <a:t>dance, </a:t>
            </a:r>
            <a:r>
              <a:rPr lang="en-US" sz="2400" b="1" dirty="0"/>
              <a:t>but/whereas </a:t>
            </a:r>
            <a:r>
              <a:rPr lang="en-US" sz="2400" i="1" dirty="0"/>
              <a:t>I </a:t>
            </a:r>
            <a:r>
              <a:rPr lang="en-US" sz="2400" dirty="0"/>
              <a:t>like to </a:t>
            </a:r>
            <a:r>
              <a:rPr lang="en-US" sz="2400" i="1" dirty="0"/>
              <a:t>read</a:t>
            </a:r>
            <a:r>
              <a:rPr lang="en-US" sz="2400" dirty="0"/>
              <a:t>.</a:t>
            </a:r>
            <a:br>
              <a:rPr lang="en-US" sz="2400" dirty="0"/>
            </a:br>
            <a:r>
              <a:rPr lang="en-US" sz="2400" dirty="0"/>
              <a:t>d. A: What we gain in </a:t>
            </a:r>
            <a:r>
              <a:rPr lang="en-US" sz="2400" i="1" dirty="0"/>
              <a:t>speed </a:t>
            </a:r>
            <a:r>
              <a:rPr lang="en-US" sz="2400" dirty="0"/>
              <a:t>we lose in </a:t>
            </a:r>
            <a:r>
              <a:rPr lang="en-US" sz="2400" i="1" dirty="0"/>
              <a:t>sensitivity</a:t>
            </a:r>
            <a:r>
              <a:rPr lang="en-US" sz="2400" dirty="0"/>
              <a:t>. B: </a:t>
            </a:r>
            <a:r>
              <a:rPr lang="en-US" sz="2400" b="1" i="1" dirty="0"/>
              <a:t>But ( c </a:t>
            </a:r>
            <a:r>
              <a:rPr lang="en-US" sz="2400" b="1" i="1" dirty="0" err="1"/>
              <a:t>onversely</a:t>
            </a:r>
            <a:r>
              <a:rPr lang="en-US" sz="2400" b="1" i="1" dirty="0"/>
              <a:t> ),</a:t>
            </a:r>
            <a:br>
              <a:rPr lang="en-US" sz="2400" b="1" i="1" dirty="0"/>
            </a:br>
            <a:r>
              <a:rPr lang="en-US" sz="2400" dirty="0"/>
              <a:t>what we gain in </a:t>
            </a:r>
            <a:r>
              <a:rPr lang="en-US" sz="2400" i="1" dirty="0"/>
              <a:t>sensitivity </a:t>
            </a:r>
            <a:r>
              <a:rPr lang="en-US" sz="2400" dirty="0"/>
              <a:t>we lose in </a:t>
            </a:r>
            <a:r>
              <a:rPr lang="en-US" sz="2400" i="1" dirty="0"/>
              <a:t>speed</a:t>
            </a:r>
            <a:r>
              <a:rPr lang="en-US" sz="2400" dirty="0"/>
              <a:t> </a:t>
            </a:r>
            <a:br>
              <a:rPr lang="en-US" sz="2400" dirty="0"/>
            </a:br>
            <a:r>
              <a:rPr lang="en-US" sz="2400" dirty="0"/>
              <a:t>(41a), for example, there is one speaker, the segments are declarative, are parallel in form (active-active), and there are two SCSs for comparison, shown </a:t>
            </a:r>
            <a:r>
              <a:rPr lang="en-US" sz="2400" dirty="0" smtClean="0"/>
              <a:t>in italics </a:t>
            </a:r>
            <a:r>
              <a:rPr lang="en-US" sz="2400" dirty="0"/>
              <a:t>in the example. The interpretation for these examples is that S1 and </a:t>
            </a:r>
            <a:r>
              <a:rPr lang="en-US" sz="2400" dirty="0" smtClean="0"/>
              <a:t>S2 are </a:t>
            </a:r>
            <a:r>
              <a:rPr lang="en-US" sz="2400" dirty="0"/>
              <a:t>in contrast.14</a:t>
            </a:r>
            <a:br>
              <a:rPr lang="en-US" sz="2400" dirty="0"/>
            </a:br>
            <a:r>
              <a:rPr lang="en-US" sz="2400" dirty="0"/>
              <a:t>Abraham ( 1979 : 112) discusses sequences like,</a:t>
            </a:r>
            <a:br>
              <a:rPr lang="en-US" sz="2400" dirty="0"/>
            </a:br>
            <a:r>
              <a:rPr lang="en-US" sz="2400" dirty="0"/>
              <a:t>(42) a. There was no chicken </a:t>
            </a:r>
            <a:r>
              <a:rPr lang="en-US" sz="2400" i="1" dirty="0"/>
              <a:t>but </a:t>
            </a:r>
            <a:r>
              <a:rPr lang="en-US" sz="2400" dirty="0"/>
              <a:t>I got some fish.</a:t>
            </a:r>
            <a:br>
              <a:rPr lang="en-US" sz="2400" dirty="0"/>
            </a:br>
            <a:r>
              <a:rPr lang="en-US" sz="2400" dirty="0"/>
              <a:t>b. He doesn’t have much endurance, </a:t>
            </a:r>
            <a:r>
              <a:rPr lang="en-US" sz="2400" i="1" dirty="0"/>
              <a:t>but </a:t>
            </a:r>
            <a:r>
              <a:rPr lang="en-US" sz="2400" dirty="0"/>
              <a:t>(to make up for that), he has</a:t>
            </a:r>
            <a:br>
              <a:rPr lang="en-US" sz="2400" dirty="0"/>
            </a:br>
            <a:r>
              <a:rPr lang="en-US" sz="2400" dirty="0"/>
              <a:t>long </a:t>
            </a:r>
            <a:r>
              <a:rPr lang="en-US" sz="2400" dirty="0" smtClean="0"/>
              <a:t>legs. which </a:t>
            </a:r>
            <a:r>
              <a:rPr lang="en-US" sz="2400" dirty="0"/>
              <a:t>have 2 SCS each. He suggests a different use of </a:t>
            </a:r>
            <a:r>
              <a:rPr lang="en-US" sz="2400" i="1" dirty="0"/>
              <a:t>but</a:t>
            </a:r>
            <a:r>
              <a:rPr lang="en-US" sz="2400" dirty="0"/>
              <a:t>, calling it “compensatory”, or “negatively concessive” with the </a:t>
            </a:r>
            <a:r>
              <a:rPr lang="en-US" sz="2400" i="1" dirty="0"/>
              <a:t>but </a:t>
            </a:r>
            <a:r>
              <a:rPr lang="en-US" sz="2400" dirty="0"/>
              <a:t>being translated by </a:t>
            </a:r>
            <a:r>
              <a:rPr lang="en-US" sz="2400" i="1" dirty="0" err="1"/>
              <a:t>dafür</a:t>
            </a:r>
            <a:r>
              <a:rPr lang="en-US" sz="2400" i="1" dirty="0"/>
              <a:t> </a:t>
            </a:r>
            <a:r>
              <a:rPr lang="en-US" sz="2400" dirty="0"/>
              <a:t>in</a:t>
            </a:r>
            <a:br>
              <a:rPr lang="en-US" sz="2400" dirty="0"/>
            </a:br>
            <a:r>
              <a:rPr lang="en-US" sz="2400" dirty="0"/>
              <a:t>German</a:t>
            </a:r>
            <a:r>
              <a:rPr lang="en-US" sz="2400" dirty="0"/>
              <a:t> </a:t>
            </a:r>
            <a:r>
              <a:rPr lang="en-US" sz="2800" dirty="0"/>
              <a:t/>
            </a:r>
            <a:br>
              <a:rPr lang="en-US" sz="2800" dirty="0"/>
            </a:br>
            <a:endParaRPr lang="es-AR" sz="2800" dirty="0"/>
          </a:p>
        </p:txBody>
      </p:sp>
    </p:spTree>
    <p:extLst>
      <p:ext uri="{BB962C8B-B14F-4D97-AF65-F5344CB8AC3E}">
        <p14:creationId xmlns:p14="http://schemas.microsoft.com/office/powerpoint/2010/main" val="25698863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63056" y="116632"/>
            <a:ext cx="10657183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/>
              <a:t>Implicit Contrast</a:t>
            </a:r>
            <a:r>
              <a:rPr lang="en-US" sz="2400" i="1" dirty="0"/>
              <a:t/>
            </a:r>
            <a:br>
              <a:rPr lang="en-US" sz="2400" i="1" dirty="0"/>
            </a:br>
            <a:r>
              <a:rPr lang="en-US" sz="2400" dirty="0"/>
              <a:t>Each of the following cases has at least one implied segment for comparison</a:t>
            </a:r>
            <a:br>
              <a:rPr lang="en-US" sz="2400" dirty="0"/>
            </a:br>
            <a:r>
              <a:rPr lang="en-US" sz="2400" dirty="0"/>
              <a:t>rather than the explicit interpretations of S1 and S2 of the prior examples. The</a:t>
            </a:r>
            <a:br>
              <a:rPr lang="en-US" sz="2400" dirty="0"/>
            </a:br>
            <a:r>
              <a:rPr lang="en-US" sz="2400" dirty="0"/>
              <a:t>contrast in these cases is often the weaker “incompatibility” rather than the</a:t>
            </a:r>
            <a:br>
              <a:rPr lang="en-US" sz="2400" dirty="0"/>
            </a:br>
            <a:r>
              <a:rPr lang="en-US" sz="2400" dirty="0"/>
              <a:t>“explicit contrast” of two members of a SCS.</a:t>
            </a:r>
            <a:br>
              <a:rPr lang="en-US" sz="2400" dirty="0"/>
            </a:br>
            <a:r>
              <a:rPr lang="en-US" sz="2400" dirty="0"/>
              <a:t>IC-1 (Contradiction and Elimination). The first case, illustration by (49)</a:t>
            </a:r>
            <a:r>
              <a:rPr lang="en-US" sz="2400" dirty="0"/>
              <a:t> </a:t>
            </a:r>
            <a:endParaRPr lang="en-US" sz="2400" dirty="0" smtClean="0"/>
          </a:p>
          <a:p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(49) a. We started late. [We will arrive late] </a:t>
            </a:r>
            <a:r>
              <a:rPr lang="en-US" sz="2400" i="1" dirty="0"/>
              <a:t>but </a:t>
            </a:r>
            <a:r>
              <a:rPr lang="en-US" sz="2400" dirty="0"/>
              <a:t>we will arrive on time.</a:t>
            </a:r>
            <a:br>
              <a:rPr lang="en-US" sz="2400" dirty="0"/>
            </a:br>
            <a:r>
              <a:rPr lang="en-US" sz="2400" dirty="0"/>
              <a:t>b. It’s very cold in here. [Please turn up the heat] </a:t>
            </a:r>
            <a:r>
              <a:rPr lang="en-US" sz="2400" i="1" dirty="0"/>
              <a:t>but </a:t>
            </a:r>
            <a:r>
              <a:rPr lang="en-US" sz="2400" dirty="0"/>
              <a:t>please don’t turn up</a:t>
            </a:r>
            <a:br>
              <a:rPr lang="en-US" sz="2400" dirty="0"/>
            </a:br>
            <a:r>
              <a:rPr lang="en-US" sz="2400" dirty="0"/>
              <a:t>the heat.</a:t>
            </a:r>
            <a:br>
              <a:rPr lang="en-US" sz="2400" dirty="0"/>
            </a:br>
            <a:r>
              <a:rPr lang="en-US" sz="2400" dirty="0"/>
              <a:t>c. He’s a University Professor. [University Professors are smart] </a:t>
            </a:r>
            <a:r>
              <a:rPr lang="en-US" sz="2400" i="1" dirty="0"/>
              <a:t>but</a:t>
            </a:r>
            <a:br>
              <a:rPr lang="en-US" sz="2400" i="1" dirty="0"/>
            </a:br>
            <a:r>
              <a:rPr lang="en-US" sz="2400" dirty="0"/>
              <a:t>I think he’s stupid.</a:t>
            </a:r>
            <a:br>
              <a:rPr lang="en-US" sz="2400" dirty="0"/>
            </a:br>
            <a:r>
              <a:rPr lang="en-US" sz="2400" dirty="0"/>
              <a:t>is what </a:t>
            </a:r>
            <a:r>
              <a:rPr lang="en-US" sz="2400" dirty="0" err="1"/>
              <a:t>Lakoff</a:t>
            </a:r>
            <a:r>
              <a:rPr lang="en-US" sz="2400" dirty="0"/>
              <a:t> ( 1971 ) calls Denial of Expectation and what relevance theory</a:t>
            </a:r>
            <a:br>
              <a:rPr lang="en-US" sz="2400" dirty="0"/>
            </a:br>
            <a:r>
              <a:rPr lang="en-US" sz="2400" dirty="0"/>
              <a:t>calls “Contradiction and Elimination”. In this case, S2 is compared with some</a:t>
            </a:r>
            <a:br>
              <a:rPr lang="en-US" sz="2400" dirty="0"/>
            </a:br>
            <a:r>
              <a:rPr lang="en-US" sz="2400" dirty="0"/>
              <a:t>implication (an assessable assumption according to Hall, 2007 ) derived from</a:t>
            </a:r>
            <a:br>
              <a:rPr lang="en-US" sz="2400" dirty="0"/>
            </a:br>
            <a:r>
              <a:rPr lang="en-US" sz="2400" dirty="0"/>
              <a:t>S1 (I/S1), with the result being incompatibility. The interpretation is that the</a:t>
            </a:r>
            <a:br>
              <a:rPr lang="en-US" sz="2400" dirty="0"/>
            </a:br>
            <a:r>
              <a:rPr lang="en-US" sz="2400" dirty="0"/>
              <a:t>implication, I/S1, is eliminated from further consideration in the discourse</a:t>
            </a:r>
            <a:br>
              <a:rPr lang="en-US" sz="2400" dirty="0"/>
            </a:br>
            <a:r>
              <a:rPr lang="en-US" sz="2400" dirty="0"/>
              <a:t>and S2 is validated.</a:t>
            </a:r>
            <a:r>
              <a:rPr lang="en-US" sz="2400" dirty="0"/>
              <a:t> </a:t>
            </a:r>
            <a:br>
              <a:rPr lang="en-US" sz="2400" dirty="0"/>
            </a:b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2201840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40296" y="476672"/>
            <a:ext cx="1029714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DEFINITION</a:t>
            </a:r>
          </a:p>
          <a:p>
            <a:r>
              <a:rPr lang="en-US" sz="2400" b="1" dirty="0" err="1" smtClean="0"/>
              <a:t>Schiffrin</a:t>
            </a:r>
            <a:r>
              <a:rPr lang="en-US" sz="2400" dirty="0" smtClean="0"/>
              <a:t> imprecisely </a:t>
            </a:r>
            <a:r>
              <a:rPr lang="en-US" sz="2400" dirty="0"/>
              <a:t>defined group of expressions, including interjections such as </a:t>
            </a:r>
            <a:r>
              <a:rPr lang="en-US" sz="2400" i="1" dirty="0"/>
              <a:t>oh </a:t>
            </a:r>
            <a:r>
              <a:rPr lang="en-US" sz="2400" dirty="0"/>
              <a:t>and </a:t>
            </a:r>
            <a:r>
              <a:rPr lang="en-US" sz="2400" i="1" dirty="0"/>
              <a:t>now</a:t>
            </a:r>
            <a:r>
              <a:rPr lang="en-US" sz="2400" dirty="0"/>
              <a:t>, and non-verbal expressions, whereas </a:t>
            </a:r>
            <a:r>
              <a:rPr lang="en-US" sz="2400" b="1" dirty="0"/>
              <a:t>Fraser </a:t>
            </a:r>
            <a:r>
              <a:rPr lang="en-US" sz="2400" dirty="0"/>
              <a:t>( 1990 </a:t>
            </a:r>
            <a:r>
              <a:rPr lang="en-US" sz="2400" dirty="0" smtClean="0"/>
              <a:t>,1999 </a:t>
            </a:r>
            <a:r>
              <a:rPr lang="en-US" sz="2400" dirty="0"/>
              <a:t>, 2006 ), concerned with the pragmatic role played by terms expressing </a:t>
            </a:r>
            <a:r>
              <a:rPr lang="en-US" sz="2400" dirty="0" smtClean="0"/>
              <a:t>a semantic </a:t>
            </a:r>
            <a:r>
              <a:rPr lang="en-US" sz="2400" dirty="0"/>
              <a:t>relationship between messages, considered Discourse Markers to </a:t>
            </a:r>
            <a:r>
              <a:rPr lang="en-US" sz="2400" dirty="0" smtClean="0"/>
              <a:t>be far </a:t>
            </a:r>
            <a:r>
              <a:rPr lang="en-US" sz="2400" dirty="0"/>
              <a:t>more constrained. </a:t>
            </a:r>
            <a:endParaRPr lang="en-US" sz="2400" dirty="0" smtClean="0"/>
          </a:p>
          <a:p>
            <a:r>
              <a:rPr lang="en-US" sz="2400" b="1" dirty="0" smtClean="0"/>
              <a:t>Blakemore</a:t>
            </a:r>
            <a:r>
              <a:rPr lang="en-US" sz="2400" dirty="0" smtClean="0"/>
              <a:t> </a:t>
            </a:r>
            <a:r>
              <a:rPr lang="en-US" sz="2400" dirty="0"/>
              <a:t>( 2002 ), while agreeing that DMs signal </a:t>
            </a:r>
            <a:r>
              <a:rPr lang="en-US" sz="2400" dirty="0" smtClean="0"/>
              <a:t>a semantic </a:t>
            </a:r>
            <a:r>
              <a:rPr lang="en-US" sz="2400" dirty="0"/>
              <a:t>relationship between utterances, was interested in only those </a:t>
            </a:r>
            <a:r>
              <a:rPr lang="en-US" sz="2400" dirty="0" smtClean="0"/>
              <a:t>which contained </a:t>
            </a:r>
            <a:r>
              <a:rPr lang="en-US" sz="2400" i="1" dirty="0"/>
              <a:t>procedural meaning </a:t>
            </a:r>
            <a:r>
              <a:rPr lang="en-US" sz="2400" dirty="0"/>
              <a:t>as opposed to </a:t>
            </a:r>
            <a:r>
              <a:rPr lang="en-US" sz="2400" i="1" dirty="0"/>
              <a:t>conceptual meaning</a:t>
            </a:r>
            <a:r>
              <a:rPr lang="en-US" sz="2400" dirty="0"/>
              <a:t>.</a:t>
            </a:r>
            <a:r>
              <a:rPr lang="en-US" sz="2400" dirty="0" smtClean="0"/>
              <a:t> </a:t>
            </a:r>
            <a:br>
              <a:rPr lang="en-US" sz="2400" dirty="0" smtClean="0"/>
            </a:br>
            <a:r>
              <a:rPr lang="en-US" sz="2400" dirty="0"/>
              <a:t>The group </a:t>
            </a:r>
            <a:r>
              <a:rPr lang="en-US" sz="2400" dirty="0" smtClean="0"/>
              <a:t>of terms </a:t>
            </a:r>
            <a:r>
              <a:rPr lang="en-US" sz="2400" dirty="0"/>
              <a:t>labelled as Cue Phrases by </a:t>
            </a:r>
            <a:r>
              <a:rPr lang="en-US" sz="2400" b="1" dirty="0"/>
              <a:t>Knott and Sanders </a:t>
            </a:r>
            <a:r>
              <a:rPr lang="en-US" sz="2400" dirty="0"/>
              <a:t>( 1998 ) is a subset of </a:t>
            </a:r>
            <a:r>
              <a:rPr lang="en-US" sz="2400" dirty="0" smtClean="0"/>
              <a:t>those above </a:t>
            </a:r>
            <a:r>
              <a:rPr lang="en-US" sz="2400" dirty="0"/>
              <a:t>plus </a:t>
            </a:r>
            <a:r>
              <a:rPr lang="en-US" sz="2400" i="1" dirty="0"/>
              <a:t>then again </a:t>
            </a:r>
            <a:r>
              <a:rPr lang="en-US" sz="2400" dirty="0"/>
              <a:t>and </a:t>
            </a:r>
            <a:r>
              <a:rPr lang="en-US" sz="2400" i="1" dirty="0"/>
              <a:t>admittedly</a:t>
            </a:r>
            <a:r>
              <a:rPr lang="en-US" sz="2400" dirty="0"/>
              <a:t>…</a:t>
            </a:r>
            <a:r>
              <a:rPr lang="en-US" sz="2400" i="1" dirty="0"/>
              <a:t>but</a:t>
            </a:r>
            <a:r>
              <a:rPr lang="en-US" sz="2400" dirty="0"/>
              <a:t>, not considered by the others to </a:t>
            </a:r>
            <a:r>
              <a:rPr lang="en-US" sz="2400" dirty="0" smtClean="0"/>
              <a:t>be DMs </a:t>
            </a:r>
            <a:r>
              <a:rPr lang="en-US" sz="2400" dirty="0"/>
              <a:t>at all. And many researchers, interested in the properties of a </a:t>
            </a:r>
            <a:r>
              <a:rPr lang="en-US" sz="2400" dirty="0" smtClean="0"/>
              <a:t>specific expression </a:t>
            </a:r>
            <a:r>
              <a:rPr lang="en-US" sz="2400" dirty="0"/>
              <a:t>such as </a:t>
            </a:r>
            <a:r>
              <a:rPr lang="en-US" sz="2400" i="1" dirty="0"/>
              <a:t>well </a:t>
            </a:r>
            <a:r>
              <a:rPr lang="en-US" sz="2400" dirty="0"/>
              <a:t>(e.g. </a:t>
            </a:r>
            <a:r>
              <a:rPr lang="en-US" sz="2400" b="1" dirty="0" err="1"/>
              <a:t>Foolen</a:t>
            </a:r>
            <a:r>
              <a:rPr lang="en-US" sz="2400" b="1" dirty="0"/>
              <a:t>, 1993 </a:t>
            </a:r>
            <a:r>
              <a:rPr lang="en-US" sz="2400" dirty="0"/>
              <a:t>), labelled it as a DM, even </a:t>
            </a:r>
            <a:r>
              <a:rPr lang="en-US" sz="2400" dirty="0" smtClean="0"/>
              <a:t>though most </a:t>
            </a:r>
            <a:r>
              <a:rPr lang="en-US" sz="2400" dirty="0"/>
              <a:t>researchers wouldn’t consider it as such.</a:t>
            </a:r>
            <a:r>
              <a:rPr lang="en-US" sz="2400" dirty="0" smtClean="0"/>
              <a:t> </a:t>
            </a:r>
            <a:br>
              <a:rPr lang="en-US" sz="2400" dirty="0" smtClean="0"/>
            </a:b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23836828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96280" y="151179"/>
            <a:ext cx="105131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/>
              <a:t>Some Other Cases</a:t>
            </a:r>
            <a:r>
              <a:rPr lang="en-US" sz="2400" i="1" dirty="0"/>
              <a:t/>
            </a:r>
            <a:br>
              <a:rPr lang="en-US" sz="2400" i="1" dirty="0"/>
            </a:br>
            <a:r>
              <a:rPr lang="en-US" sz="2400" dirty="0"/>
              <a:t>I want to briefly mention several other cases which don’t seem to fit within the</a:t>
            </a:r>
            <a:br>
              <a:rPr lang="en-US" sz="2400" dirty="0"/>
            </a:br>
            <a:r>
              <a:rPr lang="en-US" sz="2400" dirty="0"/>
              <a:t>contrast meaning of </a:t>
            </a:r>
            <a:r>
              <a:rPr lang="en-US" sz="2400" i="1" dirty="0"/>
              <a:t>but</a:t>
            </a:r>
            <a:r>
              <a:rPr lang="en-US" sz="2400" dirty="0"/>
              <a:t>. The first is the topic change use of </a:t>
            </a:r>
            <a:r>
              <a:rPr lang="en-US" sz="2400" i="1" dirty="0"/>
              <a:t>but </a:t>
            </a:r>
            <a:r>
              <a:rPr lang="en-US" sz="2400" dirty="0"/>
              <a:t>(Bell, 1998 ;</a:t>
            </a:r>
            <a:br>
              <a:rPr lang="en-US" sz="2400" dirty="0"/>
            </a:br>
            <a:r>
              <a:rPr lang="en-US" sz="2400" dirty="0"/>
              <a:t>label it as Discourse or Sequential </a:t>
            </a:r>
            <a:r>
              <a:rPr lang="en-US" sz="2400" i="1" dirty="0"/>
              <a:t>but</a:t>
            </a:r>
            <a:r>
              <a:rPr lang="en-US" sz="2400" dirty="0"/>
              <a:t>, as illustrated in (58))</a:t>
            </a:r>
            <a:r>
              <a:rPr lang="en-US" sz="2400" dirty="0"/>
              <a:t> </a:t>
            </a:r>
            <a:br>
              <a:rPr lang="en-US" sz="2400" dirty="0"/>
            </a:br>
            <a:r>
              <a:rPr lang="en-US" sz="2400" dirty="0"/>
              <a:t>(58) a. A: I had a lovely evening last night with Harry. B: </a:t>
            </a:r>
            <a:r>
              <a:rPr lang="en-US" sz="2400" i="1" dirty="0"/>
              <a:t>But </a:t>
            </a:r>
            <a:r>
              <a:rPr lang="en-US" sz="2400" dirty="0"/>
              <a:t>did he repay you</a:t>
            </a:r>
            <a:br>
              <a:rPr lang="en-US" sz="2400" dirty="0"/>
            </a:br>
            <a:r>
              <a:rPr lang="en-US" sz="2400" dirty="0"/>
              <a:t>the money?</a:t>
            </a:r>
            <a:br>
              <a:rPr lang="en-US" sz="2400" dirty="0"/>
            </a:br>
            <a:r>
              <a:rPr lang="en-US" sz="2400" dirty="0"/>
              <a:t>b. It’s good to see you so well, Jane. </a:t>
            </a:r>
            <a:r>
              <a:rPr lang="en-US" sz="2400" i="1" dirty="0"/>
              <a:t>But </a:t>
            </a:r>
            <a:r>
              <a:rPr lang="en-US" sz="2400" dirty="0"/>
              <a:t>let’s talk about the real reason</a:t>
            </a:r>
            <a:br>
              <a:rPr lang="en-US" sz="2400" dirty="0"/>
            </a:br>
            <a:r>
              <a:rPr lang="en-US" sz="2400" dirty="0"/>
              <a:t>I came by.</a:t>
            </a:r>
            <a:br>
              <a:rPr lang="en-US" sz="2400" dirty="0"/>
            </a:br>
            <a:r>
              <a:rPr lang="en-US" sz="2400" dirty="0"/>
              <a:t>The fact that there is no contrastive result from comparing S1 and S2 follows</a:t>
            </a:r>
            <a:br>
              <a:rPr lang="en-US" sz="2400" dirty="0"/>
            </a:br>
            <a:r>
              <a:rPr lang="en-US" sz="2400" dirty="0"/>
              <a:t>from the fact that this case is not a DM use of </a:t>
            </a:r>
            <a:r>
              <a:rPr lang="en-US" sz="2400" i="1" dirty="0"/>
              <a:t>but</a:t>
            </a:r>
            <a:r>
              <a:rPr lang="en-US" sz="2400" dirty="0"/>
              <a:t>. Whereas DM signals a</a:t>
            </a:r>
            <a:br>
              <a:rPr lang="en-US" sz="2400" dirty="0"/>
            </a:br>
            <a:r>
              <a:rPr lang="en-US" sz="2400" dirty="0"/>
              <a:t>semantic relationship holding between S1 and S2, the </a:t>
            </a:r>
            <a:r>
              <a:rPr lang="en-US" sz="2400" i="1" dirty="0"/>
              <a:t>but </a:t>
            </a:r>
            <a:r>
              <a:rPr lang="en-US" sz="2400" dirty="0"/>
              <a:t>in these examples is</a:t>
            </a:r>
            <a:br>
              <a:rPr lang="en-US" sz="2400" dirty="0"/>
            </a:br>
            <a:r>
              <a:rPr lang="en-US" sz="2400" dirty="0" err="1"/>
              <a:t>signalling</a:t>
            </a:r>
            <a:r>
              <a:rPr lang="en-US" sz="2400" dirty="0"/>
              <a:t> a change in discourse topic, not a semantic notion. This </a:t>
            </a:r>
            <a:r>
              <a:rPr lang="en-US" sz="2400" i="1" dirty="0"/>
              <a:t>but </a:t>
            </a:r>
            <a:r>
              <a:rPr lang="en-US" sz="2400" dirty="0"/>
              <a:t>is analogous to pragmatic markers such as </a:t>
            </a:r>
            <a:r>
              <a:rPr lang="en-US" sz="2400" i="1" dirty="0"/>
              <a:t>incidentally, on another topic, to return to the</a:t>
            </a:r>
            <a:br>
              <a:rPr lang="en-US" sz="2400" i="1" dirty="0"/>
            </a:br>
            <a:r>
              <a:rPr lang="en-US" sz="2400" i="1" dirty="0"/>
              <a:t>former topic, </a:t>
            </a:r>
            <a:r>
              <a:rPr lang="en-US" sz="2400" dirty="0"/>
              <a:t>etc. (cf. Fraser, 2009a)</a:t>
            </a:r>
            <a:r>
              <a:rPr lang="en-US" sz="2400" dirty="0"/>
              <a:t> </a:t>
            </a:r>
            <a:br>
              <a:rPr lang="en-US" sz="2400" dirty="0"/>
            </a:b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13541722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80256" y="188640"/>
            <a:ext cx="108012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(59) a. It’s unbelievable, </a:t>
            </a:r>
            <a:r>
              <a:rPr lang="en-US" sz="2400" i="1" dirty="0"/>
              <a:t>but </a:t>
            </a:r>
            <a:r>
              <a:rPr lang="en-US" sz="2400" dirty="0"/>
              <a:t>John got married last night.</a:t>
            </a:r>
            <a:br>
              <a:rPr lang="en-US" sz="2400" dirty="0"/>
            </a:br>
            <a:r>
              <a:rPr lang="en-US" sz="2400" dirty="0"/>
              <a:t>b. You may not be aware of this, </a:t>
            </a:r>
            <a:r>
              <a:rPr lang="en-US" sz="2400" i="1" dirty="0"/>
              <a:t>but </a:t>
            </a:r>
            <a:r>
              <a:rPr lang="en-US" sz="2400" dirty="0"/>
              <a:t>Mark is a very fine pianist.</a:t>
            </a:r>
            <a:br>
              <a:rPr lang="en-US" sz="2400" dirty="0"/>
            </a:br>
            <a:r>
              <a:rPr lang="en-US" sz="2400" dirty="0"/>
              <a:t>c. I’m reluctant to say this, </a:t>
            </a:r>
            <a:r>
              <a:rPr lang="en-US" sz="2400" i="1" dirty="0"/>
              <a:t>but </a:t>
            </a:r>
            <a:r>
              <a:rPr lang="en-US" sz="2400" dirty="0"/>
              <a:t>I don’t like the dinner Mary has planned.</a:t>
            </a:r>
            <a:br>
              <a:rPr lang="en-US" sz="2400" dirty="0"/>
            </a:br>
            <a:r>
              <a:rPr lang="en-US" sz="2400" dirty="0"/>
              <a:t>pose a very interesting case. They have been considered by </a:t>
            </a:r>
            <a:r>
              <a:rPr lang="en-US" sz="2400" dirty="0" err="1"/>
              <a:t>Lauerbach</a:t>
            </a:r>
            <a:r>
              <a:rPr lang="en-US" sz="2400" dirty="0"/>
              <a:t> (1998)</a:t>
            </a:r>
            <a:br>
              <a:rPr lang="en-US" sz="2400" dirty="0"/>
            </a:br>
            <a:r>
              <a:rPr lang="en-US" sz="2400" dirty="0"/>
              <a:t>and </a:t>
            </a:r>
            <a:r>
              <a:rPr lang="en-US" sz="2400" dirty="0" err="1"/>
              <a:t>Fretheim</a:t>
            </a:r>
            <a:r>
              <a:rPr lang="en-US" sz="2400" dirty="0"/>
              <a:t> ( 2005 ), the former not considering the specific meaning of </a:t>
            </a:r>
            <a:r>
              <a:rPr lang="en-US" sz="2400" i="1" dirty="0"/>
              <a:t>but</a:t>
            </a:r>
            <a:r>
              <a:rPr lang="en-US" sz="2400" dirty="0"/>
              <a:t>,</a:t>
            </a:r>
            <a:br>
              <a:rPr lang="en-US" sz="2400" dirty="0"/>
            </a:br>
            <a:r>
              <a:rPr lang="en-US" sz="2400" dirty="0"/>
              <a:t>the latter attempting to place these examples within the relevance theory of</a:t>
            </a:r>
            <a:br>
              <a:rPr lang="en-US" sz="2400" dirty="0"/>
            </a:br>
            <a:r>
              <a:rPr lang="en-US" sz="2400" dirty="0"/>
              <a:t>contradiction and elimination, but with a lack of success. What is to be contrasted is not clear to me, if this use of </a:t>
            </a:r>
            <a:r>
              <a:rPr lang="en-US" sz="2400" i="1" dirty="0"/>
              <a:t>but </a:t>
            </a:r>
            <a:r>
              <a:rPr lang="en-US" sz="2400" dirty="0"/>
              <a:t>is even a DM.</a:t>
            </a:r>
            <a:br>
              <a:rPr lang="en-US" sz="2400" dirty="0"/>
            </a:br>
            <a:r>
              <a:rPr lang="en-US" sz="2400" dirty="0"/>
              <a:t>The final case is illustrated in (60), a case for which I have no adequate</a:t>
            </a:r>
            <a:br>
              <a:rPr lang="en-US" sz="2400" dirty="0"/>
            </a:br>
            <a:r>
              <a:rPr lang="en-US" sz="2400" dirty="0"/>
              <a:t>analysis,</a:t>
            </a:r>
            <a:br>
              <a:rPr lang="en-US" sz="2400" dirty="0"/>
            </a:br>
            <a:r>
              <a:rPr lang="en-US" sz="2400" dirty="0"/>
              <a:t>(60) a. A: Is it done? B: </a:t>
            </a:r>
            <a:r>
              <a:rPr lang="en-US" sz="2400" b="1" i="1" dirty="0"/>
              <a:t>But </a:t>
            </a:r>
            <a:r>
              <a:rPr lang="en-US" sz="2400" i="1" dirty="0"/>
              <a:t>of course </a:t>
            </a:r>
            <a:r>
              <a:rPr lang="en-US" sz="2400" dirty="0"/>
              <a:t>it’s done.</a:t>
            </a:r>
            <a:br>
              <a:rPr lang="en-US" sz="2400" dirty="0"/>
            </a:br>
            <a:r>
              <a:rPr lang="en-US" sz="2400" dirty="0"/>
              <a:t>b. A: He doesn’t want to leave. B: </a:t>
            </a:r>
            <a:r>
              <a:rPr lang="en-US" sz="2400" b="1" i="1" dirty="0"/>
              <a:t>But </a:t>
            </a:r>
            <a:r>
              <a:rPr lang="en-US" sz="2400" i="1" dirty="0"/>
              <a:t>of course </a:t>
            </a:r>
            <a:r>
              <a:rPr lang="en-US" sz="2400" dirty="0"/>
              <a:t>he doesn’t. Would you?</a:t>
            </a:r>
            <a:br>
              <a:rPr lang="en-US" sz="2400" dirty="0"/>
            </a:br>
            <a:r>
              <a:rPr lang="en-US" sz="2400" dirty="0"/>
              <a:t>c. A: Can I help? B: </a:t>
            </a:r>
            <a:r>
              <a:rPr lang="en-US" sz="2400" b="1" i="1" dirty="0"/>
              <a:t>But </a:t>
            </a:r>
            <a:r>
              <a:rPr lang="en-US" sz="2400" i="1" dirty="0"/>
              <a:t>of course </a:t>
            </a:r>
            <a:r>
              <a:rPr lang="en-US" sz="2400" dirty="0"/>
              <a:t>you can.</a:t>
            </a:r>
            <a:br>
              <a:rPr lang="en-US" sz="2400" dirty="0"/>
            </a:br>
            <a:r>
              <a:rPr lang="en-US" sz="2400" dirty="0"/>
              <a:t>where the </a:t>
            </a:r>
            <a:r>
              <a:rPr lang="en-US" sz="2400" i="1" dirty="0"/>
              <a:t>but </a:t>
            </a:r>
            <a:r>
              <a:rPr lang="en-US" sz="2400" dirty="0"/>
              <a:t>may or may not be functioning as a DM and it requires the </a:t>
            </a:r>
            <a:r>
              <a:rPr lang="en-US" sz="2400" i="1" dirty="0"/>
              <a:t>of</a:t>
            </a:r>
            <a:br>
              <a:rPr lang="en-US" sz="2400" i="1" dirty="0"/>
            </a:br>
            <a:r>
              <a:rPr lang="en-US" sz="2400" i="1" dirty="0"/>
              <a:t>course </a:t>
            </a:r>
            <a:r>
              <a:rPr lang="en-US" sz="2400" dirty="0"/>
              <a:t>to accompany it with this use.</a:t>
            </a:r>
            <a:r>
              <a:rPr lang="en-US" sz="2400" dirty="0"/>
              <a:t> </a:t>
            </a:r>
            <a:r>
              <a:rPr lang="en-US" dirty="0"/>
              <a:t/>
            </a:r>
            <a:br>
              <a:rPr lang="en-US" dirty="0"/>
            </a:b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543291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24272" y="404664"/>
            <a:ext cx="10513167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/>
              <a:t>A Definition of Discourse Markers</a:t>
            </a:r>
            <a:r>
              <a:rPr lang="en-US" b="1" dirty="0"/>
              <a:t/>
            </a:r>
            <a:br>
              <a:rPr lang="en-US" b="1" dirty="0"/>
            </a:br>
            <a:r>
              <a:rPr lang="en-US" i="1" dirty="0"/>
              <a:t/>
            </a:r>
            <a:br>
              <a:rPr lang="en-US" i="1" dirty="0"/>
            </a:br>
            <a:r>
              <a:rPr lang="en-US" sz="3200" dirty="0" smtClean="0"/>
              <a:t>There </a:t>
            </a:r>
            <a:r>
              <a:rPr lang="en-US" sz="3200" dirty="0"/>
              <a:t>is a functional class of lexical expressions</a:t>
            </a:r>
            <a:br>
              <a:rPr lang="en-US" sz="3200" dirty="0"/>
            </a:br>
            <a:r>
              <a:rPr lang="en-US" sz="3200" dirty="0"/>
              <a:t>in every language which I have called pragmatic markers (Fraser, 1996 ).</a:t>
            </a:r>
            <a:br>
              <a:rPr lang="en-US" sz="3200" dirty="0"/>
            </a:br>
            <a:r>
              <a:rPr lang="en-US" sz="3200" dirty="0"/>
              <a:t>These expressions occur as part of a discourse segment but are not part of </a:t>
            </a:r>
            <a:r>
              <a:rPr lang="en-US" sz="3200" dirty="0" smtClean="0"/>
              <a:t>the propositional </a:t>
            </a:r>
            <a:r>
              <a:rPr lang="en-US" sz="3200" dirty="0"/>
              <a:t>content of the message conveyed, and they do not contribute </a:t>
            </a:r>
            <a:r>
              <a:rPr lang="en-US" sz="3200" dirty="0" smtClean="0"/>
              <a:t>to the </a:t>
            </a:r>
            <a:r>
              <a:rPr lang="en-US" sz="3200" dirty="0"/>
              <a:t>meaning of the proposition, </a:t>
            </a:r>
            <a:r>
              <a:rPr lang="en-US" sz="3200" i="1" dirty="0"/>
              <a:t>per se</a:t>
            </a:r>
            <a:r>
              <a:rPr lang="en-US" sz="3200" dirty="0"/>
              <a:t>. However, they do signal aspects of the</a:t>
            </a:r>
            <a:br>
              <a:rPr lang="en-US" sz="3200" dirty="0"/>
            </a:br>
            <a:r>
              <a:rPr lang="en-US" sz="3200" dirty="0"/>
              <a:t>message the speaker wishes to convey.</a:t>
            </a:r>
            <a:r>
              <a:rPr lang="en-US" sz="3200" dirty="0" smtClean="0"/>
              <a:t> </a:t>
            </a:r>
            <a:br>
              <a:rPr lang="en-US" sz="3200" dirty="0" smtClean="0"/>
            </a:br>
            <a:endParaRPr lang="es-AR" sz="3200" dirty="0"/>
          </a:p>
        </p:txBody>
      </p:sp>
    </p:spTree>
    <p:extLst>
      <p:ext uri="{BB962C8B-B14F-4D97-AF65-F5344CB8AC3E}">
        <p14:creationId xmlns:p14="http://schemas.microsoft.com/office/powerpoint/2010/main" val="4238116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52264" y="620688"/>
            <a:ext cx="1072919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There are four types of </a:t>
            </a:r>
            <a:r>
              <a:rPr lang="en-US" sz="2800" b="1" dirty="0"/>
              <a:t>Pragmatic Markers</a:t>
            </a:r>
            <a:r>
              <a:rPr lang="en-US" sz="2800" dirty="0"/>
              <a:t>. The first type, </a:t>
            </a:r>
            <a:r>
              <a:rPr lang="en-US" sz="2800" b="1" dirty="0"/>
              <a:t>basic </a:t>
            </a:r>
            <a:r>
              <a:rPr lang="en-US" sz="2800" b="1" dirty="0" smtClean="0"/>
              <a:t>pragmatic markers </a:t>
            </a:r>
            <a:r>
              <a:rPr lang="en-US" sz="2800" b="1" dirty="0"/>
              <a:t>(BPMs)</a:t>
            </a:r>
            <a:r>
              <a:rPr lang="en-US" sz="2800" dirty="0"/>
              <a:t> </a:t>
            </a:r>
            <a:r>
              <a:rPr lang="en-US" sz="2800" dirty="0" smtClean="0"/>
              <a:t>signal </a:t>
            </a:r>
            <a:r>
              <a:rPr lang="en-US" sz="2800" dirty="0"/>
              <a:t>the type </a:t>
            </a:r>
            <a:r>
              <a:rPr lang="en-US" sz="2800" dirty="0" smtClean="0"/>
              <a:t>of message </a:t>
            </a:r>
            <a:r>
              <a:rPr lang="en-US" sz="2800" dirty="0"/>
              <a:t>(the Illocutionary Force – cf. Bach and </a:t>
            </a:r>
            <a:r>
              <a:rPr lang="en-US" sz="2800" dirty="0" err="1"/>
              <a:t>Harnish</a:t>
            </a:r>
            <a:r>
              <a:rPr lang="en-US" sz="2800" dirty="0"/>
              <a:t>, 1979 ) the </a:t>
            </a:r>
            <a:r>
              <a:rPr lang="en-US" sz="2800" dirty="0" smtClean="0"/>
              <a:t>speaker intends </a:t>
            </a:r>
            <a:r>
              <a:rPr lang="en-US" sz="2800" dirty="0"/>
              <a:t>to convey in the utterance of the </a:t>
            </a:r>
            <a:r>
              <a:rPr lang="en-US" sz="2800" dirty="0" smtClean="0"/>
              <a:t>segment.</a:t>
            </a:r>
          </a:p>
          <a:p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(</a:t>
            </a:r>
            <a:r>
              <a:rPr lang="en-US" sz="2800" dirty="0"/>
              <a:t>2) a. </a:t>
            </a:r>
            <a:r>
              <a:rPr lang="en-US" sz="2800" i="1" dirty="0"/>
              <a:t>I promise </a:t>
            </a:r>
            <a:r>
              <a:rPr lang="en-US" sz="2800" dirty="0"/>
              <a:t>that I will be on time.</a:t>
            </a:r>
            <a:br>
              <a:rPr lang="en-US" sz="2800" dirty="0"/>
            </a:br>
            <a:r>
              <a:rPr lang="en-US" sz="2800" dirty="0"/>
              <a:t>b. </a:t>
            </a:r>
            <a:r>
              <a:rPr lang="en-US" sz="2800" i="1" dirty="0"/>
              <a:t>Please</a:t>
            </a:r>
            <a:r>
              <a:rPr lang="en-US" sz="2800" dirty="0"/>
              <a:t>, sit down. [a request but not a suggestion or an order]</a:t>
            </a:r>
            <a:br>
              <a:rPr lang="en-US" sz="2800" dirty="0"/>
            </a:br>
            <a:r>
              <a:rPr lang="en-US" sz="2800" dirty="0"/>
              <a:t>c. </a:t>
            </a:r>
            <a:r>
              <a:rPr lang="en-US" sz="2800" i="1" dirty="0"/>
              <a:t>My complaint </a:t>
            </a:r>
            <a:r>
              <a:rPr lang="en-US" sz="2800" dirty="0"/>
              <a:t>is that you are </a:t>
            </a:r>
            <a:r>
              <a:rPr lang="en-US" sz="2800" dirty="0" smtClean="0"/>
              <a:t>always rude. 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es-AR" sz="2800" dirty="0"/>
          </a:p>
        </p:txBody>
      </p:sp>
    </p:spTree>
    <p:extLst>
      <p:ext uri="{BB962C8B-B14F-4D97-AF65-F5344CB8AC3E}">
        <p14:creationId xmlns:p14="http://schemas.microsoft.com/office/powerpoint/2010/main" val="3155288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96280" y="260648"/>
            <a:ext cx="10513167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The second type, </a:t>
            </a:r>
            <a:r>
              <a:rPr lang="en-US" sz="2400" b="1" dirty="0"/>
              <a:t>commentary pragmatic markers (CPMs) </a:t>
            </a:r>
            <a:r>
              <a:rPr lang="en-US" sz="2400" dirty="0"/>
              <a:t>, signal a </a:t>
            </a:r>
            <a:r>
              <a:rPr lang="en-US" sz="2400" dirty="0" smtClean="0"/>
              <a:t>comment on </a:t>
            </a:r>
            <a:r>
              <a:rPr lang="en-US" sz="2400" dirty="0"/>
              <a:t>the basis message. There are </a:t>
            </a:r>
            <a:r>
              <a:rPr lang="en-US" sz="2400" b="1" dirty="0"/>
              <a:t>five different sub-types </a:t>
            </a:r>
            <a:r>
              <a:rPr lang="en-US" sz="2400" dirty="0"/>
              <a:t>as illustrated in (3-7).</a:t>
            </a:r>
            <a:br>
              <a:rPr lang="en-US" sz="2400" dirty="0"/>
            </a:br>
            <a:r>
              <a:rPr lang="en-US" sz="2400" b="1" dirty="0"/>
              <a:t>Assessment Markers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(3) a. We got lost almost immediately. </a:t>
            </a:r>
            <a:r>
              <a:rPr lang="en-US" sz="2400" i="1" dirty="0"/>
              <a:t>Fortunately</a:t>
            </a:r>
            <a:r>
              <a:rPr lang="en-US" sz="2400" dirty="0"/>
              <a:t>, a police officer happened by</a:t>
            </a:r>
            <a:r>
              <a:rPr lang="en-US" sz="2400" dirty="0" smtClean="0"/>
              <a:t> </a:t>
            </a:r>
          </a:p>
          <a:p>
            <a:r>
              <a:rPr lang="en-US" sz="2400" b="1" dirty="0" smtClean="0"/>
              <a:t>Manner-of-Speaking </a:t>
            </a:r>
            <a:r>
              <a:rPr lang="en-US" sz="2400" b="1" dirty="0"/>
              <a:t>Markers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(4) a. A: Mark, you’ve got to do something. B: </a:t>
            </a:r>
            <a:r>
              <a:rPr lang="en-US" sz="2400" i="1" dirty="0"/>
              <a:t>Frankly</a:t>
            </a:r>
            <a:r>
              <a:rPr lang="en-US" sz="2400" dirty="0"/>
              <a:t>, Harry, I don’t </a:t>
            </a:r>
            <a:r>
              <a:rPr lang="en-US" sz="2400" dirty="0" smtClean="0"/>
              <a:t>know what </a:t>
            </a:r>
            <a:r>
              <a:rPr lang="en-US" sz="2400" dirty="0"/>
              <a:t>to do.</a:t>
            </a:r>
            <a:r>
              <a:rPr lang="en-US" sz="2400" dirty="0" smtClean="0"/>
              <a:t> </a:t>
            </a:r>
            <a:br>
              <a:rPr lang="en-US" sz="2400" dirty="0" smtClean="0"/>
            </a:br>
            <a:r>
              <a:rPr lang="en-US" sz="2400" b="1" dirty="0"/>
              <a:t>Evidential Markers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(5) a. A: Will he go? B: </a:t>
            </a:r>
            <a:r>
              <a:rPr lang="en-US" sz="2400" i="1" dirty="0"/>
              <a:t>Certainly</a:t>
            </a:r>
            <a:r>
              <a:rPr lang="en-US" sz="2400" dirty="0"/>
              <a:t>, he will go.</a:t>
            </a:r>
            <a:br>
              <a:rPr lang="en-US" sz="2400" dirty="0"/>
            </a:br>
            <a:r>
              <a:rPr lang="en-US" sz="2400" dirty="0"/>
              <a:t>b. I have great concerns over this. </a:t>
            </a:r>
            <a:r>
              <a:rPr lang="en-US" sz="2400" i="1" dirty="0"/>
              <a:t>Conceivably</a:t>
            </a:r>
            <a:r>
              <a:rPr lang="en-US" sz="2400" dirty="0"/>
              <a:t>, Tim is right.</a:t>
            </a:r>
            <a:br>
              <a:rPr lang="en-US" sz="2400" dirty="0"/>
            </a:br>
            <a:r>
              <a:rPr lang="en-US" sz="2400" b="1" dirty="0"/>
              <a:t>Hearsay Markers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(6) a. A: Is the game still on? B: </a:t>
            </a:r>
            <a:r>
              <a:rPr lang="en-US" sz="2400" i="1" dirty="0"/>
              <a:t>Reportedly</a:t>
            </a:r>
            <a:r>
              <a:rPr lang="en-US" sz="2400" dirty="0"/>
              <a:t>, the game was postponed </a:t>
            </a:r>
            <a:r>
              <a:rPr lang="en-US" sz="2400" dirty="0" smtClean="0"/>
              <a:t>because of </a:t>
            </a:r>
            <a:r>
              <a:rPr lang="en-US" sz="2400" dirty="0"/>
              <a:t>rain.</a:t>
            </a:r>
            <a:r>
              <a:rPr lang="en-US" sz="2400" dirty="0" smtClean="0"/>
              <a:t>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>(</a:t>
            </a:r>
            <a:r>
              <a:rPr lang="en-US" sz="2400" b="1" dirty="0"/>
              <a:t>Non)Deference Markers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(7) a. </a:t>
            </a:r>
            <a:r>
              <a:rPr lang="en-US" sz="2800" i="1" dirty="0"/>
              <a:t>Sir</a:t>
            </a:r>
            <a:r>
              <a:rPr lang="en-US" sz="2800" dirty="0"/>
              <a:t>, you must listen to me.</a:t>
            </a:r>
            <a:r>
              <a:rPr lang="en-US" sz="2800" dirty="0" smtClean="0"/>
              <a:t> </a:t>
            </a:r>
            <a:br>
              <a:rPr lang="en-US" sz="2800" dirty="0" smtClean="0"/>
            </a:br>
            <a:endParaRPr lang="es-AR" sz="2800" dirty="0"/>
          </a:p>
        </p:txBody>
      </p:sp>
    </p:spTree>
    <p:extLst>
      <p:ext uri="{BB962C8B-B14F-4D97-AF65-F5344CB8AC3E}">
        <p14:creationId xmlns:p14="http://schemas.microsoft.com/office/powerpoint/2010/main" val="1138306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24272" y="404664"/>
            <a:ext cx="10585175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third type of Pragmatic Markers, </a:t>
            </a:r>
            <a:r>
              <a:rPr lang="en-US" sz="2800" b="1" dirty="0"/>
              <a:t>discourse markers (DMs) </a:t>
            </a:r>
            <a:r>
              <a:rPr lang="en-US" sz="2800" dirty="0"/>
              <a:t>, </a:t>
            </a:r>
            <a:r>
              <a:rPr lang="en-US" sz="2800" dirty="0" smtClean="0"/>
              <a:t>typically signal </a:t>
            </a:r>
            <a:r>
              <a:rPr lang="en-US" sz="2800" dirty="0"/>
              <a:t>a relation between the discourse segment which hosts them and </a:t>
            </a:r>
            <a:r>
              <a:rPr lang="en-US" sz="2800" dirty="0" smtClean="0"/>
              <a:t>the prior </a:t>
            </a:r>
            <a:r>
              <a:rPr lang="en-US" sz="2800" dirty="0"/>
              <a:t>discourse segment, perhaps produced by another speaker. There are </a:t>
            </a:r>
            <a:r>
              <a:rPr lang="en-US" sz="2800" dirty="0" err="1" smtClean="0"/>
              <a:t>threeclasses</a:t>
            </a:r>
            <a:r>
              <a:rPr lang="en-US" sz="2800" dirty="0" smtClean="0"/>
              <a:t> </a:t>
            </a:r>
            <a:endParaRPr lang="en-US" sz="2800" dirty="0"/>
          </a:p>
          <a:p>
            <a:r>
              <a:rPr lang="en-US" sz="2800" b="1" dirty="0"/>
              <a:t>Contrastive Discourse Markers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(8) a. A: Harry is hurrying. B: </a:t>
            </a:r>
            <a:r>
              <a:rPr lang="en-US" sz="2800" i="1" dirty="0"/>
              <a:t>But </a:t>
            </a:r>
            <a:r>
              <a:rPr lang="en-US" sz="2800" dirty="0"/>
              <a:t>when do you think he will get here?</a:t>
            </a:r>
            <a:br>
              <a:rPr lang="en-US" sz="2800" dirty="0"/>
            </a:br>
            <a:r>
              <a:rPr lang="en-US" sz="2800" dirty="0"/>
              <a:t>b. Mark, a good guy. </a:t>
            </a:r>
            <a:r>
              <a:rPr lang="en-US" sz="2800" i="1" dirty="0"/>
              <a:t>On the contrary</a:t>
            </a:r>
            <a:r>
              <a:rPr lang="en-US" sz="2800" dirty="0"/>
              <a:t>, he’s a jerk.</a:t>
            </a:r>
            <a:br>
              <a:rPr lang="en-US" sz="2800" dirty="0"/>
            </a:br>
            <a:r>
              <a:rPr lang="en-US" sz="2800" b="1" dirty="0"/>
              <a:t>Elaborative Discourse Markers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(9) a. John can’t go. </a:t>
            </a:r>
            <a:r>
              <a:rPr lang="en-US" sz="2800" i="1" dirty="0"/>
              <a:t>And </a:t>
            </a:r>
            <a:r>
              <a:rPr lang="en-US" sz="2800" dirty="0"/>
              <a:t>Mary can’t go either.</a:t>
            </a:r>
            <a:br>
              <a:rPr lang="en-US" sz="2800" dirty="0"/>
            </a:br>
            <a:r>
              <a:rPr lang="en-US" sz="2800" dirty="0"/>
              <a:t>b. I don’t think it will fly. </a:t>
            </a:r>
            <a:r>
              <a:rPr lang="en-US" sz="2800" i="1" dirty="0"/>
              <a:t>Anyway</a:t>
            </a:r>
            <a:r>
              <a:rPr lang="en-US" sz="2800" dirty="0"/>
              <a:t>, let’s give it a chance.</a:t>
            </a:r>
            <a:br>
              <a:rPr lang="en-US" sz="2800" dirty="0"/>
            </a:br>
            <a:r>
              <a:rPr lang="en-US" sz="2800" b="1" dirty="0"/>
              <a:t>Inferential Discourse Markers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(10) a. A: I like him. B: </a:t>
            </a:r>
            <a:r>
              <a:rPr lang="en-US" sz="2800" i="1" dirty="0"/>
              <a:t>So</a:t>
            </a:r>
            <a:r>
              <a:rPr lang="en-US" sz="2800" dirty="0"/>
              <a:t>, you think you’ll ask him out then?</a:t>
            </a:r>
            <a:r>
              <a:rPr lang="en-US" sz="2800" dirty="0" smtClean="0"/>
              <a:t> </a:t>
            </a:r>
            <a:br>
              <a:rPr lang="en-US" sz="28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927096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52264" y="116632"/>
            <a:ext cx="10513167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The fourth class of Pragmatic Markers, </a:t>
            </a:r>
            <a:r>
              <a:rPr lang="en-US" sz="2400" b="1" dirty="0"/>
              <a:t>discourse structure markers</a:t>
            </a:r>
            <a:br>
              <a:rPr lang="en-US" sz="2400" b="1" dirty="0"/>
            </a:br>
            <a:r>
              <a:rPr lang="en-US" sz="2400" dirty="0"/>
              <a:t>(DSMs), signal an aspect of the organization of the ongoing discourse (Fraser,</a:t>
            </a:r>
            <a:br>
              <a:rPr lang="en-US" sz="2400" dirty="0"/>
            </a:br>
            <a:r>
              <a:rPr lang="en-US" sz="2400" dirty="0"/>
              <a:t>2009 ). There are three subclasses</a:t>
            </a:r>
            <a:r>
              <a:rPr lang="en-US" sz="2400" dirty="0" smtClean="0"/>
              <a:t> </a:t>
            </a:r>
          </a:p>
          <a:p>
            <a:r>
              <a:rPr lang="en-US" sz="2400" b="1" dirty="0"/>
              <a:t>Discourse Management Markers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(11) a. </a:t>
            </a:r>
            <a:r>
              <a:rPr lang="en-US" sz="2400" i="1" dirty="0"/>
              <a:t>In summary</a:t>
            </a:r>
            <a:r>
              <a:rPr lang="en-US" sz="2400" dirty="0"/>
              <a:t>, the economy has not flourished under the Bush</a:t>
            </a:r>
            <a:br>
              <a:rPr lang="en-US" sz="2400" dirty="0"/>
            </a:br>
            <a:r>
              <a:rPr lang="en-US" sz="2400" dirty="0"/>
              <a:t>administration.</a:t>
            </a:r>
            <a:br>
              <a:rPr lang="en-US" sz="2400" dirty="0"/>
            </a:br>
            <a:r>
              <a:rPr lang="en-US" sz="2400" b="1" dirty="0" smtClean="0"/>
              <a:t>Topic </a:t>
            </a:r>
            <a:r>
              <a:rPr lang="en-US" sz="2400" b="1" dirty="0"/>
              <a:t>Orientation Markers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(12) a. That’s all there is to say on this for now. </a:t>
            </a:r>
            <a:r>
              <a:rPr lang="en-US" sz="2400" i="1" dirty="0"/>
              <a:t>Returning to my previous topic</a:t>
            </a:r>
            <a:r>
              <a:rPr lang="en-US" sz="2400" dirty="0"/>
              <a:t>,</a:t>
            </a:r>
            <a:br>
              <a:rPr lang="en-US" sz="2400" dirty="0"/>
            </a:br>
            <a:r>
              <a:rPr lang="en-US" sz="2400" dirty="0"/>
              <a:t>I would like to point out that…</a:t>
            </a:r>
            <a:br>
              <a:rPr lang="en-US" sz="2400" dirty="0"/>
            </a:br>
            <a:r>
              <a:rPr lang="en-US" sz="2400" dirty="0"/>
              <a:t>b. Now, Mr. Pickard, </a:t>
            </a:r>
            <a:r>
              <a:rPr lang="en-US" sz="2400" i="1" dirty="0"/>
              <a:t>I want to return to </a:t>
            </a:r>
            <a:r>
              <a:rPr lang="en-US" sz="2400" dirty="0"/>
              <a:t>the questions that my now-absent colleague Mr. Roemer was asking you about your communications with the field.</a:t>
            </a:r>
            <a:br>
              <a:rPr lang="en-US" sz="2400" dirty="0"/>
            </a:br>
            <a:r>
              <a:rPr lang="en-US" sz="2400" b="1" dirty="0"/>
              <a:t>Attention Markers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(13) a. We must leave right away. </a:t>
            </a:r>
            <a:r>
              <a:rPr lang="en-US" sz="2400" i="1" dirty="0"/>
              <a:t>Look</a:t>
            </a:r>
            <a:r>
              <a:rPr lang="en-US" sz="2400" dirty="0"/>
              <a:t>, can’t you pay attention to what</a:t>
            </a:r>
            <a:br>
              <a:rPr lang="en-US" sz="2400" dirty="0"/>
            </a:br>
            <a:r>
              <a:rPr lang="en-US" sz="2400" dirty="0"/>
              <a:t>I’m saying</a:t>
            </a:r>
            <a:r>
              <a:rPr lang="en-US" sz="2400" dirty="0" smtClean="0"/>
              <a:t> </a:t>
            </a:r>
            <a:br>
              <a:rPr lang="en-US" sz="2400" dirty="0" smtClean="0"/>
            </a:br>
            <a:r>
              <a:rPr lang="en-US" sz="2400" dirty="0"/>
              <a:t>The canonical sequence of Pragmatic Markers is the </a:t>
            </a:r>
            <a:r>
              <a:rPr lang="en-US" sz="2400" dirty="0" err="1" smtClean="0"/>
              <a:t>following,DSM</a:t>
            </a:r>
            <a:r>
              <a:rPr lang="en-US" sz="2400" dirty="0" smtClean="0"/>
              <a:t> </a:t>
            </a:r>
            <a:r>
              <a:rPr lang="en-US" sz="2400" dirty="0"/>
              <a:t>(DM (CPM (BPM (Basic Proposition</a:t>
            </a:r>
            <a:r>
              <a:rPr lang="en-US" sz="2400" dirty="0" smtClean="0"/>
              <a:t>)))) although </a:t>
            </a:r>
            <a:r>
              <a:rPr lang="en-US" sz="2400" dirty="0"/>
              <a:t>there are seldom all present. In addition, in general only one </a:t>
            </a:r>
            <a:r>
              <a:rPr lang="en-US" sz="2400" dirty="0" smtClean="0"/>
              <a:t>token from </a:t>
            </a:r>
            <a:r>
              <a:rPr lang="en-US" sz="2400" dirty="0"/>
              <a:t>each major type is present.</a:t>
            </a:r>
            <a:r>
              <a:rPr lang="en-US" sz="2400" dirty="0" smtClean="0"/>
              <a:t> </a:t>
            </a:r>
            <a:br>
              <a:rPr lang="en-US" sz="2400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261898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88992" y="260648"/>
            <a:ext cx="10441159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For an expression to be a DM it must be acceptable in the sequence</a:t>
            </a:r>
            <a:br>
              <a:rPr lang="en-US" sz="2400" dirty="0"/>
            </a:br>
            <a:r>
              <a:rPr lang="en-US" sz="2400" dirty="0"/>
              <a:t>S1-DM+S2, where S1 and S2 are discourse segments, each representing an</a:t>
            </a:r>
            <a:br>
              <a:rPr lang="en-US" sz="2400" dirty="0"/>
            </a:br>
            <a:r>
              <a:rPr lang="en-US" sz="2400" dirty="0"/>
              <a:t>illocutionary force, although elision may have occurred. There are </a:t>
            </a:r>
            <a:r>
              <a:rPr lang="en-US" sz="2400" b="1" dirty="0"/>
              <a:t>three necessary and sufficient conditions that a DM must meet</a:t>
            </a:r>
            <a:r>
              <a:rPr lang="en-US" sz="2400" b="1" dirty="0" smtClean="0"/>
              <a:t>. </a:t>
            </a:r>
          </a:p>
          <a:p>
            <a:r>
              <a:rPr lang="en-US" sz="2400" dirty="0"/>
              <a:t/>
            </a:r>
            <a:br>
              <a:rPr lang="en-US" sz="2400" dirty="0"/>
            </a:br>
            <a:r>
              <a:rPr lang="en-US" sz="2400" b="1" dirty="0"/>
              <a:t>Condition 1: A DM is a </a:t>
            </a:r>
            <a:r>
              <a:rPr lang="en-US" sz="2400" b="1" i="1" dirty="0"/>
              <a:t>lexical expression</a:t>
            </a:r>
            <a:r>
              <a:rPr lang="en-US" sz="2400" b="1" dirty="0"/>
              <a:t>, for example, </a:t>
            </a:r>
            <a:r>
              <a:rPr lang="en-US" sz="2400" b="1" i="1" dirty="0"/>
              <a:t>but</a:t>
            </a:r>
            <a:r>
              <a:rPr lang="en-US" sz="2400" b="1" dirty="0"/>
              <a:t>, </a:t>
            </a:r>
            <a:r>
              <a:rPr lang="en-US" sz="2400" b="1" i="1" dirty="0"/>
              <a:t>so</a:t>
            </a:r>
            <a:r>
              <a:rPr lang="en-US" sz="2400" b="1" dirty="0"/>
              <a:t>, and </a:t>
            </a:r>
            <a:r>
              <a:rPr lang="en-US" sz="2400" b="1" i="1" dirty="0"/>
              <a:t>in</a:t>
            </a:r>
            <a:br>
              <a:rPr lang="en-US" sz="2400" b="1" i="1" dirty="0"/>
            </a:br>
            <a:r>
              <a:rPr lang="en-US" sz="2400" b="1" i="1" dirty="0"/>
              <a:t>addition</a:t>
            </a:r>
            <a:r>
              <a:rPr lang="en-US" sz="2400" b="1" dirty="0" smtClean="0"/>
              <a:t> </a:t>
            </a:r>
            <a:r>
              <a:rPr lang="en-US" sz="2400" dirty="0"/>
              <a:t>While I do not mean to suggest that DMs consist exclusively of lexical</a:t>
            </a:r>
            <a:br>
              <a:rPr lang="en-US" sz="2400" dirty="0"/>
            </a:br>
            <a:r>
              <a:rPr lang="en-US" sz="2400" dirty="0"/>
              <a:t>expressions, this condition explicitly </a:t>
            </a:r>
            <a:r>
              <a:rPr lang="en-US" sz="2400" b="1" dirty="0"/>
              <a:t>excludes syntactic structures, prosodic</a:t>
            </a:r>
            <a:br>
              <a:rPr lang="en-US" sz="2400" b="1" dirty="0"/>
            </a:br>
            <a:r>
              <a:rPr lang="en-US" sz="2400" b="1" dirty="0"/>
              <a:t>features such as stress, pauses, and intonation, and non-verbal expressions such</a:t>
            </a:r>
            <a:br>
              <a:rPr lang="en-US" sz="2400" b="1" dirty="0"/>
            </a:br>
            <a:r>
              <a:rPr lang="en-US" sz="2400" b="1" dirty="0"/>
              <a:t>as a grunt or a shrug.</a:t>
            </a:r>
            <a:r>
              <a:rPr lang="en-US" sz="2400" dirty="0"/>
              <a:t> This would occur, for example, when a speaker utters “It’s</a:t>
            </a:r>
            <a:br>
              <a:rPr lang="en-US" sz="2400" dirty="0"/>
            </a:br>
            <a:r>
              <a:rPr lang="en-US" sz="2400" dirty="0"/>
              <a:t>raining. Ah, go anyway” with the </a:t>
            </a:r>
            <a:r>
              <a:rPr lang="en-US" sz="2400" i="1" dirty="0"/>
              <a:t>Ah </a:t>
            </a:r>
            <a:r>
              <a:rPr lang="en-US" sz="2400" dirty="0"/>
              <a:t>playing the same role as </a:t>
            </a:r>
            <a:r>
              <a:rPr lang="en-US" sz="2400" i="1" dirty="0"/>
              <a:t>but</a:t>
            </a:r>
            <a:r>
              <a:rPr lang="en-US" sz="2400" dirty="0"/>
              <a:t>. I am simply</a:t>
            </a:r>
            <a:br>
              <a:rPr lang="en-US" sz="2400" dirty="0"/>
            </a:br>
            <a:r>
              <a:rPr lang="en-US" sz="2400" dirty="0"/>
              <a:t>restricting my notion of DMs to lexical expressions for this paper.</a:t>
            </a:r>
            <a:r>
              <a:rPr lang="en-US" sz="2400" dirty="0" smtClean="0"/>
              <a:t> </a:t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3843058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45760" y="260648"/>
            <a:ext cx="1065718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Condition 2: </a:t>
            </a:r>
            <a:r>
              <a:rPr lang="en-US" sz="2400" dirty="0"/>
              <a:t>In a sequence of discourse segments S1-S2, a DM must occur as</a:t>
            </a:r>
            <a:br>
              <a:rPr lang="en-US" sz="2400" dirty="0"/>
            </a:br>
            <a:r>
              <a:rPr lang="en-US" sz="2400" dirty="0"/>
              <a:t>a part of the second discourse segment, S2.</a:t>
            </a:r>
            <a:br>
              <a:rPr lang="en-US" sz="2400" dirty="0"/>
            </a:br>
            <a:r>
              <a:rPr lang="en-US" sz="2400" dirty="0"/>
              <a:t>This hosting by S2 occurs whether the segments are combined, as in (15a),</a:t>
            </a:r>
            <a:br>
              <a:rPr lang="en-US" sz="2400" dirty="0"/>
            </a:br>
            <a:r>
              <a:rPr lang="en-US" sz="2400" dirty="0"/>
              <a:t>(15) a. We were late, </a:t>
            </a:r>
            <a:r>
              <a:rPr lang="en-US" sz="2400" i="1" dirty="0"/>
              <a:t>but </a:t>
            </a:r>
            <a:r>
              <a:rPr lang="en-US" sz="2400" dirty="0"/>
              <a:t>no one seemed to mind.</a:t>
            </a:r>
            <a:br>
              <a:rPr lang="en-US" sz="2400" dirty="0"/>
            </a:br>
            <a:r>
              <a:rPr lang="en-US" sz="2400" dirty="0"/>
              <a:t>b. We were late. </a:t>
            </a:r>
            <a:r>
              <a:rPr lang="en-US" sz="2400" i="1" dirty="0"/>
              <a:t>But </a:t>
            </a:r>
            <a:r>
              <a:rPr lang="en-US" sz="2400" dirty="0"/>
              <a:t>no one seemed to mind.</a:t>
            </a:r>
            <a:br>
              <a:rPr lang="en-US" sz="2400" dirty="0"/>
            </a:br>
            <a:r>
              <a:rPr lang="en-US" sz="2400" dirty="0"/>
              <a:t>or there is a full stop, as in (15b).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/>
              <a:t>While every DM </a:t>
            </a:r>
            <a:r>
              <a:rPr lang="en-US" sz="2400" dirty="0" smtClean="0"/>
              <a:t>may occur </a:t>
            </a:r>
            <a:r>
              <a:rPr lang="en-US" sz="2400" dirty="0"/>
              <a:t>in segment-initial position, some DMs may occur in the segment </a:t>
            </a:r>
            <a:r>
              <a:rPr lang="en-US" sz="2400" dirty="0" smtClean="0"/>
              <a:t>medial, and/or </a:t>
            </a:r>
            <a:r>
              <a:rPr lang="en-US" sz="2400" dirty="0"/>
              <a:t>segment final position, depending on the particular DM. This is determined by the DM’s syntactic analysis and what it specifically signals.</a:t>
            </a:r>
            <a:br>
              <a:rPr lang="en-US" sz="2400" dirty="0"/>
            </a:br>
            <a:r>
              <a:rPr lang="en-US" sz="2400" dirty="0"/>
              <a:t>(16) A: Everyone started late.</a:t>
            </a:r>
            <a:br>
              <a:rPr lang="en-US" sz="2400" dirty="0"/>
            </a:br>
            <a:r>
              <a:rPr lang="en-US" sz="2400" dirty="0" smtClean="0"/>
              <a:t>B1</a:t>
            </a:r>
            <a:r>
              <a:rPr lang="en-US" sz="2400" dirty="0"/>
              <a:t>: </a:t>
            </a:r>
            <a:r>
              <a:rPr lang="en-US" sz="2400" i="1" dirty="0"/>
              <a:t>However/But</a:t>
            </a:r>
            <a:r>
              <a:rPr lang="en-US" sz="2400" dirty="0"/>
              <a:t>, we arrived on time.</a:t>
            </a:r>
            <a:br>
              <a:rPr lang="en-US" sz="2400" dirty="0"/>
            </a:br>
            <a:r>
              <a:rPr lang="en-US" sz="2400" dirty="0" smtClean="0"/>
              <a:t>B2</a:t>
            </a:r>
            <a:r>
              <a:rPr lang="en-US" sz="2400" dirty="0"/>
              <a:t>: We, </a:t>
            </a:r>
            <a:r>
              <a:rPr lang="en-US" sz="2400" i="1" dirty="0"/>
              <a:t>however/*but</a:t>
            </a:r>
            <a:r>
              <a:rPr lang="en-US" sz="2400" dirty="0"/>
              <a:t>, arrived on time.</a:t>
            </a:r>
            <a:br>
              <a:rPr lang="en-US" sz="2400" dirty="0"/>
            </a:br>
            <a:r>
              <a:rPr lang="en-US" sz="2400" dirty="0" smtClean="0"/>
              <a:t>B3</a:t>
            </a:r>
            <a:r>
              <a:rPr lang="en-US" sz="2400" dirty="0"/>
              <a:t>: We arrived on time, </a:t>
            </a:r>
            <a:r>
              <a:rPr lang="en-US" sz="2400" i="1" dirty="0"/>
              <a:t>however/*but</a:t>
            </a:r>
            <a:r>
              <a:rPr lang="en-US" sz="2400" dirty="0" smtClean="0"/>
              <a:t> </a:t>
            </a:r>
            <a:br>
              <a:rPr lang="en-US" sz="2400" dirty="0" smtClean="0"/>
            </a:b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28107543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454</TotalTime>
  <Words>411</Words>
  <Application>Microsoft Office PowerPoint</Application>
  <PresentationFormat>Personalizado</PresentationFormat>
  <Paragraphs>35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2" baseType="lpstr">
      <vt:lpstr>Tema de Office</vt:lpstr>
      <vt:lpstr>An Account of Discourse Markers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Account of Discourse Markers</dc:title>
  <dc:creator>Ana</dc:creator>
  <cp:lastModifiedBy>Ana</cp:lastModifiedBy>
  <cp:revision>8</cp:revision>
  <dcterms:created xsi:type="dcterms:W3CDTF">2019-06-17T20:27:03Z</dcterms:created>
  <dcterms:modified xsi:type="dcterms:W3CDTF">2019-06-18T13:28:59Z</dcterms:modified>
</cp:coreProperties>
</file>