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4" r:id="rId4"/>
    <p:sldId id="285" r:id="rId5"/>
    <p:sldId id="258" r:id="rId6"/>
    <p:sldId id="281" r:id="rId7"/>
    <p:sldId id="283" r:id="rId8"/>
    <p:sldId id="259" r:id="rId9"/>
    <p:sldId id="260" r:id="rId10"/>
    <p:sldId id="261" r:id="rId11"/>
    <p:sldId id="262" r:id="rId12"/>
    <p:sldId id="263" r:id="rId13"/>
    <p:sldId id="264" r:id="rId14"/>
    <p:sldId id="265" r:id="rId15"/>
    <p:sldId id="280" r:id="rId16"/>
    <p:sldId id="266" r:id="rId17"/>
    <p:sldId id="267" r:id="rId18"/>
    <p:sldId id="268" r:id="rId19"/>
    <p:sldId id="269" r:id="rId20"/>
    <p:sldId id="277" r:id="rId21"/>
    <p:sldId id="270" r:id="rId22"/>
    <p:sldId id="278" r:id="rId23"/>
    <p:sldId id="271" r:id="rId24"/>
    <p:sldId id="279" r:id="rId25"/>
    <p:sldId id="272" r:id="rId26"/>
    <p:sldId id="273" r:id="rId27"/>
    <p:sldId id="274" r:id="rId28"/>
    <p:sldId id="275" r:id="rId29"/>
    <p:sldId id="276" r:id="rId30"/>
    <p:sldId id="282" r:id="rId31"/>
  </p:sldIdLst>
  <p:sldSz cx="11161713"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5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p:cViewPr varScale="1">
        <p:scale>
          <a:sx n="51" d="100"/>
          <a:sy n="51" d="100"/>
        </p:scale>
        <p:origin x="257" y="45"/>
      </p:cViewPr>
      <p:guideLst>
        <p:guide orient="horz" pos="2160"/>
        <p:guide pos="35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837129" y="2130426"/>
            <a:ext cx="9487456"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674257" y="3886200"/>
            <a:ext cx="781319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768310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1645159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878891" y="274639"/>
            <a:ext cx="3063658"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682105" y="274639"/>
            <a:ext cx="9010758"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416092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2258015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881698" y="4406901"/>
            <a:ext cx="9487456"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881698" y="2906713"/>
            <a:ext cx="948745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162423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682106" y="1600201"/>
            <a:ext cx="60362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6904373" y="1600201"/>
            <a:ext cx="603817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131868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58086" y="274638"/>
            <a:ext cx="10045542"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558086" y="1535113"/>
            <a:ext cx="49316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558086" y="2174875"/>
            <a:ext cx="493169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5669996" y="1535113"/>
            <a:ext cx="493363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5669996" y="2174875"/>
            <a:ext cx="493363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94504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3688947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48693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8086" y="273050"/>
            <a:ext cx="3672127"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4363920" y="273051"/>
            <a:ext cx="623970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558086" y="1435101"/>
            <a:ext cx="367212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94180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87774" y="4800600"/>
            <a:ext cx="6697028"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2187774" y="612775"/>
            <a:ext cx="66970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2187774" y="5367338"/>
            <a:ext cx="66970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26D0B35-3602-41FA-9C27-9B656F32565E}" type="datetimeFigureOut">
              <a:rPr lang="es-AR" smtClean="0"/>
              <a:t>24/10/2023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984F8CFD-6020-45D3-BD21-CAE7F27B6C32}" type="slidenum">
              <a:rPr lang="es-AR" smtClean="0"/>
              <a:t>‹Nº›</a:t>
            </a:fld>
            <a:endParaRPr lang="es-AR"/>
          </a:p>
        </p:txBody>
      </p:sp>
    </p:spTree>
    <p:extLst>
      <p:ext uri="{BB962C8B-B14F-4D97-AF65-F5344CB8AC3E}">
        <p14:creationId xmlns:p14="http://schemas.microsoft.com/office/powerpoint/2010/main" val="3334326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558086" y="274638"/>
            <a:ext cx="10045542" cy="114300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558086" y="1600201"/>
            <a:ext cx="10045542"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558086" y="6356351"/>
            <a:ext cx="2604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6D0B35-3602-41FA-9C27-9B656F32565E}" type="datetimeFigureOut">
              <a:rPr lang="es-AR" smtClean="0"/>
              <a:t>24/10/2023</a:t>
            </a:fld>
            <a:endParaRPr lang="es-AR"/>
          </a:p>
        </p:txBody>
      </p:sp>
      <p:sp>
        <p:nvSpPr>
          <p:cNvPr id="5" name="4 Marcador de pie de página"/>
          <p:cNvSpPr>
            <a:spLocks noGrp="1"/>
          </p:cNvSpPr>
          <p:nvPr>
            <p:ph type="ftr" sz="quarter" idx="3"/>
          </p:nvPr>
        </p:nvSpPr>
        <p:spPr>
          <a:xfrm>
            <a:off x="3813586" y="6356351"/>
            <a:ext cx="353454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7999228" y="6356351"/>
            <a:ext cx="2604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F8CFD-6020-45D3-BD21-CAE7F27B6C32}" type="slidenum">
              <a:rPr lang="es-AR" smtClean="0"/>
              <a:t>‹Nº›</a:t>
            </a:fld>
            <a:endParaRPr lang="es-AR"/>
          </a:p>
        </p:txBody>
      </p:sp>
    </p:spTree>
    <p:extLst>
      <p:ext uri="{BB962C8B-B14F-4D97-AF65-F5344CB8AC3E}">
        <p14:creationId xmlns:p14="http://schemas.microsoft.com/office/powerpoint/2010/main" val="1802447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r>
              <a:rPr lang="es-AR" sz="4800" b="1" dirty="0" err="1"/>
              <a:t>An</a:t>
            </a:r>
            <a:r>
              <a:rPr lang="es-AR" sz="4800" b="1" dirty="0"/>
              <a:t> </a:t>
            </a:r>
            <a:r>
              <a:rPr lang="es-AR" sz="4800" b="1" dirty="0" err="1"/>
              <a:t>Account</a:t>
            </a:r>
            <a:r>
              <a:rPr lang="es-AR" sz="4800" b="1" dirty="0"/>
              <a:t> of </a:t>
            </a:r>
            <a:r>
              <a:rPr lang="es-AR" sz="4800" b="1" dirty="0" err="1"/>
              <a:t>Discourse</a:t>
            </a:r>
            <a:r>
              <a:rPr lang="es-AR" sz="4800" b="1" dirty="0"/>
              <a:t> </a:t>
            </a:r>
            <a:r>
              <a:rPr lang="es-AR" sz="4800" b="1" dirty="0" err="1"/>
              <a:t>Markers</a:t>
            </a:r>
            <a:endParaRPr lang="es-AR" sz="4800" b="1" dirty="0"/>
          </a:p>
        </p:txBody>
      </p:sp>
      <p:sp>
        <p:nvSpPr>
          <p:cNvPr id="5" name="4 Subtítulo"/>
          <p:cNvSpPr>
            <a:spLocks noGrp="1"/>
          </p:cNvSpPr>
          <p:nvPr>
            <p:ph type="subTitle" idx="1"/>
          </p:nvPr>
        </p:nvSpPr>
        <p:spPr/>
        <p:txBody>
          <a:bodyPr>
            <a:normAutofit/>
          </a:bodyPr>
          <a:lstStyle/>
          <a:p>
            <a:r>
              <a:rPr lang="es-AR" sz="3600" b="1" dirty="0" err="1"/>
              <a:t>Fraser</a:t>
            </a:r>
            <a:endParaRPr lang="es-AR" sz="3600" b="1" dirty="0"/>
          </a:p>
        </p:txBody>
      </p:sp>
    </p:spTree>
    <p:extLst>
      <p:ext uri="{BB962C8B-B14F-4D97-AF65-F5344CB8AC3E}">
        <p14:creationId xmlns:p14="http://schemas.microsoft.com/office/powerpoint/2010/main" val="127945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4272" y="404664"/>
            <a:ext cx="10585175" cy="6432530"/>
          </a:xfrm>
          <a:prstGeom prst="rect">
            <a:avLst/>
          </a:prstGeom>
        </p:spPr>
        <p:txBody>
          <a:bodyPr wrap="square">
            <a:spAutoFit/>
          </a:bodyPr>
          <a:lstStyle/>
          <a:p>
            <a:r>
              <a:rPr lang="en-US" sz="2800" dirty="0"/>
              <a:t>The </a:t>
            </a:r>
            <a:r>
              <a:rPr lang="en-US" sz="2800" b="1" dirty="0"/>
              <a:t>third type </a:t>
            </a:r>
            <a:r>
              <a:rPr lang="en-US" sz="2800" dirty="0"/>
              <a:t>of Pragmatic Markers, </a:t>
            </a:r>
            <a:r>
              <a:rPr lang="en-US" sz="2800" b="1" dirty="0"/>
              <a:t>discourse markers (DMs) </a:t>
            </a:r>
            <a:r>
              <a:rPr lang="en-US" sz="2800" dirty="0"/>
              <a:t> signal a r</a:t>
            </a:r>
            <a:r>
              <a:rPr lang="en-US" sz="2800" b="1" dirty="0"/>
              <a:t>elation between the host discourse segment and the prior discourse segment</a:t>
            </a:r>
            <a:r>
              <a:rPr lang="en-US" sz="2800" dirty="0"/>
              <a:t>, perhaps produced by another speaker. </a:t>
            </a:r>
          </a:p>
          <a:p>
            <a:r>
              <a:rPr lang="en-US" sz="2800" dirty="0"/>
              <a:t>There are three classes </a:t>
            </a:r>
          </a:p>
          <a:p>
            <a:r>
              <a:rPr lang="en-US" sz="2800" b="1" dirty="0"/>
              <a:t>Contrastive Discourse Markers</a:t>
            </a:r>
            <a:br>
              <a:rPr lang="en-US" sz="2800" dirty="0"/>
            </a:br>
            <a:r>
              <a:rPr lang="en-US" sz="2800" dirty="0"/>
              <a:t>(8) a. A: Harry is hurrying. B: </a:t>
            </a:r>
            <a:r>
              <a:rPr lang="en-US" sz="2800" i="1" dirty="0"/>
              <a:t>But </a:t>
            </a:r>
            <a:r>
              <a:rPr lang="en-US" sz="2800" dirty="0"/>
              <a:t>when do you think he will get here?</a:t>
            </a:r>
            <a:br>
              <a:rPr lang="en-US" sz="2800" dirty="0"/>
            </a:br>
            <a:r>
              <a:rPr lang="en-US" sz="2800" dirty="0"/>
              <a:t>b. Mark, a good guy. </a:t>
            </a:r>
            <a:r>
              <a:rPr lang="en-US" sz="2800" i="1" dirty="0"/>
              <a:t>On the contrary</a:t>
            </a:r>
            <a:r>
              <a:rPr lang="en-US" sz="2800" dirty="0"/>
              <a:t>, he’s a jerk.</a:t>
            </a:r>
            <a:br>
              <a:rPr lang="en-US" sz="2800" dirty="0"/>
            </a:br>
            <a:r>
              <a:rPr lang="en-US" sz="2800" b="1" dirty="0"/>
              <a:t>Elaborative Discourse Markers</a:t>
            </a:r>
            <a:br>
              <a:rPr lang="en-US" sz="2800" dirty="0"/>
            </a:br>
            <a:r>
              <a:rPr lang="en-US" sz="2800" dirty="0"/>
              <a:t>(9) a. John can’t go. </a:t>
            </a:r>
            <a:r>
              <a:rPr lang="en-US" sz="2800" i="1" dirty="0"/>
              <a:t>And </a:t>
            </a:r>
            <a:r>
              <a:rPr lang="en-US" sz="2800" dirty="0"/>
              <a:t>Mary can’t go either.  (and then / but of course)</a:t>
            </a:r>
            <a:br>
              <a:rPr lang="en-US" sz="2800" dirty="0"/>
            </a:br>
            <a:r>
              <a:rPr lang="en-US" sz="2800" dirty="0"/>
              <a:t>b. I don’t think it will fly. </a:t>
            </a:r>
            <a:r>
              <a:rPr lang="en-US" sz="2800" i="1" dirty="0"/>
              <a:t>Anyway</a:t>
            </a:r>
            <a:r>
              <a:rPr lang="en-US" sz="2800" dirty="0"/>
              <a:t>, let’s give it a chance.</a:t>
            </a:r>
            <a:br>
              <a:rPr lang="en-US" sz="2800" dirty="0"/>
            </a:br>
            <a:r>
              <a:rPr lang="en-US" sz="2800" b="1" dirty="0"/>
              <a:t>Inferential Discourse Markers</a:t>
            </a:r>
            <a:br>
              <a:rPr lang="en-US" sz="2800" dirty="0"/>
            </a:br>
            <a:r>
              <a:rPr lang="en-US" sz="2800" dirty="0"/>
              <a:t>(10) a. A: I like him. B: </a:t>
            </a:r>
            <a:r>
              <a:rPr lang="en-US" sz="2800" i="1" dirty="0"/>
              <a:t>So</a:t>
            </a:r>
            <a:r>
              <a:rPr lang="en-US" sz="2800" dirty="0"/>
              <a:t>, you think you’ll ask him out then? </a:t>
            </a:r>
            <a:br>
              <a:rPr lang="en-US" sz="2800" dirty="0"/>
            </a:br>
            <a:br>
              <a:rPr lang="en-US" sz="2400" dirty="0"/>
            </a:br>
            <a:endParaRPr lang="es-AR" sz="2400" dirty="0"/>
          </a:p>
        </p:txBody>
      </p:sp>
    </p:spTree>
    <p:extLst>
      <p:ext uri="{BB962C8B-B14F-4D97-AF65-F5344CB8AC3E}">
        <p14:creationId xmlns:p14="http://schemas.microsoft.com/office/powerpoint/2010/main" val="927096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264" y="116632"/>
            <a:ext cx="10513167" cy="6555641"/>
          </a:xfrm>
          <a:prstGeom prst="rect">
            <a:avLst/>
          </a:prstGeom>
        </p:spPr>
        <p:txBody>
          <a:bodyPr wrap="square">
            <a:spAutoFit/>
          </a:bodyPr>
          <a:lstStyle/>
          <a:p>
            <a:r>
              <a:rPr lang="en-US" sz="2400" dirty="0"/>
              <a:t>The fourth class of Pragmatic Markers, </a:t>
            </a:r>
            <a:r>
              <a:rPr lang="en-US" sz="2400" b="1" dirty="0"/>
              <a:t>discourse structure markers</a:t>
            </a:r>
            <a:br>
              <a:rPr lang="en-US" sz="2400" b="1" dirty="0"/>
            </a:br>
            <a:r>
              <a:rPr lang="en-US" sz="2400" dirty="0"/>
              <a:t>(DSMs), </a:t>
            </a:r>
            <a:r>
              <a:rPr lang="en-US" sz="2400" b="1" dirty="0"/>
              <a:t>signal an aspect of the organization </a:t>
            </a:r>
            <a:r>
              <a:rPr lang="en-US" sz="2400" dirty="0"/>
              <a:t>of the ongoing discourse (Fraser,</a:t>
            </a:r>
            <a:br>
              <a:rPr lang="en-US" sz="2400" dirty="0"/>
            </a:br>
            <a:r>
              <a:rPr lang="en-US" sz="2400" dirty="0"/>
              <a:t>2009 ). There are three subclasses </a:t>
            </a:r>
          </a:p>
          <a:p>
            <a:endParaRPr lang="en-US" sz="2400" dirty="0"/>
          </a:p>
          <a:p>
            <a:r>
              <a:rPr lang="en-US" sz="2400" b="1" dirty="0"/>
              <a:t>Discourse Management Markers</a:t>
            </a:r>
            <a:br>
              <a:rPr lang="en-US" sz="2400" dirty="0"/>
            </a:br>
            <a:r>
              <a:rPr lang="en-US" sz="2400" dirty="0"/>
              <a:t>(11) a. </a:t>
            </a:r>
            <a:r>
              <a:rPr lang="en-US" sz="2400" i="1" dirty="0"/>
              <a:t>In summary</a:t>
            </a:r>
            <a:r>
              <a:rPr lang="en-US" sz="2400" dirty="0"/>
              <a:t>, the economy has not flourished under the Bush</a:t>
            </a:r>
            <a:br>
              <a:rPr lang="en-US" sz="2400" dirty="0"/>
            </a:br>
            <a:r>
              <a:rPr lang="en-US" sz="2400" dirty="0"/>
              <a:t>administration.</a:t>
            </a:r>
            <a:br>
              <a:rPr lang="en-US" sz="2400" dirty="0"/>
            </a:br>
            <a:r>
              <a:rPr lang="en-US" sz="2400" b="1" dirty="0"/>
              <a:t>Topic Orientation Markers</a:t>
            </a:r>
            <a:br>
              <a:rPr lang="en-US" sz="2400" dirty="0"/>
            </a:br>
            <a:r>
              <a:rPr lang="en-US" sz="2400" dirty="0"/>
              <a:t>(12) a. That’s all there is to say on this for now. </a:t>
            </a:r>
            <a:r>
              <a:rPr lang="en-US" sz="2400" i="1" dirty="0"/>
              <a:t>Returning to my previous topic</a:t>
            </a:r>
            <a:r>
              <a:rPr lang="en-US" sz="2400" dirty="0"/>
              <a:t>,</a:t>
            </a:r>
            <a:br>
              <a:rPr lang="en-US" sz="2400" dirty="0"/>
            </a:br>
            <a:r>
              <a:rPr lang="en-US" sz="2400" dirty="0"/>
              <a:t>I would like to point out that…</a:t>
            </a:r>
            <a:br>
              <a:rPr lang="en-US" sz="2400" dirty="0"/>
            </a:br>
            <a:r>
              <a:rPr lang="en-US" sz="2400" dirty="0"/>
              <a:t>b. Now, Mr. Pickard, </a:t>
            </a:r>
            <a:r>
              <a:rPr lang="en-US" sz="2400" i="1" dirty="0"/>
              <a:t>I want to return to </a:t>
            </a:r>
            <a:r>
              <a:rPr lang="en-US" sz="2400" dirty="0"/>
              <a:t>the questions that my now-absent colleague Mr. Roemer was asking you about your communications with the field.</a:t>
            </a:r>
            <a:br>
              <a:rPr lang="en-US" sz="2400" dirty="0"/>
            </a:br>
            <a:r>
              <a:rPr lang="en-US" sz="2400" b="1" dirty="0"/>
              <a:t>Attention Markers</a:t>
            </a:r>
            <a:br>
              <a:rPr lang="en-US" sz="2400" dirty="0"/>
            </a:br>
            <a:r>
              <a:rPr lang="en-US" sz="2400" dirty="0"/>
              <a:t>(13) a. We must leave right away. </a:t>
            </a:r>
            <a:r>
              <a:rPr lang="en-US" sz="2400" i="1" dirty="0"/>
              <a:t>Look</a:t>
            </a:r>
            <a:r>
              <a:rPr lang="en-US" sz="2400" dirty="0"/>
              <a:t>, can’t you pay attention to what</a:t>
            </a:r>
            <a:br>
              <a:rPr lang="en-US" sz="2400" dirty="0"/>
            </a:br>
            <a:r>
              <a:rPr lang="en-US" sz="2400" dirty="0"/>
              <a:t>I’m saying </a:t>
            </a:r>
            <a:br>
              <a:rPr lang="en-US" sz="2400" dirty="0"/>
            </a:br>
            <a:r>
              <a:rPr lang="en-US" sz="2400" dirty="0"/>
              <a:t>. </a:t>
            </a:r>
            <a:br>
              <a:rPr lang="en-US" sz="2400" dirty="0"/>
            </a:br>
            <a:br>
              <a:rPr lang="en-US" dirty="0"/>
            </a:br>
            <a:endParaRPr lang="es-AR" dirty="0"/>
          </a:p>
        </p:txBody>
      </p:sp>
    </p:spTree>
    <p:extLst>
      <p:ext uri="{BB962C8B-B14F-4D97-AF65-F5344CB8AC3E}">
        <p14:creationId xmlns:p14="http://schemas.microsoft.com/office/powerpoint/2010/main" val="2261898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8992" y="260648"/>
            <a:ext cx="10441159" cy="5878532"/>
          </a:xfrm>
          <a:prstGeom prst="rect">
            <a:avLst/>
          </a:prstGeom>
        </p:spPr>
        <p:txBody>
          <a:bodyPr wrap="square">
            <a:spAutoFit/>
          </a:bodyPr>
          <a:lstStyle/>
          <a:p>
            <a:r>
              <a:rPr lang="en-US" sz="2400" dirty="0"/>
              <a:t>For an expression to be a DM it must be acceptable in the sequence</a:t>
            </a:r>
            <a:br>
              <a:rPr lang="en-US" sz="2400" dirty="0"/>
            </a:br>
            <a:r>
              <a:rPr lang="en-US" sz="2400" dirty="0"/>
              <a:t>S1-DM+S2, where S1 and S2 are discourse segments, each representing an</a:t>
            </a:r>
            <a:br>
              <a:rPr lang="en-US" sz="2400" dirty="0"/>
            </a:br>
            <a:r>
              <a:rPr lang="en-US" sz="2400" dirty="0"/>
              <a:t>illocutionary force, although elision may have occurred. </a:t>
            </a:r>
            <a:r>
              <a:rPr lang="en-US" sz="2800" dirty="0"/>
              <a:t>There are </a:t>
            </a:r>
            <a:r>
              <a:rPr lang="en-US" sz="2800" b="1" dirty="0"/>
              <a:t>three necessary and sufficient conditions that a DM must meet. </a:t>
            </a:r>
          </a:p>
          <a:p>
            <a:br>
              <a:rPr lang="en-US" sz="2400" dirty="0"/>
            </a:br>
            <a:r>
              <a:rPr lang="en-US" sz="2800" b="1" dirty="0">
                <a:effectLst>
                  <a:outerShdw blurRad="38100" dist="38100" dir="2700000" algn="tl">
                    <a:srgbClr val="000000">
                      <a:alpha val="43137"/>
                    </a:srgbClr>
                  </a:outerShdw>
                </a:effectLst>
              </a:rPr>
              <a:t>Condition 1: A DM is a </a:t>
            </a:r>
            <a:r>
              <a:rPr lang="en-US" sz="2800" b="1" i="1" dirty="0">
                <a:effectLst>
                  <a:outerShdw blurRad="38100" dist="38100" dir="2700000" algn="tl">
                    <a:srgbClr val="000000">
                      <a:alpha val="43137"/>
                    </a:srgbClr>
                  </a:outerShdw>
                </a:effectLst>
              </a:rPr>
              <a:t>lexical expression</a:t>
            </a:r>
            <a:r>
              <a:rPr lang="en-US" sz="2800" b="1" dirty="0">
                <a:effectLst>
                  <a:outerShdw blurRad="38100" dist="38100" dir="2700000" algn="tl">
                    <a:srgbClr val="000000">
                      <a:alpha val="43137"/>
                    </a:srgbClr>
                  </a:outerShdw>
                </a:effectLst>
              </a:rPr>
              <a:t>, for example, </a:t>
            </a:r>
            <a:r>
              <a:rPr lang="en-US" sz="2800" b="1" i="1" dirty="0">
                <a:effectLst>
                  <a:outerShdw blurRad="38100" dist="38100" dir="2700000" algn="tl">
                    <a:srgbClr val="000000">
                      <a:alpha val="43137"/>
                    </a:srgbClr>
                  </a:outerShdw>
                </a:effectLst>
              </a:rPr>
              <a:t>but</a:t>
            </a:r>
            <a:r>
              <a:rPr lang="en-US" sz="2800" b="1" dirty="0">
                <a:effectLst>
                  <a:outerShdw blurRad="38100" dist="38100" dir="2700000" algn="tl">
                    <a:srgbClr val="000000">
                      <a:alpha val="43137"/>
                    </a:srgbClr>
                  </a:outerShdw>
                </a:effectLst>
              </a:rPr>
              <a:t>, </a:t>
            </a:r>
            <a:r>
              <a:rPr lang="en-US" sz="2800" b="1" i="1" dirty="0">
                <a:effectLst>
                  <a:outerShdw blurRad="38100" dist="38100" dir="2700000" algn="tl">
                    <a:srgbClr val="000000">
                      <a:alpha val="43137"/>
                    </a:srgbClr>
                  </a:outerShdw>
                </a:effectLst>
              </a:rPr>
              <a:t>so</a:t>
            </a:r>
            <a:r>
              <a:rPr lang="en-US" sz="2800" b="1" dirty="0">
                <a:effectLst>
                  <a:outerShdw blurRad="38100" dist="38100" dir="2700000" algn="tl">
                    <a:srgbClr val="000000">
                      <a:alpha val="43137"/>
                    </a:srgbClr>
                  </a:outerShdw>
                </a:effectLst>
              </a:rPr>
              <a:t>, and </a:t>
            </a:r>
            <a:r>
              <a:rPr lang="en-US" sz="2800" b="1" i="1" dirty="0">
                <a:effectLst>
                  <a:outerShdw blurRad="38100" dist="38100" dir="2700000" algn="tl">
                    <a:srgbClr val="000000">
                      <a:alpha val="43137"/>
                    </a:srgbClr>
                  </a:outerShdw>
                </a:effectLst>
              </a:rPr>
              <a:t>in</a:t>
            </a:r>
            <a:br>
              <a:rPr lang="en-US" sz="2800" b="1" i="1" dirty="0">
                <a:effectLst>
                  <a:outerShdw blurRad="38100" dist="38100" dir="2700000" algn="tl">
                    <a:srgbClr val="000000">
                      <a:alpha val="43137"/>
                    </a:srgbClr>
                  </a:outerShdw>
                </a:effectLst>
              </a:rPr>
            </a:br>
            <a:r>
              <a:rPr lang="en-US" sz="2800" b="1" i="1" dirty="0">
                <a:effectLst>
                  <a:outerShdw blurRad="38100" dist="38100" dir="2700000" algn="tl">
                    <a:srgbClr val="000000">
                      <a:alpha val="43137"/>
                    </a:srgbClr>
                  </a:outerShdw>
                </a:effectLst>
              </a:rPr>
              <a:t>addition</a:t>
            </a:r>
            <a:r>
              <a:rPr lang="en-US" sz="2800" b="1" dirty="0">
                <a:effectLst>
                  <a:outerShdw blurRad="38100" dist="38100" dir="2700000" algn="tl">
                    <a:srgbClr val="000000">
                      <a:alpha val="43137"/>
                    </a:srgbClr>
                  </a:outerShdw>
                </a:effectLst>
              </a:rPr>
              <a:t> </a:t>
            </a:r>
          </a:p>
          <a:p>
            <a:r>
              <a:rPr lang="en-US" sz="2400" b="1" dirty="0"/>
              <a:t>This condition excludes syntactic structures, prosodic features such as stress, pauses, and intonation, and non-verbal expressions such as a grunt or a shrug.</a:t>
            </a:r>
            <a:r>
              <a:rPr lang="en-US" sz="2400" dirty="0"/>
              <a:t> </a:t>
            </a:r>
          </a:p>
          <a:p>
            <a:endParaRPr lang="en-US" sz="2400" dirty="0"/>
          </a:p>
          <a:p>
            <a:r>
              <a:rPr lang="en-US" sz="2400" dirty="0"/>
              <a:t>This would occur, for example, when a speaker utters “It’s</a:t>
            </a:r>
            <a:br>
              <a:rPr lang="en-US" sz="2400" dirty="0"/>
            </a:br>
            <a:r>
              <a:rPr lang="en-US" sz="2400" dirty="0"/>
              <a:t>raining. Ah, go anyway” with the </a:t>
            </a:r>
            <a:r>
              <a:rPr lang="en-US" sz="2400" i="1" dirty="0"/>
              <a:t>Ah </a:t>
            </a:r>
            <a:r>
              <a:rPr lang="en-US" sz="2400" dirty="0"/>
              <a:t>playing the same role as </a:t>
            </a:r>
            <a:r>
              <a:rPr lang="en-US" sz="2400" i="1" dirty="0"/>
              <a:t>but</a:t>
            </a:r>
            <a:r>
              <a:rPr lang="en-US" sz="2400" dirty="0"/>
              <a:t>. I am simply</a:t>
            </a:r>
            <a:br>
              <a:rPr lang="en-US" sz="2400" dirty="0"/>
            </a:br>
            <a:r>
              <a:rPr lang="en-US" sz="2400" dirty="0"/>
              <a:t>restricting my notion of DMs to lexical expressions for this paper. </a:t>
            </a:r>
            <a:br>
              <a:rPr lang="en-US" sz="2400" dirty="0"/>
            </a:br>
            <a:br>
              <a:rPr lang="en-US" sz="2400" dirty="0"/>
            </a:br>
            <a:endParaRPr lang="es-AR" sz="2400" dirty="0"/>
          </a:p>
        </p:txBody>
      </p:sp>
    </p:spTree>
    <p:extLst>
      <p:ext uri="{BB962C8B-B14F-4D97-AF65-F5344CB8AC3E}">
        <p14:creationId xmlns:p14="http://schemas.microsoft.com/office/powerpoint/2010/main" val="3843058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45760" y="260648"/>
            <a:ext cx="10657183" cy="5386090"/>
          </a:xfrm>
          <a:prstGeom prst="rect">
            <a:avLst/>
          </a:prstGeom>
        </p:spPr>
        <p:txBody>
          <a:bodyPr wrap="square">
            <a:spAutoFit/>
          </a:bodyPr>
          <a:lstStyle/>
          <a:p>
            <a:r>
              <a:rPr lang="en-US" sz="2800" b="1" dirty="0">
                <a:effectLst>
                  <a:outerShdw blurRad="38100" dist="38100" dir="2700000" algn="tl">
                    <a:srgbClr val="000000">
                      <a:alpha val="43137"/>
                    </a:srgbClr>
                  </a:outerShdw>
                </a:effectLst>
              </a:rPr>
              <a:t>Condition 2: </a:t>
            </a:r>
            <a:r>
              <a:rPr lang="en-US" sz="2800" dirty="0">
                <a:effectLst>
                  <a:outerShdw blurRad="38100" dist="38100" dir="2700000" algn="tl">
                    <a:srgbClr val="000000">
                      <a:alpha val="43137"/>
                    </a:srgbClr>
                  </a:outerShdw>
                </a:effectLst>
              </a:rPr>
              <a:t>In a sequence of discourse segments S1-S2, </a:t>
            </a:r>
            <a:r>
              <a:rPr lang="en-US" sz="2800" b="1" dirty="0">
                <a:effectLst>
                  <a:outerShdw blurRad="38100" dist="38100" dir="2700000" algn="tl">
                    <a:srgbClr val="000000">
                      <a:alpha val="43137"/>
                    </a:srgbClr>
                  </a:outerShdw>
                </a:effectLst>
              </a:rPr>
              <a:t>a DM must occur as a part of the second discourse segment, S2.</a:t>
            </a:r>
            <a:br>
              <a:rPr lang="en-US" sz="2800" dirty="0">
                <a:effectLst>
                  <a:outerShdw blurRad="38100" dist="38100" dir="2700000" algn="tl">
                    <a:srgbClr val="000000">
                      <a:alpha val="43137"/>
                    </a:srgbClr>
                  </a:outerShdw>
                </a:effectLst>
              </a:rPr>
            </a:br>
            <a:r>
              <a:rPr lang="en-US" sz="2400" dirty="0"/>
              <a:t>This hosting by S2 occurs whether the segments are combined, as in (15a),</a:t>
            </a:r>
            <a:br>
              <a:rPr lang="en-US" sz="2400" dirty="0"/>
            </a:br>
            <a:r>
              <a:rPr lang="en-US" sz="2400" dirty="0"/>
              <a:t>(15) a. We were late, </a:t>
            </a:r>
            <a:r>
              <a:rPr lang="en-US" sz="2400" i="1" dirty="0"/>
              <a:t>but </a:t>
            </a:r>
            <a:r>
              <a:rPr lang="en-US" sz="2400" dirty="0"/>
              <a:t>no one seemed to mind.</a:t>
            </a:r>
            <a:br>
              <a:rPr lang="en-US" sz="2400" dirty="0"/>
            </a:br>
            <a:r>
              <a:rPr lang="en-US" sz="2400" dirty="0"/>
              <a:t>b. We were late. </a:t>
            </a:r>
            <a:r>
              <a:rPr lang="en-US" sz="2400" i="1" dirty="0"/>
              <a:t>But </a:t>
            </a:r>
            <a:r>
              <a:rPr lang="en-US" sz="2400" dirty="0"/>
              <a:t>no one seemed to mind.</a:t>
            </a:r>
            <a:br>
              <a:rPr lang="en-US" sz="2400" dirty="0"/>
            </a:br>
            <a:r>
              <a:rPr lang="en-US" sz="2400" dirty="0"/>
              <a:t>or there is a full stop, as in (15b). </a:t>
            </a:r>
            <a:br>
              <a:rPr lang="en-US" sz="2400" dirty="0"/>
            </a:br>
            <a:r>
              <a:rPr lang="en-US" sz="2400" dirty="0"/>
              <a:t>While every DM may occur in </a:t>
            </a:r>
            <a:r>
              <a:rPr lang="en-US" sz="2400" b="1" dirty="0"/>
              <a:t>segment-initial position</a:t>
            </a:r>
            <a:r>
              <a:rPr lang="en-US" sz="2400" dirty="0"/>
              <a:t>, some DMs may occur in the segment </a:t>
            </a:r>
            <a:r>
              <a:rPr lang="en-US" sz="2400" b="1" dirty="0"/>
              <a:t>medial, </a:t>
            </a:r>
            <a:r>
              <a:rPr lang="en-US" sz="2400" dirty="0"/>
              <a:t>and/or segment </a:t>
            </a:r>
            <a:r>
              <a:rPr lang="en-US" sz="2400" b="1" dirty="0"/>
              <a:t>final position</a:t>
            </a:r>
            <a:r>
              <a:rPr lang="en-US" sz="2400" dirty="0"/>
              <a:t>, depending on the particular DM. This is determined by the DM’s syntactic analysis and what it specifically signals.</a:t>
            </a:r>
            <a:br>
              <a:rPr lang="en-US" sz="2400" dirty="0"/>
            </a:br>
            <a:r>
              <a:rPr lang="en-US" sz="2400" dirty="0"/>
              <a:t>(16) A: Everyone started late.</a:t>
            </a:r>
            <a:br>
              <a:rPr lang="en-US" sz="2400" dirty="0"/>
            </a:br>
            <a:r>
              <a:rPr lang="en-US" sz="2400" dirty="0"/>
              <a:t>B1: </a:t>
            </a:r>
            <a:r>
              <a:rPr lang="en-US" sz="2400" i="1" dirty="0"/>
              <a:t>However/But</a:t>
            </a:r>
            <a:r>
              <a:rPr lang="en-US" sz="2400" dirty="0"/>
              <a:t>, we arrived on time.</a:t>
            </a:r>
            <a:br>
              <a:rPr lang="en-US" sz="2400" dirty="0"/>
            </a:br>
            <a:r>
              <a:rPr lang="en-US" sz="2400" dirty="0"/>
              <a:t>B2: We, </a:t>
            </a:r>
            <a:r>
              <a:rPr lang="en-US" sz="2400" i="1" dirty="0"/>
              <a:t>however/*but</a:t>
            </a:r>
            <a:r>
              <a:rPr lang="en-US" sz="2400" dirty="0"/>
              <a:t>, arrived on time.</a:t>
            </a:r>
            <a:br>
              <a:rPr lang="en-US" sz="2400" dirty="0"/>
            </a:br>
            <a:r>
              <a:rPr lang="en-US" sz="2400" dirty="0"/>
              <a:t>B3: We arrived on time, </a:t>
            </a:r>
            <a:r>
              <a:rPr lang="en-US" sz="2400" i="1" dirty="0"/>
              <a:t>however/*but</a:t>
            </a:r>
            <a:r>
              <a:rPr lang="en-US" sz="2400" dirty="0"/>
              <a:t> </a:t>
            </a:r>
            <a:br>
              <a:rPr lang="en-US" sz="2400" dirty="0"/>
            </a:br>
            <a:endParaRPr lang="es-AR" sz="2400" dirty="0"/>
          </a:p>
        </p:txBody>
      </p:sp>
    </p:spTree>
    <p:extLst>
      <p:ext uri="{BB962C8B-B14F-4D97-AF65-F5344CB8AC3E}">
        <p14:creationId xmlns:p14="http://schemas.microsoft.com/office/powerpoint/2010/main" val="2810754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4272" y="332656"/>
            <a:ext cx="10657183" cy="4708981"/>
          </a:xfrm>
          <a:prstGeom prst="rect">
            <a:avLst/>
          </a:prstGeom>
        </p:spPr>
        <p:txBody>
          <a:bodyPr wrap="square">
            <a:spAutoFit/>
          </a:bodyPr>
          <a:lstStyle/>
          <a:p>
            <a:r>
              <a:rPr lang="en-US" sz="2800" b="1" dirty="0">
                <a:effectLst>
                  <a:outerShdw blurRad="38100" dist="38100" dir="2700000" algn="tl">
                    <a:srgbClr val="000000">
                      <a:alpha val="43137"/>
                    </a:srgbClr>
                  </a:outerShdw>
                </a:effectLst>
              </a:rPr>
              <a:t>Condition 3: </a:t>
            </a:r>
            <a:r>
              <a:rPr lang="en-US" sz="2800" dirty="0">
                <a:effectLst>
                  <a:outerShdw blurRad="38100" dist="38100" dir="2700000" algn="tl">
                    <a:srgbClr val="000000">
                      <a:alpha val="43137"/>
                    </a:srgbClr>
                  </a:outerShdw>
                </a:effectLst>
              </a:rPr>
              <a:t>A DM </a:t>
            </a:r>
            <a:r>
              <a:rPr lang="en-US" sz="2800" b="1" dirty="0">
                <a:effectLst>
                  <a:outerShdw blurRad="38100" dist="38100" dir="2700000" algn="tl">
                    <a:srgbClr val="000000">
                      <a:alpha val="43137"/>
                    </a:srgbClr>
                  </a:outerShdw>
                </a:effectLst>
              </a:rPr>
              <a:t>does not contribute to the semantic meaning of the segment </a:t>
            </a:r>
            <a:r>
              <a:rPr lang="en-US" sz="2800" dirty="0">
                <a:effectLst>
                  <a:outerShdw blurRad="38100" dist="38100" dir="2700000" algn="tl">
                    <a:srgbClr val="000000">
                      <a:alpha val="43137"/>
                    </a:srgbClr>
                  </a:outerShdw>
                </a:effectLst>
              </a:rPr>
              <a:t>but </a:t>
            </a:r>
            <a:r>
              <a:rPr lang="en-US" sz="2800" b="1" dirty="0">
                <a:effectLst>
                  <a:outerShdw blurRad="38100" dist="38100" dir="2700000" algn="tl">
                    <a:srgbClr val="000000">
                      <a:alpha val="43137"/>
                    </a:srgbClr>
                  </a:outerShdw>
                </a:effectLst>
              </a:rPr>
              <a:t>signals a specific semantic relationship which holds between the interpretation of the two Illocutionary Force segments, S1 and S2</a:t>
            </a:r>
            <a:r>
              <a:rPr lang="en-US" sz="2800" dirty="0">
                <a:effectLst>
                  <a:outerShdw blurRad="38100" dist="38100" dir="2700000" algn="tl">
                    <a:srgbClr val="000000">
                      <a:alpha val="43137"/>
                    </a:srgbClr>
                  </a:outerShdw>
                </a:effectLst>
              </a:rPr>
              <a:t>.</a:t>
            </a:r>
          </a:p>
          <a:p>
            <a:br>
              <a:rPr lang="en-US" sz="2800" dirty="0">
                <a:effectLst>
                  <a:outerShdw blurRad="38100" dist="38100" dir="2700000" algn="tl">
                    <a:srgbClr val="000000">
                      <a:alpha val="43137"/>
                    </a:srgbClr>
                  </a:outerShdw>
                </a:effectLst>
              </a:rPr>
            </a:br>
            <a:r>
              <a:rPr lang="en-US" sz="2800" dirty="0"/>
              <a:t>This is in contrast to other pragmatic markers such as </a:t>
            </a:r>
            <a:r>
              <a:rPr lang="en-US" sz="2800" i="1" dirty="0"/>
              <a:t>I promise</a:t>
            </a:r>
            <a:r>
              <a:rPr lang="en-US" sz="2800" dirty="0"/>
              <a:t>, </a:t>
            </a:r>
            <a:r>
              <a:rPr lang="en-US" sz="2800" i="1" dirty="0"/>
              <a:t>frankly</a:t>
            </a:r>
            <a:r>
              <a:rPr lang="en-US" sz="2800" dirty="0"/>
              <a:t>, </a:t>
            </a:r>
            <a:r>
              <a:rPr lang="en-US" sz="2800" i="1" dirty="0"/>
              <a:t>allegedly</a:t>
            </a:r>
            <a:r>
              <a:rPr lang="en-US" sz="2800" dirty="0"/>
              <a:t>, and </a:t>
            </a:r>
            <a:r>
              <a:rPr lang="en-US" sz="2800" i="1" dirty="0"/>
              <a:t>incidentally</a:t>
            </a:r>
            <a:r>
              <a:rPr lang="en-US" sz="2800" dirty="0"/>
              <a:t>, which like DMs, are not part of the propositional meaning, but make a qualification or a specific comment on S2 (Fraser, 1996 ). </a:t>
            </a:r>
          </a:p>
          <a:p>
            <a:br>
              <a:rPr lang="en-US" sz="2400" dirty="0"/>
            </a:br>
            <a:endParaRPr lang="es-AR" sz="2400" dirty="0"/>
          </a:p>
        </p:txBody>
      </p:sp>
    </p:spTree>
    <p:extLst>
      <p:ext uri="{BB962C8B-B14F-4D97-AF65-F5344CB8AC3E}">
        <p14:creationId xmlns:p14="http://schemas.microsoft.com/office/powerpoint/2010/main" val="1379320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0256" y="260649"/>
            <a:ext cx="10657183" cy="6370975"/>
          </a:xfrm>
          <a:prstGeom prst="rect">
            <a:avLst/>
          </a:prstGeom>
        </p:spPr>
        <p:txBody>
          <a:bodyPr wrap="square">
            <a:spAutoFit/>
          </a:bodyPr>
          <a:lstStyle/>
          <a:p>
            <a:r>
              <a:rPr lang="en-US" sz="2400" dirty="0"/>
              <a:t>The </a:t>
            </a:r>
            <a:r>
              <a:rPr lang="en-US" sz="2400" b="1" dirty="0"/>
              <a:t>three Conditions</a:t>
            </a:r>
            <a:r>
              <a:rPr lang="en-US" sz="2400" dirty="0"/>
              <a:t> on the definition of a </a:t>
            </a:r>
            <a:r>
              <a:rPr lang="en-US" sz="2400" b="1" dirty="0"/>
              <a:t>DM exclude</a:t>
            </a:r>
            <a:r>
              <a:rPr lang="en-US" sz="2400" dirty="0"/>
              <a:t> the following types</a:t>
            </a:r>
            <a:br>
              <a:rPr lang="en-US" sz="2400" dirty="0"/>
            </a:br>
            <a:r>
              <a:rPr lang="en-US" sz="2400" dirty="0"/>
              <a:t>of expressions, either because they do not represent a semantic relationship</a:t>
            </a:r>
            <a:br>
              <a:rPr lang="en-US" sz="2400" dirty="0"/>
            </a:br>
            <a:r>
              <a:rPr lang="en-US" sz="2400" dirty="0"/>
              <a:t>between adjacent Illocutionary Act segments, S1 and S2, as in (18),</a:t>
            </a:r>
            <a:br>
              <a:rPr lang="en-US" sz="2400" dirty="0"/>
            </a:br>
            <a:r>
              <a:rPr lang="en-US" sz="2400" dirty="0"/>
              <a:t>(18) a</a:t>
            </a:r>
            <a:r>
              <a:rPr lang="en-US" sz="2400" b="1" dirty="0"/>
              <a:t>. Interjections </a:t>
            </a:r>
            <a:r>
              <a:rPr lang="en-US" sz="2400" dirty="0"/>
              <a:t>(</a:t>
            </a:r>
            <a:r>
              <a:rPr lang="en-US" sz="2400" i="1" dirty="0"/>
              <a:t>damn</a:t>
            </a:r>
            <a:r>
              <a:rPr lang="en-US" sz="2400" dirty="0"/>
              <a:t>, </a:t>
            </a:r>
            <a:r>
              <a:rPr lang="en-US" sz="2400" i="1" dirty="0"/>
              <a:t>hey</a:t>
            </a:r>
            <a:r>
              <a:rPr lang="en-US" sz="2400" dirty="0"/>
              <a:t>, </a:t>
            </a:r>
            <a:r>
              <a:rPr lang="en-US" sz="2400" i="1" dirty="0"/>
              <a:t>wow</a:t>
            </a:r>
            <a:r>
              <a:rPr lang="en-US" sz="2400" dirty="0"/>
              <a:t>, </a:t>
            </a:r>
            <a:r>
              <a:rPr lang="en-US" sz="2400" i="1" dirty="0"/>
              <a:t>gosh</a:t>
            </a:r>
            <a:r>
              <a:rPr lang="en-US" sz="2400" dirty="0"/>
              <a:t>,…)</a:t>
            </a:r>
            <a:br>
              <a:rPr lang="en-US" sz="2400" dirty="0"/>
            </a:br>
            <a:r>
              <a:rPr lang="en-US" sz="2400" dirty="0"/>
              <a:t>I like it here. </a:t>
            </a:r>
            <a:r>
              <a:rPr lang="en-US" sz="2400" i="1" dirty="0"/>
              <a:t>Damn! </a:t>
            </a:r>
            <a:r>
              <a:rPr lang="en-US" sz="2400" dirty="0"/>
              <a:t>I really like it here.</a:t>
            </a:r>
            <a:br>
              <a:rPr lang="en-US" sz="2400" dirty="0"/>
            </a:br>
            <a:r>
              <a:rPr lang="en-US" sz="2400" dirty="0"/>
              <a:t>b. </a:t>
            </a:r>
            <a:r>
              <a:rPr lang="en-US" sz="2400" b="1" dirty="0"/>
              <a:t>Sentence adverbs </a:t>
            </a:r>
            <a:r>
              <a:rPr lang="en-US" sz="2400" dirty="0"/>
              <a:t>(</a:t>
            </a:r>
            <a:r>
              <a:rPr lang="en-US" sz="2400" i="1" dirty="0"/>
              <a:t>certainly, surely, definitely</a:t>
            </a:r>
            <a:r>
              <a:rPr lang="en-US" sz="2400" dirty="0"/>
              <a:t>,…)</a:t>
            </a:r>
            <a:br>
              <a:rPr lang="en-US" sz="2400" dirty="0"/>
            </a:br>
            <a:r>
              <a:rPr lang="en-US" sz="2400" dirty="0"/>
              <a:t>John is very nice. </a:t>
            </a:r>
            <a:r>
              <a:rPr lang="en-US" sz="2400" i="1" dirty="0"/>
              <a:t>Definitely</a:t>
            </a:r>
            <a:r>
              <a:rPr lang="en-US" sz="2400" dirty="0"/>
              <a:t>, we should invite him over.</a:t>
            </a:r>
            <a:br>
              <a:rPr lang="en-US" sz="2400" dirty="0"/>
            </a:br>
            <a:r>
              <a:rPr lang="en-US" sz="2400" dirty="0"/>
              <a:t>c. </a:t>
            </a:r>
            <a:r>
              <a:rPr lang="en-US" sz="2400" b="1" dirty="0"/>
              <a:t>Modal particles </a:t>
            </a:r>
            <a:r>
              <a:rPr lang="en-US" sz="2400" dirty="0"/>
              <a:t>(few in English; German: </a:t>
            </a:r>
            <a:r>
              <a:rPr lang="en-US" sz="2400" i="1" dirty="0" err="1"/>
              <a:t>doch</a:t>
            </a:r>
            <a:r>
              <a:rPr lang="en-US" sz="2400" dirty="0"/>
              <a:t>, </a:t>
            </a:r>
            <a:r>
              <a:rPr lang="en-US" sz="2400" i="1" dirty="0"/>
              <a:t>ja</a:t>
            </a:r>
            <a:r>
              <a:rPr lang="en-US" sz="2400" dirty="0"/>
              <a:t>, </a:t>
            </a:r>
            <a:r>
              <a:rPr lang="en-US" sz="2400" i="1" dirty="0" err="1"/>
              <a:t>eben</a:t>
            </a:r>
            <a:r>
              <a:rPr lang="en-US" sz="2400" dirty="0"/>
              <a:t>,…)</a:t>
            </a:r>
            <a:br>
              <a:rPr lang="en-US" sz="2400" dirty="0"/>
            </a:br>
            <a:r>
              <a:rPr lang="en-US" sz="2400" dirty="0"/>
              <a:t>She is pretty. </a:t>
            </a:r>
            <a:r>
              <a:rPr lang="en-US" sz="2400" i="1" dirty="0"/>
              <a:t>Indeed</a:t>
            </a:r>
            <a:r>
              <a:rPr lang="en-US" sz="2400" dirty="0"/>
              <a:t>, she is.</a:t>
            </a:r>
            <a:br>
              <a:rPr lang="en-US" sz="2400" dirty="0"/>
            </a:br>
            <a:r>
              <a:rPr lang="en-US" sz="2400" dirty="0"/>
              <a:t>d. </a:t>
            </a:r>
            <a:r>
              <a:rPr lang="en-US" sz="2400" b="1" dirty="0"/>
              <a:t>Focus particles </a:t>
            </a:r>
            <a:r>
              <a:rPr lang="en-US" sz="2400" dirty="0"/>
              <a:t>(</a:t>
            </a:r>
            <a:r>
              <a:rPr lang="en-US" sz="2400" i="1" dirty="0"/>
              <a:t>just, even, only</a:t>
            </a:r>
            <a:r>
              <a:rPr lang="en-US" sz="2400" dirty="0"/>
              <a:t>,…)</a:t>
            </a:r>
            <a:br>
              <a:rPr lang="en-US" sz="2400" dirty="0"/>
            </a:br>
            <a:r>
              <a:rPr lang="en-US" sz="2400" dirty="0"/>
              <a:t>Everybody is ready. </a:t>
            </a:r>
            <a:r>
              <a:rPr lang="en-US" sz="2400" i="1" dirty="0"/>
              <a:t>Even </a:t>
            </a:r>
            <a:r>
              <a:rPr lang="en-US" sz="2400" dirty="0"/>
              <a:t>Harriet is on time.</a:t>
            </a:r>
            <a:br>
              <a:rPr lang="en-US" sz="2400" dirty="0"/>
            </a:br>
            <a:r>
              <a:rPr lang="en-US" sz="2400" dirty="0"/>
              <a:t>e. </a:t>
            </a:r>
            <a:r>
              <a:rPr lang="en-US" sz="2400" b="1" dirty="0"/>
              <a:t>Evidential adverbs </a:t>
            </a:r>
            <a:r>
              <a:rPr lang="en-US" sz="2400" dirty="0"/>
              <a:t>(</a:t>
            </a:r>
            <a:r>
              <a:rPr lang="en-US" sz="2400" i="1" dirty="0"/>
              <a:t>allegedly, reportedly, according to</a:t>
            </a:r>
            <a:r>
              <a:rPr lang="en-US" sz="2400" dirty="0"/>
              <a:t>,…)</a:t>
            </a:r>
            <a:br>
              <a:rPr lang="en-US" sz="2400" dirty="0"/>
            </a:br>
            <a:r>
              <a:rPr lang="en-US" sz="2400" dirty="0"/>
              <a:t>People are angry. </a:t>
            </a:r>
            <a:r>
              <a:rPr lang="en-US" sz="2400" i="1" dirty="0"/>
              <a:t>Allegedly</a:t>
            </a:r>
            <a:r>
              <a:rPr lang="en-US" sz="2400" dirty="0"/>
              <a:t>, it’s because of Bush.</a:t>
            </a:r>
            <a:br>
              <a:rPr lang="en-US" sz="2400" dirty="0"/>
            </a:br>
            <a:r>
              <a:rPr lang="en-US" sz="2400" dirty="0"/>
              <a:t>f. </a:t>
            </a:r>
            <a:r>
              <a:rPr lang="en-US" sz="2400" b="1" dirty="0"/>
              <a:t>Attitudinal adverbs </a:t>
            </a:r>
            <a:r>
              <a:rPr lang="en-US" sz="2400" dirty="0"/>
              <a:t>(</a:t>
            </a:r>
            <a:r>
              <a:rPr lang="en-US" sz="2400" i="1" dirty="0"/>
              <a:t>frankly, stupidly, cleverly</a:t>
            </a:r>
            <a:r>
              <a:rPr lang="en-US" sz="2400" dirty="0"/>
              <a:t>,…)</a:t>
            </a:r>
            <a:br>
              <a:rPr lang="en-US" sz="2400" dirty="0"/>
            </a:br>
            <a:r>
              <a:rPr lang="en-US" sz="2400" dirty="0"/>
              <a:t>The weather is lousy. </a:t>
            </a:r>
            <a:r>
              <a:rPr lang="en-US" sz="2400" i="1" dirty="0"/>
              <a:t>Frankly</a:t>
            </a:r>
            <a:r>
              <a:rPr lang="en-US" sz="2400" dirty="0"/>
              <a:t>, I don’t care.</a:t>
            </a:r>
          </a:p>
          <a:p>
            <a:br>
              <a:rPr lang="en-US" sz="2400" dirty="0"/>
            </a:br>
            <a:endParaRPr lang="es-AR" sz="2400" dirty="0"/>
          </a:p>
        </p:txBody>
      </p:sp>
    </p:spTree>
    <p:extLst>
      <p:ext uri="{BB962C8B-B14F-4D97-AF65-F5344CB8AC3E}">
        <p14:creationId xmlns:p14="http://schemas.microsoft.com/office/powerpoint/2010/main" val="1125982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0256" y="58847"/>
            <a:ext cx="10801200" cy="5693866"/>
          </a:xfrm>
          <a:prstGeom prst="rect">
            <a:avLst/>
          </a:prstGeom>
        </p:spPr>
        <p:txBody>
          <a:bodyPr wrap="square">
            <a:spAutoFit/>
          </a:bodyPr>
          <a:lstStyle/>
          <a:p>
            <a:r>
              <a:rPr lang="en-US" sz="2800" dirty="0"/>
              <a:t>or the </a:t>
            </a:r>
            <a:r>
              <a:rPr lang="en-US" sz="2800" b="1" dirty="0"/>
              <a:t>relationship is grammatical or discourse</a:t>
            </a:r>
            <a:r>
              <a:rPr lang="en-US" sz="2800" dirty="0"/>
              <a:t>, not semantic, as in (19).</a:t>
            </a:r>
            <a:br>
              <a:rPr lang="en-US" sz="2800" dirty="0"/>
            </a:br>
            <a:r>
              <a:rPr lang="en-US" sz="2800" dirty="0"/>
              <a:t>(19) a. </a:t>
            </a:r>
            <a:r>
              <a:rPr lang="en-US" sz="2800" b="1" dirty="0" err="1"/>
              <a:t>Complementizers</a:t>
            </a:r>
            <a:r>
              <a:rPr lang="en-US" sz="2800" b="1" dirty="0"/>
              <a:t> </a:t>
            </a:r>
            <a:r>
              <a:rPr lang="en-US" sz="2800" dirty="0"/>
              <a:t>(grammatical relations such as </a:t>
            </a:r>
            <a:r>
              <a:rPr lang="en-US" sz="2800" i="1" dirty="0"/>
              <a:t>that, in order that, so</a:t>
            </a:r>
            <a:br>
              <a:rPr lang="en-US" sz="2800" i="1" dirty="0"/>
            </a:br>
            <a:r>
              <a:rPr lang="en-US" sz="2800" i="1" dirty="0"/>
              <a:t>as, for</a:t>
            </a:r>
            <a:r>
              <a:rPr lang="en-US" sz="2800" dirty="0"/>
              <a:t>,…)</a:t>
            </a:r>
            <a:br>
              <a:rPr lang="en-US" sz="2800" dirty="0"/>
            </a:br>
            <a:r>
              <a:rPr lang="en-US" sz="2800" dirty="0"/>
              <a:t>I believe </a:t>
            </a:r>
            <a:r>
              <a:rPr lang="en-US" sz="2800" i="1" dirty="0"/>
              <a:t>that </a:t>
            </a:r>
            <a:r>
              <a:rPr lang="en-US" sz="2800" dirty="0"/>
              <a:t>John is right.</a:t>
            </a:r>
            <a:br>
              <a:rPr lang="en-US" sz="2800" dirty="0"/>
            </a:br>
            <a:r>
              <a:rPr lang="en-US" sz="2800" dirty="0"/>
              <a:t>He fixed the door </a:t>
            </a:r>
            <a:r>
              <a:rPr lang="en-US" sz="2800" i="1" dirty="0"/>
              <a:t>in order that </a:t>
            </a:r>
            <a:r>
              <a:rPr lang="en-US" sz="2800" dirty="0"/>
              <a:t>the cat could get out.</a:t>
            </a:r>
            <a:br>
              <a:rPr lang="en-US" sz="2800" dirty="0"/>
            </a:br>
            <a:r>
              <a:rPr lang="en-US" sz="2800" dirty="0"/>
              <a:t>b. </a:t>
            </a:r>
            <a:r>
              <a:rPr lang="en-US" sz="2800" b="1" dirty="0"/>
              <a:t>Topic Orientation Markers </a:t>
            </a:r>
            <a:r>
              <a:rPr lang="en-US" sz="2800" dirty="0"/>
              <a:t>(discourse relations specifying relationships within the discourse such as </a:t>
            </a:r>
            <a:r>
              <a:rPr lang="en-US" sz="2800" i="1" dirty="0"/>
              <a:t>first, later, incidentally, oh that</a:t>
            </a:r>
            <a:br>
              <a:rPr lang="en-US" sz="2800" i="1" dirty="0"/>
            </a:br>
            <a:r>
              <a:rPr lang="en-US" sz="2800" i="1" dirty="0"/>
              <a:t>reminds me</a:t>
            </a:r>
            <a:r>
              <a:rPr lang="en-US" sz="2800" dirty="0"/>
              <a:t>,…)</a:t>
            </a:r>
            <a:br>
              <a:rPr lang="en-US" sz="2800" dirty="0"/>
            </a:br>
            <a:r>
              <a:rPr lang="en-US" sz="2800" dirty="0"/>
              <a:t>Susan had to do the dishes. </a:t>
            </a:r>
            <a:r>
              <a:rPr lang="en-US" sz="2800" i="1" dirty="0"/>
              <a:t>First</a:t>
            </a:r>
            <a:r>
              <a:rPr lang="en-US" sz="2800" dirty="0"/>
              <a:t>, she did the glass, as she had been</a:t>
            </a:r>
            <a:br>
              <a:rPr lang="en-US" sz="2800" dirty="0"/>
            </a:br>
            <a:r>
              <a:rPr lang="en-US" sz="2800" dirty="0"/>
              <a:t>instructed.</a:t>
            </a:r>
            <a:br>
              <a:rPr lang="en-US" sz="2800" dirty="0"/>
            </a:br>
            <a:r>
              <a:rPr lang="en-US" sz="2800" dirty="0"/>
              <a:t>I have to go now. </a:t>
            </a:r>
            <a:r>
              <a:rPr lang="en-US" sz="2800" i="1" dirty="0"/>
              <a:t>Oh, that reminds me</a:t>
            </a:r>
            <a:r>
              <a:rPr lang="en-US" sz="2800" dirty="0"/>
              <a:t>, we were invited to John’s for dinner.</a:t>
            </a:r>
            <a:endParaRPr lang="es-AR" sz="2800" dirty="0"/>
          </a:p>
        </p:txBody>
      </p:sp>
    </p:spTree>
    <p:extLst>
      <p:ext uri="{BB962C8B-B14F-4D97-AF65-F5344CB8AC3E}">
        <p14:creationId xmlns:p14="http://schemas.microsoft.com/office/powerpoint/2010/main" val="2362072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0256" y="332656"/>
            <a:ext cx="10801199" cy="6370975"/>
          </a:xfrm>
          <a:prstGeom prst="rect">
            <a:avLst/>
          </a:prstGeom>
        </p:spPr>
        <p:txBody>
          <a:bodyPr wrap="square">
            <a:spAutoFit/>
          </a:bodyPr>
          <a:lstStyle/>
          <a:p>
            <a:r>
              <a:rPr lang="en-US" sz="2800" b="1" i="1" dirty="0">
                <a:effectLst>
                  <a:outerShdw blurRad="38100" dist="38100" dir="2700000" algn="tl">
                    <a:srgbClr val="000000">
                      <a:alpha val="43137"/>
                    </a:srgbClr>
                  </a:outerShdw>
                </a:effectLst>
              </a:rPr>
              <a:t>Classes of DMs</a:t>
            </a:r>
            <a:br>
              <a:rPr lang="en-US" sz="2400" i="1" dirty="0"/>
            </a:br>
            <a:r>
              <a:rPr lang="en-US" sz="2400" dirty="0"/>
              <a:t>Given the above definition, the DMs of English naturally fall into three functional classes:</a:t>
            </a:r>
            <a:br>
              <a:rPr lang="en-US" sz="2400" dirty="0"/>
            </a:br>
            <a:r>
              <a:rPr lang="en-US" sz="2400" b="1" dirty="0">
                <a:effectLst>
                  <a:outerShdw blurRad="38100" dist="38100" dir="2700000" algn="tl">
                    <a:srgbClr val="000000">
                      <a:alpha val="43137"/>
                    </a:srgbClr>
                  </a:outerShdw>
                </a:effectLst>
              </a:rPr>
              <a:t>contrastive markers </a:t>
            </a:r>
            <a:r>
              <a:rPr lang="en-US" sz="2400" dirty="0"/>
              <a:t>(CDMs), where a CDM signals a direct or indirect contrast between S1 and S2 (</a:t>
            </a:r>
            <a:r>
              <a:rPr lang="en-US" sz="2400" b="1" i="1" dirty="0"/>
              <a:t>but</a:t>
            </a:r>
            <a:r>
              <a:rPr lang="en-US" sz="2400" i="1" dirty="0"/>
              <a:t>, alternatively, although, contrariwise, contrary to</a:t>
            </a:r>
            <a:br>
              <a:rPr lang="en-US" sz="2400" i="1" dirty="0"/>
            </a:br>
            <a:r>
              <a:rPr lang="en-US" sz="2400" i="1" dirty="0"/>
              <a:t>expectations, conversely, despite </a:t>
            </a:r>
            <a:r>
              <a:rPr lang="en-US" sz="2400" dirty="0"/>
              <a:t>(</a:t>
            </a:r>
            <a:r>
              <a:rPr lang="en-US" sz="2400" i="1" dirty="0"/>
              <a:t>this/that</a:t>
            </a:r>
            <a:r>
              <a:rPr lang="en-US" sz="2400" dirty="0"/>
              <a:t>), </a:t>
            </a:r>
            <a:r>
              <a:rPr lang="en-US" sz="2400" i="1" dirty="0"/>
              <a:t>even so</a:t>
            </a:r>
            <a:r>
              <a:rPr lang="en-US" sz="2400" dirty="0"/>
              <a:t>, </a:t>
            </a:r>
            <a:r>
              <a:rPr lang="en-US" sz="2400" i="1" dirty="0"/>
              <a:t>however, in spite of </a:t>
            </a:r>
            <a:r>
              <a:rPr lang="en-US" sz="2400" dirty="0"/>
              <a:t>(</a:t>
            </a:r>
            <a:r>
              <a:rPr lang="en-US" sz="2400" i="1" dirty="0"/>
              <a:t>this/that</a:t>
            </a:r>
            <a:r>
              <a:rPr lang="en-US" sz="2400" dirty="0"/>
              <a:t>), </a:t>
            </a:r>
            <a:r>
              <a:rPr lang="en-US" sz="2400" i="1" dirty="0"/>
              <a:t>in comparison</a:t>
            </a:r>
            <a:r>
              <a:rPr lang="en-US" sz="2400" dirty="0"/>
              <a:t>(</a:t>
            </a:r>
            <a:r>
              <a:rPr lang="en-US" sz="2400" i="1" dirty="0"/>
              <a:t>with this</a:t>
            </a:r>
            <a:r>
              <a:rPr lang="en-US" sz="2400" dirty="0"/>
              <a:t>/</a:t>
            </a:r>
            <a:r>
              <a:rPr lang="en-US" sz="2400" i="1" dirty="0"/>
              <a:t>that</a:t>
            </a:r>
            <a:r>
              <a:rPr lang="en-US" sz="2400" dirty="0"/>
              <a:t>),</a:t>
            </a:r>
            <a:r>
              <a:rPr lang="en-US" sz="2400" i="1" dirty="0"/>
              <a:t>in contrast</a:t>
            </a:r>
            <a:r>
              <a:rPr lang="en-US" sz="2400" dirty="0"/>
              <a:t>(</a:t>
            </a:r>
            <a:r>
              <a:rPr lang="en-US" sz="2400" i="1" dirty="0"/>
              <a:t>to this/that</a:t>
            </a:r>
            <a:r>
              <a:rPr lang="en-US" sz="2400" dirty="0"/>
              <a:t>),</a:t>
            </a:r>
            <a:r>
              <a:rPr lang="en-US" sz="2400" i="1" dirty="0"/>
              <a:t>instead</a:t>
            </a:r>
            <a:r>
              <a:rPr lang="en-US" sz="2400" dirty="0"/>
              <a:t>(</a:t>
            </a:r>
            <a:r>
              <a:rPr lang="en-US" sz="2400" i="1" dirty="0"/>
              <a:t>of this</a:t>
            </a:r>
            <a:r>
              <a:rPr lang="en-US" sz="2400" dirty="0"/>
              <a:t>/</a:t>
            </a:r>
            <a:r>
              <a:rPr lang="en-US" sz="2400" i="1" dirty="0"/>
              <a:t>that</a:t>
            </a:r>
            <a:r>
              <a:rPr lang="en-US" sz="2400" dirty="0"/>
              <a:t>),</a:t>
            </a:r>
            <a:r>
              <a:rPr lang="en-US" sz="2400" i="1" dirty="0"/>
              <a:t>nevertheless</a:t>
            </a:r>
            <a:r>
              <a:rPr lang="en-US" sz="2400" dirty="0"/>
              <a:t>, </a:t>
            </a:r>
            <a:r>
              <a:rPr lang="en-US" sz="2400" i="1" dirty="0"/>
              <a:t>nonetheless</a:t>
            </a:r>
            <a:r>
              <a:rPr lang="en-US" sz="2400" dirty="0"/>
              <a:t>, (</a:t>
            </a:r>
            <a:r>
              <a:rPr lang="en-US" sz="2400" i="1" dirty="0"/>
              <a:t>this/that point</a:t>
            </a:r>
            <a:r>
              <a:rPr lang="en-US" sz="2400" dirty="0"/>
              <a:t>), </a:t>
            </a:r>
            <a:r>
              <a:rPr lang="en-US" sz="2400" i="1" dirty="0"/>
              <a:t>notwithstanding</a:t>
            </a:r>
            <a:r>
              <a:rPr lang="en-US" sz="2400" dirty="0"/>
              <a:t>, </a:t>
            </a:r>
            <a:r>
              <a:rPr lang="en-US" sz="2400" i="1" dirty="0"/>
              <a:t>on the other hand</a:t>
            </a:r>
            <a:r>
              <a:rPr lang="en-US" sz="2400" dirty="0"/>
              <a:t>, </a:t>
            </a:r>
            <a:r>
              <a:rPr lang="en-US" sz="2400" i="1" dirty="0"/>
              <a:t>on the contrary</a:t>
            </a:r>
            <a:r>
              <a:rPr lang="en-US" sz="2400" dirty="0"/>
              <a:t>, </a:t>
            </a:r>
            <a:r>
              <a:rPr lang="en-US" sz="2400" i="1" dirty="0"/>
              <a:t>rather </a:t>
            </a:r>
            <a:r>
              <a:rPr lang="en-US" sz="2400" dirty="0"/>
              <a:t>(</a:t>
            </a:r>
            <a:r>
              <a:rPr lang="en-US" sz="2400" i="1" dirty="0"/>
              <a:t>than this/that</a:t>
            </a:r>
            <a:r>
              <a:rPr lang="en-US" sz="2400" dirty="0"/>
              <a:t>), </a:t>
            </a:r>
            <a:r>
              <a:rPr lang="en-US" sz="2400" i="1" dirty="0"/>
              <a:t>regardless </a:t>
            </a:r>
            <a:r>
              <a:rPr lang="en-US" sz="2400" dirty="0"/>
              <a:t>(</a:t>
            </a:r>
            <a:r>
              <a:rPr lang="en-US" sz="2400" i="1" dirty="0"/>
              <a:t>of this/that</a:t>
            </a:r>
            <a:r>
              <a:rPr lang="en-US" sz="2400" dirty="0"/>
              <a:t>), </a:t>
            </a:r>
            <a:r>
              <a:rPr lang="en-US" sz="2400" i="1" dirty="0"/>
              <a:t>still</a:t>
            </a:r>
            <a:r>
              <a:rPr lang="en-US" sz="2400" dirty="0"/>
              <a:t>, </a:t>
            </a:r>
            <a:r>
              <a:rPr lang="en-US" sz="2400" i="1" dirty="0"/>
              <a:t>though</a:t>
            </a:r>
            <a:r>
              <a:rPr lang="en-US" sz="2400" dirty="0"/>
              <a:t>, </a:t>
            </a:r>
            <a:r>
              <a:rPr lang="en-US" sz="2400" i="1" dirty="0"/>
              <a:t>whereas</a:t>
            </a:r>
            <a:r>
              <a:rPr lang="en-US" sz="2400" dirty="0"/>
              <a:t>, </a:t>
            </a:r>
            <a:r>
              <a:rPr lang="en-US" sz="2400" i="1" dirty="0"/>
              <a:t>yet</a:t>
            </a:r>
            <a:r>
              <a:rPr lang="en-US" sz="2400" dirty="0"/>
              <a:t>…) </a:t>
            </a:r>
            <a:br>
              <a:rPr lang="en-US" sz="2400" dirty="0"/>
            </a:br>
            <a:r>
              <a:rPr lang="en-US" sz="2400" b="1" dirty="0">
                <a:effectLst>
                  <a:outerShdw blurRad="38100" dist="38100" dir="2700000" algn="tl">
                    <a:srgbClr val="000000">
                      <a:alpha val="43137"/>
                    </a:srgbClr>
                  </a:outerShdw>
                </a:effectLst>
              </a:rPr>
              <a:t>elaborative markers </a:t>
            </a:r>
            <a:r>
              <a:rPr lang="en-US" sz="2400" dirty="0"/>
              <a:t>(EDMs), where an EDM signals an elaboration in</a:t>
            </a:r>
            <a:br>
              <a:rPr lang="en-US" sz="2400" dirty="0"/>
            </a:br>
            <a:r>
              <a:rPr lang="en-US" sz="2400" dirty="0"/>
              <a:t>S2 to the information contained in S1 (</a:t>
            </a:r>
            <a:r>
              <a:rPr lang="en-US" sz="2400" b="1" i="1" dirty="0"/>
              <a:t>and</a:t>
            </a:r>
            <a:r>
              <a:rPr lang="en-US" sz="2400" dirty="0"/>
              <a:t>, </a:t>
            </a:r>
            <a:r>
              <a:rPr lang="en-US" sz="2400" i="1" dirty="0"/>
              <a:t>above all, after all, also, alternatively, analogously, besides, by the same token, correspondingly, equally, for example, for instance, further</a:t>
            </a:r>
            <a:r>
              <a:rPr lang="en-US" sz="2400" dirty="0"/>
              <a:t>(</a:t>
            </a:r>
            <a:r>
              <a:rPr lang="en-US" sz="2400" i="1" dirty="0"/>
              <a:t>more</a:t>
            </a:r>
            <a:r>
              <a:rPr lang="en-US" sz="2400" dirty="0"/>
              <a:t>)</a:t>
            </a:r>
            <a:r>
              <a:rPr lang="en-US" sz="2400" i="1" dirty="0"/>
              <a:t>, in addition, in other words, in particular, likewise,</a:t>
            </a:r>
            <a:br>
              <a:rPr lang="en-US" sz="2400" i="1" dirty="0"/>
            </a:br>
            <a:r>
              <a:rPr lang="en-US" sz="2400" i="1" dirty="0"/>
              <a:t>more accurately, more importantly, more precisely, more to the point, moreover, on</a:t>
            </a:r>
            <a:br>
              <a:rPr lang="en-US" sz="2400" i="1" dirty="0"/>
            </a:br>
            <a:r>
              <a:rPr lang="en-US" sz="2400" i="1" dirty="0"/>
              <a:t>that basis, on top of it all, or, otherwise, rather, similarly</a:t>
            </a:r>
            <a:r>
              <a:rPr lang="en-US" sz="2400" dirty="0"/>
              <a:t>, </a:t>
            </a:r>
            <a:r>
              <a:rPr lang="en-US" sz="2400" i="1" dirty="0"/>
              <a:t>that is to say</a:t>
            </a:r>
            <a:r>
              <a:rPr lang="en-US" sz="2400" dirty="0"/>
              <a:t>). </a:t>
            </a:r>
            <a:br>
              <a:rPr lang="en-US" sz="2400" dirty="0"/>
            </a:br>
            <a:endParaRPr lang="es-AR" sz="2400" dirty="0"/>
          </a:p>
        </p:txBody>
      </p:sp>
    </p:spTree>
    <p:extLst>
      <p:ext uri="{BB962C8B-B14F-4D97-AF65-F5344CB8AC3E}">
        <p14:creationId xmlns:p14="http://schemas.microsoft.com/office/powerpoint/2010/main" val="16198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4270" y="620688"/>
            <a:ext cx="10513167" cy="4770537"/>
          </a:xfrm>
          <a:prstGeom prst="rect">
            <a:avLst/>
          </a:prstGeom>
        </p:spPr>
        <p:txBody>
          <a:bodyPr wrap="square">
            <a:spAutoFit/>
          </a:bodyPr>
          <a:lstStyle/>
          <a:p>
            <a:r>
              <a:rPr lang="en-US" sz="2800" b="1" dirty="0">
                <a:effectLst>
                  <a:outerShdw blurRad="38100" dist="38100" dir="2700000" algn="tl">
                    <a:srgbClr val="000000">
                      <a:alpha val="43137"/>
                    </a:srgbClr>
                  </a:outerShdw>
                </a:effectLst>
              </a:rPr>
              <a:t>inferential markers </a:t>
            </a:r>
            <a:r>
              <a:rPr lang="en-US" sz="2800" dirty="0"/>
              <a:t>(IDMs), where an IDM signals that S1 provides a basis</a:t>
            </a:r>
            <a:br>
              <a:rPr lang="en-US" sz="2800" dirty="0"/>
            </a:br>
            <a:r>
              <a:rPr lang="en-US" sz="2800" dirty="0"/>
              <a:t>for inferring S2 (</a:t>
            </a:r>
            <a:r>
              <a:rPr lang="en-US" sz="2800" b="1" i="1" dirty="0"/>
              <a:t>so</a:t>
            </a:r>
            <a:r>
              <a:rPr lang="en-US" sz="2800" i="1" dirty="0"/>
              <a:t>, all things considered, as a conclusion, as a consequence</a:t>
            </a:r>
            <a:br>
              <a:rPr lang="en-US" sz="2800" i="1" dirty="0"/>
            </a:br>
            <a:r>
              <a:rPr lang="en-US" sz="2800" dirty="0"/>
              <a:t>(</a:t>
            </a:r>
            <a:r>
              <a:rPr lang="en-US" sz="2800" i="1" dirty="0"/>
              <a:t>of this/that</a:t>
            </a:r>
            <a:r>
              <a:rPr lang="en-US" sz="2800" dirty="0"/>
              <a:t>), </a:t>
            </a:r>
            <a:r>
              <a:rPr lang="en-US" sz="2800" i="1" dirty="0"/>
              <a:t>as a result </a:t>
            </a:r>
            <a:r>
              <a:rPr lang="en-US" sz="2800" dirty="0"/>
              <a:t>(</a:t>
            </a:r>
            <a:r>
              <a:rPr lang="en-US" sz="2800" i="1" dirty="0"/>
              <a:t>of this/that</a:t>
            </a:r>
            <a:r>
              <a:rPr lang="en-US" sz="2800" dirty="0"/>
              <a:t>), </a:t>
            </a:r>
            <a:r>
              <a:rPr lang="en-US" sz="2800" i="1" dirty="0"/>
              <a:t>because </a:t>
            </a:r>
            <a:r>
              <a:rPr lang="en-US" sz="2800" dirty="0"/>
              <a:t>(</a:t>
            </a:r>
            <a:r>
              <a:rPr lang="en-US" sz="2800" i="1" dirty="0"/>
              <a:t>of this/that</a:t>
            </a:r>
            <a:r>
              <a:rPr lang="en-US" sz="2800" dirty="0"/>
              <a:t>), </a:t>
            </a:r>
            <a:r>
              <a:rPr lang="en-US" sz="2800" i="1" dirty="0"/>
              <a:t>consequently, for this/that reason, hence, it follows that, accordingly, in this/that/any case, on this/that condition, on these/those grounds, then, therefore, thus</a:t>
            </a:r>
            <a:r>
              <a:rPr lang="en-US" sz="2800" dirty="0"/>
              <a:t>). </a:t>
            </a:r>
            <a:br>
              <a:rPr lang="en-US" sz="2800" dirty="0"/>
            </a:br>
            <a:r>
              <a:rPr lang="en-US" sz="2800" dirty="0"/>
              <a:t>The first marker in each class (</a:t>
            </a:r>
            <a:r>
              <a:rPr lang="en-US" sz="2800" i="1" dirty="0"/>
              <a:t>but, and, so</a:t>
            </a:r>
            <a:r>
              <a:rPr lang="en-US" sz="2800" dirty="0"/>
              <a:t>) is what I call the primary DM of the class and has the broadest meaning of all the DMs in a class. </a:t>
            </a:r>
            <a:br>
              <a:rPr lang="en-US" sz="2400" dirty="0"/>
            </a:br>
            <a:endParaRPr lang="es-AR" sz="2400" dirty="0"/>
          </a:p>
        </p:txBody>
      </p:sp>
    </p:spTree>
    <p:extLst>
      <p:ext uri="{BB962C8B-B14F-4D97-AF65-F5344CB8AC3E}">
        <p14:creationId xmlns:p14="http://schemas.microsoft.com/office/powerpoint/2010/main" val="3182826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8248" y="260649"/>
            <a:ext cx="10873207" cy="6740307"/>
          </a:xfrm>
          <a:prstGeom prst="rect">
            <a:avLst/>
          </a:prstGeom>
        </p:spPr>
        <p:txBody>
          <a:bodyPr wrap="square">
            <a:spAutoFit/>
          </a:bodyPr>
          <a:lstStyle/>
          <a:p>
            <a:r>
              <a:rPr lang="es-AR" sz="2400" b="1" dirty="0"/>
              <a:t>Incidental/Non-</a:t>
            </a:r>
            <a:r>
              <a:rPr lang="es-AR" sz="2400" b="1" dirty="0" err="1"/>
              <a:t>Defining</a:t>
            </a:r>
            <a:r>
              <a:rPr lang="es-AR" sz="2400" b="1" dirty="0"/>
              <a:t> </a:t>
            </a:r>
            <a:r>
              <a:rPr lang="es-AR" sz="2400" b="1" dirty="0" err="1"/>
              <a:t>Properties</a:t>
            </a:r>
            <a:r>
              <a:rPr lang="es-AR" sz="2400" b="1" dirty="0"/>
              <a:t> of </a:t>
            </a:r>
            <a:r>
              <a:rPr lang="es-AR" sz="2400" b="1" dirty="0" err="1"/>
              <a:t>DMs</a:t>
            </a:r>
            <a:r>
              <a:rPr lang="es-AR" sz="2400" dirty="0"/>
              <a:t> </a:t>
            </a:r>
            <a:br>
              <a:rPr lang="es-AR" sz="2400" dirty="0"/>
            </a:br>
            <a:r>
              <a:rPr lang="en-US" sz="2400" b="1" dirty="0"/>
              <a:t>First, </a:t>
            </a:r>
            <a:r>
              <a:rPr lang="en-US" sz="2400" dirty="0"/>
              <a:t>nearly all </a:t>
            </a:r>
            <a:r>
              <a:rPr lang="en-US" sz="2400" b="1" dirty="0">
                <a:solidFill>
                  <a:srgbClr val="FF0000"/>
                </a:solidFill>
              </a:rPr>
              <a:t>DMs can be absent from </a:t>
            </a:r>
            <a:r>
              <a:rPr lang="en-US" sz="2400" b="1" dirty="0"/>
              <a:t>a S1-DM-S2 sequence in which</a:t>
            </a:r>
            <a:br>
              <a:rPr lang="en-US" sz="2400" b="1" dirty="0"/>
            </a:br>
            <a:r>
              <a:rPr lang="en-US" sz="2400" b="1" dirty="0"/>
              <a:t>they might occur, with the relationship between </a:t>
            </a:r>
            <a:r>
              <a:rPr lang="en-US" sz="2400" dirty="0"/>
              <a:t>the segments remaining unaltered. S22: </a:t>
            </a:r>
            <a:r>
              <a:rPr lang="en-US" sz="2400" i="1" dirty="0"/>
              <a:t>After all</a:t>
            </a:r>
            <a:r>
              <a:rPr lang="en-US" sz="2400" dirty="0"/>
              <a:t>, there’s a stopover in Paris. S23: </a:t>
            </a:r>
            <a:r>
              <a:rPr lang="en-US" sz="2400" i="1" dirty="0"/>
              <a:t>Because </a:t>
            </a:r>
            <a:r>
              <a:rPr lang="en-US" sz="2400" dirty="0"/>
              <a:t>there’s a stopover in Paris.</a:t>
            </a:r>
            <a:br>
              <a:rPr lang="en-US" sz="2400" dirty="0"/>
            </a:br>
            <a:r>
              <a:rPr lang="en-US" sz="2400" b="1" dirty="0"/>
              <a:t>Second, </a:t>
            </a:r>
            <a:r>
              <a:rPr lang="en-US" sz="2400" dirty="0"/>
              <a:t>some researchers have proposed that the fact that a DM does not</a:t>
            </a:r>
            <a:br>
              <a:rPr lang="en-US" sz="2400" dirty="0"/>
            </a:br>
            <a:r>
              <a:rPr lang="en-US" sz="2400" dirty="0"/>
              <a:t>contribute to the truth conditions of the host segment should be part of its</a:t>
            </a:r>
            <a:br>
              <a:rPr lang="en-US" sz="2400" dirty="0"/>
            </a:br>
            <a:r>
              <a:rPr lang="en-US" sz="2400" dirty="0"/>
              <a:t>definition (e.g. </a:t>
            </a:r>
            <a:r>
              <a:rPr lang="en-US" sz="2400" dirty="0" err="1"/>
              <a:t>Schourup</a:t>
            </a:r>
            <a:r>
              <a:rPr lang="en-US" sz="2400" dirty="0"/>
              <a:t>, 1999 ).. Since DMs function as a </a:t>
            </a:r>
            <a:r>
              <a:rPr lang="en-US" sz="2400" i="1" dirty="0"/>
              <a:t>relationship </a:t>
            </a:r>
            <a:r>
              <a:rPr lang="en-US" sz="2400" dirty="0"/>
              <a:t>between two segments, not as part of the </a:t>
            </a:r>
            <a:r>
              <a:rPr lang="en-US" sz="2400" i="1" dirty="0"/>
              <a:t>meaning </a:t>
            </a:r>
            <a:r>
              <a:rPr lang="en-US" sz="2400" dirty="0" err="1"/>
              <a:t>ofeither</a:t>
            </a:r>
            <a:endParaRPr lang="en-US" sz="2400" dirty="0"/>
          </a:p>
          <a:p>
            <a:r>
              <a:rPr lang="en-US" sz="2400" dirty="0"/>
              <a:t> </a:t>
            </a:r>
            <a:r>
              <a:rPr lang="en-US" sz="2400" b="1" dirty="0"/>
              <a:t>it follows that a DM </a:t>
            </a:r>
            <a:r>
              <a:rPr lang="en-US" sz="2400" b="1" dirty="0">
                <a:solidFill>
                  <a:srgbClr val="FF0000"/>
                </a:solidFill>
              </a:rPr>
              <a:t>does not contribute to the truth conditions of the</a:t>
            </a:r>
            <a:br>
              <a:rPr lang="en-US" sz="2400" b="1" dirty="0">
                <a:solidFill>
                  <a:srgbClr val="FF0000"/>
                </a:solidFill>
              </a:rPr>
            </a:br>
            <a:r>
              <a:rPr lang="en-US" sz="2400" b="1" dirty="0">
                <a:solidFill>
                  <a:srgbClr val="FF0000"/>
                </a:solidFill>
              </a:rPr>
              <a:t>host segment.</a:t>
            </a:r>
            <a:br>
              <a:rPr lang="en-US" sz="2400" b="1" dirty="0">
                <a:solidFill>
                  <a:srgbClr val="FF0000"/>
                </a:solidFill>
              </a:rPr>
            </a:br>
            <a:r>
              <a:rPr lang="en-US" sz="2400" b="1" dirty="0"/>
              <a:t>Third, </a:t>
            </a:r>
            <a:r>
              <a:rPr lang="en-US" sz="2400" dirty="0"/>
              <a:t>in some cases </a:t>
            </a:r>
            <a:r>
              <a:rPr lang="en-US" sz="2400" b="1" dirty="0"/>
              <a:t>the meaning of a DM is exactly the same as the expression when it is used as an adverb, for example in (25) </a:t>
            </a:r>
          </a:p>
          <a:p>
            <a:r>
              <a:rPr lang="en-US" sz="2400" dirty="0"/>
              <a:t>(25) The meaning of DM and a homophonous form are the same:</a:t>
            </a:r>
            <a:br>
              <a:rPr lang="en-US" sz="2400" dirty="0"/>
            </a:br>
            <a:r>
              <a:rPr lang="en-US" sz="2400" dirty="0"/>
              <a:t>a. DM: He didn’t brush his teeth. </a:t>
            </a:r>
            <a:r>
              <a:rPr lang="en-US" sz="2400" i="1" dirty="0"/>
              <a:t>As a result</a:t>
            </a:r>
            <a:r>
              <a:rPr lang="en-US" sz="2400" dirty="0"/>
              <a:t>, he got cavities.</a:t>
            </a:r>
            <a:br>
              <a:rPr lang="en-US" sz="2400" dirty="0"/>
            </a:br>
            <a:r>
              <a:rPr lang="en-US" sz="2400" dirty="0"/>
              <a:t>b. Adverbial: The substance suddenly hardened. This wasn’t what we</a:t>
            </a:r>
            <a:br>
              <a:rPr lang="en-US" sz="2400" dirty="0"/>
            </a:br>
            <a:r>
              <a:rPr lang="en-US" sz="2400" dirty="0"/>
              <a:t>expected </a:t>
            </a:r>
            <a:r>
              <a:rPr lang="en-US" sz="2400" i="1" dirty="0"/>
              <a:t>as a result </a:t>
            </a:r>
            <a:r>
              <a:rPr lang="en-US" sz="2400" dirty="0"/>
              <a:t>of our work. </a:t>
            </a:r>
            <a:br>
              <a:rPr lang="en-US" sz="2400" dirty="0"/>
            </a:br>
            <a:br>
              <a:rPr lang="en-US" sz="2400" dirty="0"/>
            </a:br>
            <a:endParaRPr lang="es-AR" sz="2400" dirty="0"/>
          </a:p>
        </p:txBody>
      </p:sp>
    </p:spTree>
    <p:extLst>
      <p:ext uri="{BB962C8B-B14F-4D97-AF65-F5344CB8AC3E}">
        <p14:creationId xmlns:p14="http://schemas.microsoft.com/office/powerpoint/2010/main" val="401476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40296" y="476672"/>
            <a:ext cx="10297144" cy="5632311"/>
          </a:xfrm>
          <a:prstGeom prst="rect">
            <a:avLst/>
          </a:prstGeom>
        </p:spPr>
        <p:txBody>
          <a:bodyPr wrap="square">
            <a:spAutoFit/>
          </a:bodyPr>
          <a:lstStyle/>
          <a:p>
            <a:r>
              <a:rPr lang="en-US" sz="2400" b="1" dirty="0"/>
              <a:t>DEFINITION</a:t>
            </a:r>
          </a:p>
          <a:p>
            <a:r>
              <a:rPr lang="en-US" sz="2400" b="1" dirty="0" err="1"/>
              <a:t>Schiffrin</a:t>
            </a:r>
            <a:r>
              <a:rPr lang="en-US" sz="2400" dirty="0"/>
              <a:t> imprecisely defined group of expressions, including </a:t>
            </a:r>
            <a:r>
              <a:rPr lang="en-US" sz="2400" b="1" dirty="0"/>
              <a:t>interjections such as </a:t>
            </a:r>
            <a:r>
              <a:rPr lang="en-US" sz="2400" b="1" i="1" dirty="0"/>
              <a:t>oh </a:t>
            </a:r>
            <a:r>
              <a:rPr lang="en-US" sz="2400" b="1" dirty="0"/>
              <a:t>and </a:t>
            </a:r>
            <a:r>
              <a:rPr lang="en-US" sz="2400" b="1" i="1" dirty="0"/>
              <a:t>now</a:t>
            </a:r>
            <a:r>
              <a:rPr lang="en-US" sz="2400" b="1" dirty="0"/>
              <a:t>, and non-verbal expressions,</a:t>
            </a:r>
            <a:r>
              <a:rPr lang="en-US" sz="2400" dirty="0"/>
              <a:t> whereas </a:t>
            </a:r>
            <a:r>
              <a:rPr lang="en-US" sz="2400" b="1" dirty="0"/>
              <a:t>Fraser </a:t>
            </a:r>
            <a:r>
              <a:rPr lang="en-US" sz="2400" dirty="0"/>
              <a:t>( 1990 ,1999 , 2006 ), concerned with the </a:t>
            </a:r>
            <a:r>
              <a:rPr lang="en-US" sz="2400" b="1" i="1" u="sng" dirty="0">
                <a:solidFill>
                  <a:srgbClr val="FF0000"/>
                </a:solidFill>
              </a:rPr>
              <a:t>pragmatic role played by terms expressing a semantic relationship between messages,</a:t>
            </a:r>
            <a:r>
              <a:rPr lang="en-US" sz="2400" i="1" u="sng" dirty="0">
                <a:solidFill>
                  <a:srgbClr val="FF0000"/>
                </a:solidFill>
              </a:rPr>
              <a:t> </a:t>
            </a:r>
            <a:r>
              <a:rPr lang="en-US" sz="2400" dirty="0"/>
              <a:t>considered Discourse Markers to be far more constrained. </a:t>
            </a:r>
          </a:p>
          <a:p>
            <a:r>
              <a:rPr lang="en-US" sz="2400" b="1" dirty="0"/>
              <a:t>Blakemore</a:t>
            </a:r>
            <a:r>
              <a:rPr lang="en-US" sz="2400" dirty="0"/>
              <a:t> ( 2002 ), while agreeing </a:t>
            </a:r>
            <a:r>
              <a:rPr lang="en-US" sz="2400" u="sng" dirty="0">
                <a:solidFill>
                  <a:srgbClr val="FF0000"/>
                </a:solidFill>
              </a:rPr>
              <a:t>that </a:t>
            </a:r>
            <a:r>
              <a:rPr lang="en-US" sz="2400" b="1" u="sng" dirty="0">
                <a:solidFill>
                  <a:srgbClr val="FF0000"/>
                </a:solidFill>
              </a:rPr>
              <a:t>DMs signal a semantic relationship between utterances, was interested in only those which contained </a:t>
            </a:r>
            <a:r>
              <a:rPr lang="en-US" sz="2400" b="1" i="1" u="sng" dirty="0">
                <a:solidFill>
                  <a:srgbClr val="FF0000"/>
                </a:solidFill>
              </a:rPr>
              <a:t>procedural meaning </a:t>
            </a:r>
            <a:r>
              <a:rPr lang="en-US" sz="2400" b="1" u="sng" dirty="0">
                <a:solidFill>
                  <a:srgbClr val="FF0000"/>
                </a:solidFill>
              </a:rPr>
              <a:t>as opposed to </a:t>
            </a:r>
            <a:r>
              <a:rPr lang="en-US" sz="2400" b="1" i="1" u="sng" dirty="0">
                <a:solidFill>
                  <a:srgbClr val="FF0000"/>
                </a:solidFill>
              </a:rPr>
              <a:t>conceptual meaning</a:t>
            </a:r>
            <a:r>
              <a:rPr lang="en-US" sz="2400" b="1" u="sng" dirty="0">
                <a:solidFill>
                  <a:srgbClr val="FF0000"/>
                </a:solidFill>
              </a:rPr>
              <a:t>. </a:t>
            </a:r>
            <a:br>
              <a:rPr lang="en-US" sz="2400" b="1" dirty="0"/>
            </a:br>
            <a:r>
              <a:rPr lang="en-US" sz="2400" dirty="0"/>
              <a:t>The group of terms labelled as </a:t>
            </a:r>
            <a:r>
              <a:rPr lang="en-US" sz="2400" b="1" dirty="0"/>
              <a:t>Cue Phrases </a:t>
            </a:r>
            <a:r>
              <a:rPr lang="en-US" sz="2400" dirty="0"/>
              <a:t>by </a:t>
            </a:r>
            <a:r>
              <a:rPr lang="en-US" sz="2400" b="1" dirty="0"/>
              <a:t>Knott and Sanders </a:t>
            </a:r>
            <a:r>
              <a:rPr lang="en-US" sz="2400" dirty="0"/>
              <a:t>( 1998 ) is a subset of those above plus </a:t>
            </a:r>
            <a:r>
              <a:rPr lang="en-US" sz="2400" i="1" dirty="0"/>
              <a:t>then again </a:t>
            </a:r>
            <a:r>
              <a:rPr lang="en-US" sz="2400" dirty="0"/>
              <a:t>and </a:t>
            </a:r>
            <a:r>
              <a:rPr lang="en-US" sz="2400" i="1" dirty="0"/>
              <a:t>admittedly</a:t>
            </a:r>
            <a:r>
              <a:rPr lang="en-US" sz="2400" dirty="0"/>
              <a:t>…</a:t>
            </a:r>
            <a:r>
              <a:rPr lang="en-US" sz="2400" i="1" dirty="0"/>
              <a:t>but</a:t>
            </a:r>
            <a:r>
              <a:rPr lang="en-US" sz="2400" dirty="0"/>
              <a:t>, not considered by the others to be DMs at all. And many researchers, interested in the properties of a specific expression such as </a:t>
            </a:r>
            <a:r>
              <a:rPr lang="en-US" sz="2400" i="1" dirty="0"/>
              <a:t>well </a:t>
            </a:r>
            <a:r>
              <a:rPr lang="en-US" sz="2400" dirty="0"/>
              <a:t>(e.g. </a:t>
            </a:r>
            <a:r>
              <a:rPr lang="en-US" sz="2400" b="1" dirty="0" err="1"/>
              <a:t>Foolen</a:t>
            </a:r>
            <a:r>
              <a:rPr lang="en-US" sz="2400" b="1" dirty="0"/>
              <a:t>, 1993 </a:t>
            </a:r>
            <a:r>
              <a:rPr lang="en-US" sz="2400" dirty="0"/>
              <a:t>), labelled it as a DM, even though most researchers wouldn’t consider it as such. </a:t>
            </a:r>
            <a:br>
              <a:rPr lang="en-US" sz="2400" dirty="0"/>
            </a:br>
            <a:endParaRPr lang="es-AR" sz="2400" dirty="0"/>
          </a:p>
        </p:txBody>
      </p:sp>
    </p:spTree>
    <p:extLst>
      <p:ext uri="{BB962C8B-B14F-4D97-AF65-F5344CB8AC3E}">
        <p14:creationId xmlns:p14="http://schemas.microsoft.com/office/powerpoint/2010/main" val="2383682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8248" y="260648"/>
            <a:ext cx="10009112" cy="5632311"/>
          </a:xfrm>
          <a:prstGeom prst="rect">
            <a:avLst/>
          </a:prstGeom>
        </p:spPr>
        <p:txBody>
          <a:bodyPr wrap="square">
            <a:spAutoFit/>
          </a:bodyPr>
          <a:lstStyle/>
          <a:p>
            <a:r>
              <a:rPr lang="en-US" sz="2400" b="1" dirty="0"/>
              <a:t>Fourth, </a:t>
            </a:r>
            <a:r>
              <a:rPr lang="en-US" sz="2400" dirty="0"/>
              <a:t>there are a number of DMs which </a:t>
            </a:r>
            <a:r>
              <a:rPr lang="en-US" sz="2400" b="1" dirty="0">
                <a:solidFill>
                  <a:srgbClr val="FF0000"/>
                </a:solidFill>
              </a:rPr>
              <a:t>have more than one meaning/use</a:t>
            </a:r>
            <a:br>
              <a:rPr lang="en-US" sz="2400" b="1" dirty="0">
                <a:solidFill>
                  <a:srgbClr val="FF0000"/>
                </a:solidFill>
              </a:rPr>
            </a:br>
            <a:r>
              <a:rPr lang="en-US" sz="2400" b="1" dirty="0">
                <a:solidFill>
                  <a:srgbClr val="FF0000"/>
                </a:solidFill>
              </a:rPr>
              <a:t>when used as a DM (e.g. </a:t>
            </a:r>
            <a:r>
              <a:rPr lang="en-US" sz="2400" b="1" i="1" dirty="0">
                <a:solidFill>
                  <a:srgbClr val="FF0000"/>
                </a:solidFill>
              </a:rPr>
              <a:t>but</a:t>
            </a:r>
            <a:r>
              <a:rPr lang="en-US" sz="2400" b="1" dirty="0">
                <a:solidFill>
                  <a:srgbClr val="FF0000"/>
                </a:solidFill>
              </a:rPr>
              <a:t>, </a:t>
            </a:r>
            <a:r>
              <a:rPr lang="en-US" sz="2400" b="1" i="1" dirty="0">
                <a:solidFill>
                  <a:srgbClr val="FF0000"/>
                </a:solidFill>
              </a:rPr>
              <a:t>so</a:t>
            </a:r>
            <a:r>
              <a:rPr lang="en-US" sz="2400" b="1" dirty="0">
                <a:solidFill>
                  <a:srgbClr val="FF0000"/>
                </a:solidFill>
              </a:rPr>
              <a:t>, </a:t>
            </a:r>
            <a:r>
              <a:rPr lang="en-US" sz="2400" b="1" i="1" dirty="0">
                <a:solidFill>
                  <a:srgbClr val="FF0000"/>
                </a:solidFill>
              </a:rPr>
              <a:t>instead</a:t>
            </a:r>
            <a:r>
              <a:rPr lang="en-US" sz="2400" b="1" dirty="0">
                <a:solidFill>
                  <a:srgbClr val="FF0000"/>
                </a:solidFill>
              </a:rPr>
              <a:t>,…). </a:t>
            </a:r>
            <a:r>
              <a:rPr lang="en-US" sz="2400" dirty="0"/>
              <a:t>However, there appears to be no</a:t>
            </a:r>
            <a:br>
              <a:rPr lang="en-US" sz="2400" dirty="0"/>
            </a:br>
            <a:r>
              <a:rPr lang="en-US" sz="2400" dirty="0"/>
              <a:t>case where a sequence is ambiguous due to a DM and a homophonous </a:t>
            </a:r>
            <a:r>
              <a:rPr lang="en-US" sz="2400" dirty="0" err="1"/>
              <a:t>nonDM</a:t>
            </a:r>
            <a:r>
              <a:rPr lang="en-US" sz="2400" dirty="0"/>
              <a:t> form with a different meaning occurring in the same context.</a:t>
            </a:r>
            <a:br>
              <a:rPr lang="en-US" sz="2400" dirty="0"/>
            </a:br>
            <a:r>
              <a:rPr lang="en-US" sz="2400" dirty="0"/>
              <a:t>(27) a. I expect him to come. </a:t>
            </a:r>
            <a:r>
              <a:rPr lang="en-US" sz="2400" i="1" dirty="0"/>
              <a:t>However</a:t>
            </a:r>
            <a:r>
              <a:rPr lang="en-US" sz="2400" dirty="0"/>
              <a:t>, he will have to get here </a:t>
            </a:r>
            <a:r>
              <a:rPr lang="en-US" sz="2400" i="1" dirty="0"/>
              <a:t>however</a:t>
            </a:r>
            <a:br>
              <a:rPr lang="en-US" sz="2400" i="1" dirty="0"/>
            </a:br>
            <a:r>
              <a:rPr lang="en-US" sz="2400" dirty="0"/>
              <a:t>he can.</a:t>
            </a:r>
            <a:br>
              <a:rPr lang="en-US" sz="2400" dirty="0"/>
            </a:br>
            <a:r>
              <a:rPr lang="en-US" sz="2400" dirty="0"/>
              <a:t>b. A: It’s snowing outside.</a:t>
            </a:r>
            <a:br>
              <a:rPr lang="en-US" sz="2400" dirty="0"/>
            </a:br>
            <a:r>
              <a:rPr lang="en-US" sz="2400" dirty="0"/>
              <a:t>B: </a:t>
            </a:r>
            <a:r>
              <a:rPr lang="en-US" sz="2400" i="1" dirty="0"/>
              <a:t>So </a:t>
            </a:r>
            <a:r>
              <a:rPr lang="en-US" sz="2400" dirty="0"/>
              <a:t>I guess we’ll have to leave early </a:t>
            </a:r>
            <a:r>
              <a:rPr lang="en-US" sz="2400" i="1" dirty="0"/>
              <a:t>so </a:t>
            </a:r>
            <a:r>
              <a:rPr lang="en-US" sz="2400" dirty="0"/>
              <a:t>as to get there on time.</a:t>
            </a:r>
            <a:br>
              <a:rPr lang="en-US" sz="2400" dirty="0"/>
            </a:br>
            <a:r>
              <a:rPr lang="en-US" sz="2400" dirty="0"/>
              <a:t>c. </a:t>
            </a:r>
            <a:r>
              <a:rPr lang="en-US" sz="2400" i="1" dirty="0"/>
              <a:t>In addition</a:t>
            </a:r>
            <a:r>
              <a:rPr lang="en-US" sz="2400" dirty="0"/>
              <a:t>, John was quite skilled in math, especially </a:t>
            </a:r>
            <a:r>
              <a:rPr lang="en-US" sz="2400" i="1" dirty="0"/>
              <a:t>in addition</a:t>
            </a:r>
            <a:r>
              <a:rPr lang="en-US" sz="2400" dirty="0"/>
              <a:t>.</a:t>
            </a:r>
            <a:br>
              <a:rPr lang="en-US" sz="2400" dirty="0"/>
            </a:br>
            <a:r>
              <a:rPr lang="en-US" sz="2400" dirty="0"/>
              <a:t>Mary can open the safe. </a:t>
            </a:r>
            <a:r>
              <a:rPr lang="en-US" sz="2400" i="1" dirty="0"/>
              <a:t>After all</a:t>
            </a:r>
            <a:r>
              <a:rPr lang="en-US" sz="2400" dirty="0"/>
              <a:t>, she knows the combination.</a:t>
            </a:r>
            <a:br>
              <a:rPr lang="en-US" sz="2400" dirty="0"/>
            </a:br>
            <a:r>
              <a:rPr lang="en-US" sz="2400" dirty="0"/>
              <a:t>b. </a:t>
            </a:r>
            <a:r>
              <a:rPr lang="en-US" sz="2400" dirty="0" err="1"/>
              <a:t>DM+</a:t>
            </a:r>
            <a:r>
              <a:rPr lang="en-US" sz="2400" i="1" dirty="0" err="1"/>
              <a:t>this</a:t>
            </a:r>
            <a:r>
              <a:rPr lang="en-US" sz="2400" i="1" dirty="0"/>
              <a:t>/that </a:t>
            </a:r>
            <a:r>
              <a:rPr lang="en-US" sz="2400" dirty="0"/>
              <a:t>(where </a:t>
            </a:r>
            <a:r>
              <a:rPr lang="en-US" sz="2400" i="1" dirty="0"/>
              <a:t>this/that </a:t>
            </a:r>
            <a:r>
              <a:rPr lang="en-US" sz="2400" dirty="0"/>
              <a:t>refers to S1): </a:t>
            </a:r>
            <a:r>
              <a:rPr lang="en-US" sz="2400" i="1" dirty="0"/>
              <a:t>despite this, in spite of that,</a:t>
            </a:r>
            <a:br>
              <a:rPr lang="en-US" sz="2400" i="1" dirty="0"/>
            </a:br>
            <a:r>
              <a:rPr lang="en-US" sz="2400" i="1" dirty="0"/>
              <a:t>in addition to that,…</a:t>
            </a:r>
            <a:br>
              <a:rPr lang="en-US" sz="2400" i="1" dirty="0"/>
            </a:br>
            <a:r>
              <a:rPr lang="en-US" sz="2400" dirty="0"/>
              <a:t>She wasn’t very pretty. </a:t>
            </a:r>
            <a:r>
              <a:rPr lang="en-US" sz="2400" i="1" dirty="0"/>
              <a:t>Despite this</a:t>
            </a:r>
            <a:r>
              <a:rPr lang="en-US" sz="2400" dirty="0"/>
              <a:t>, she was extremely popular.</a:t>
            </a:r>
            <a:br>
              <a:rPr lang="en-US" sz="2400" dirty="0"/>
            </a:br>
            <a:r>
              <a:rPr lang="en-US" sz="2400" dirty="0"/>
              <a:t>c. </a:t>
            </a:r>
            <a:r>
              <a:rPr lang="en-US" sz="2400" dirty="0" err="1"/>
              <a:t>DM+</a:t>
            </a:r>
            <a:r>
              <a:rPr lang="en-US" sz="2400" i="1" dirty="0" err="1"/>
              <a:t>of</a:t>
            </a:r>
            <a:r>
              <a:rPr lang="en-US" sz="2400" i="1" dirty="0"/>
              <a:t> this/that </a:t>
            </a:r>
            <a:r>
              <a:rPr lang="en-US" sz="2400" dirty="0"/>
              <a:t>(where </a:t>
            </a:r>
            <a:r>
              <a:rPr lang="en-US" sz="2400" i="1" dirty="0"/>
              <a:t>this/that </a:t>
            </a:r>
            <a:r>
              <a:rPr lang="en-US" sz="2400" dirty="0"/>
              <a:t>refers to S1): </a:t>
            </a:r>
            <a:r>
              <a:rPr lang="en-US" sz="2400" i="1" dirty="0"/>
              <a:t>as a result of </a:t>
            </a:r>
            <a:r>
              <a:rPr lang="en-US" sz="2400" dirty="0"/>
              <a:t>(</a:t>
            </a:r>
            <a:r>
              <a:rPr lang="en-US" sz="2400" i="1" dirty="0"/>
              <a:t>doing</a:t>
            </a:r>
            <a:r>
              <a:rPr lang="en-US" sz="2400" dirty="0"/>
              <a:t>) </a:t>
            </a:r>
            <a:r>
              <a:rPr lang="en-US" sz="2400" i="1" dirty="0"/>
              <a:t>this/</a:t>
            </a:r>
            <a:r>
              <a:rPr lang="en-US" sz="2400" dirty="0"/>
              <a:t> </a:t>
            </a:r>
            <a:br>
              <a:rPr lang="en-US" sz="2400" dirty="0"/>
            </a:br>
            <a:endParaRPr lang="es-AR" sz="2400" dirty="0"/>
          </a:p>
        </p:txBody>
      </p:sp>
    </p:spTree>
    <p:extLst>
      <p:ext uri="{BB962C8B-B14F-4D97-AF65-F5344CB8AC3E}">
        <p14:creationId xmlns:p14="http://schemas.microsoft.com/office/powerpoint/2010/main" val="3518540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264" y="188640"/>
            <a:ext cx="10801200" cy="6986528"/>
          </a:xfrm>
          <a:prstGeom prst="rect">
            <a:avLst/>
          </a:prstGeom>
        </p:spPr>
        <p:txBody>
          <a:bodyPr wrap="square">
            <a:spAutoFit/>
          </a:bodyPr>
          <a:lstStyle/>
          <a:p>
            <a:r>
              <a:rPr lang="en-US" sz="2800" b="1" dirty="0"/>
              <a:t>Fifth, </a:t>
            </a:r>
            <a:r>
              <a:rPr lang="en-US" sz="2800" dirty="0"/>
              <a:t>DMs constitute a </a:t>
            </a:r>
            <a:r>
              <a:rPr lang="en-US" sz="2800" b="1" dirty="0"/>
              <a:t>functional class</a:t>
            </a:r>
            <a:r>
              <a:rPr lang="en-US" sz="2800" dirty="0"/>
              <a:t>, a heterogeneous syntactic group.</a:t>
            </a:r>
            <a:br>
              <a:rPr lang="en-US" sz="2800" dirty="0"/>
            </a:br>
            <a:r>
              <a:rPr lang="en-US" sz="2800" dirty="0"/>
              <a:t>They are drawn primarily from</a:t>
            </a:r>
            <a:br>
              <a:rPr lang="en-US" sz="2800" dirty="0"/>
            </a:br>
            <a:r>
              <a:rPr lang="en-US" sz="2800" dirty="0"/>
              <a:t>(28) a. </a:t>
            </a:r>
            <a:r>
              <a:rPr lang="en-US" sz="2800" b="1" u="sng" dirty="0"/>
              <a:t>conjunctions (</a:t>
            </a:r>
            <a:r>
              <a:rPr lang="en-US" sz="2800" b="1" i="1" u="sng" dirty="0"/>
              <a:t>and</a:t>
            </a:r>
            <a:r>
              <a:rPr lang="en-US" sz="2800" b="1" i="1" dirty="0"/>
              <a:t>, but, or, nor, so, yet, although, whereas, unless,</a:t>
            </a:r>
            <a:br>
              <a:rPr lang="en-US" sz="2800" b="1" i="1" dirty="0"/>
            </a:br>
            <a:r>
              <a:rPr lang="en-US" sz="2800" b="1" i="1" dirty="0"/>
              <a:t>while</a:t>
            </a:r>
            <a:r>
              <a:rPr lang="en-US" sz="2800" b="1" dirty="0"/>
              <a:t>,…)</a:t>
            </a:r>
          </a:p>
          <a:p>
            <a:br>
              <a:rPr lang="en-US" sz="2800" dirty="0"/>
            </a:br>
            <a:r>
              <a:rPr lang="en-US" sz="2800" dirty="0"/>
              <a:t>b </a:t>
            </a:r>
            <a:r>
              <a:rPr lang="en-US" sz="2800" u="sng" dirty="0"/>
              <a:t>. </a:t>
            </a:r>
            <a:r>
              <a:rPr lang="en-US" sz="2800" b="1" u="sng" dirty="0"/>
              <a:t>adverbials (</a:t>
            </a:r>
            <a:r>
              <a:rPr lang="en-US" sz="2800" b="1" i="1" u="sng" dirty="0"/>
              <a:t>anyway</a:t>
            </a:r>
            <a:r>
              <a:rPr lang="en-US" sz="2800" b="1" i="1" dirty="0"/>
              <a:t>, besides, consequently, furthermore, still, however</a:t>
            </a:r>
            <a:r>
              <a:rPr lang="en-US" sz="2800" b="1" dirty="0"/>
              <a:t>,..)</a:t>
            </a:r>
          </a:p>
          <a:p>
            <a:br>
              <a:rPr lang="en-US" sz="2800" b="1" dirty="0"/>
            </a:br>
            <a:r>
              <a:rPr lang="en-US" sz="2800" b="1" dirty="0"/>
              <a:t>c. </a:t>
            </a:r>
            <a:r>
              <a:rPr lang="en-US" sz="2800" b="1" u="sng" dirty="0"/>
              <a:t>prepositional phrases </a:t>
            </a:r>
            <a:r>
              <a:rPr lang="en-US" sz="2800" dirty="0"/>
              <a:t>(</a:t>
            </a:r>
            <a:r>
              <a:rPr lang="en-US" sz="2800" i="1" dirty="0"/>
              <a:t>above all, after all, as a consequence (of that),</a:t>
            </a:r>
            <a:br>
              <a:rPr lang="en-US" sz="2800" i="1" dirty="0"/>
            </a:br>
            <a:r>
              <a:rPr lang="en-US" sz="2800" i="1" dirty="0"/>
              <a:t>as a conclusion, as a result (of that), on the contrary, on the other hand, in</a:t>
            </a:r>
            <a:br>
              <a:rPr lang="en-US" sz="2800" i="1" dirty="0"/>
            </a:br>
            <a:r>
              <a:rPr lang="en-US" sz="2800" i="1" dirty="0"/>
              <a:t>other words, rather than that, regardless of that</a:t>
            </a:r>
            <a:r>
              <a:rPr lang="en-US" sz="2800" dirty="0"/>
              <a:t>,…)</a:t>
            </a:r>
            <a:br>
              <a:rPr lang="en-US" sz="2800" dirty="0"/>
            </a:br>
            <a:r>
              <a:rPr lang="en-US" sz="2800" dirty="0"/>
              <a:t>and very seldom from nouns, adjectives, verbs, or prepositions.8</a:t>
            </a:r>
            <a:br>
              <a:rPr lang="en-US" sz="2800" dirty="0"/>
            </a:br>
            <a:endParaRPr lang="es-AR" sz="2800" dirty="0"/>
          </a:p>
        </p:txBody>
      </p:sp>
    </p:spTree>
    <p:extLst>
      <p:ext uri="{BB962C8B-B14F-4D97-AF65-F5344CB8AC3E}">
        <p14:creationId xmlns:p14="http://schemas.microsoft.com/office/powerpoint/2010/main" val="3689991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2344" y="692696"/>
            <a:ext cx="9793088" cy="5693866"/>
          </a:xfrm>
          <a:prstGeom prst="rect">
            <a:avLst/>
          </a:prstGeom>
        </p:spPr>
        <p:txBody>
          <a:bodyPr wrap="square">
            <a:spAutoFit/>
          </a:bodyPr>
          <a:lstStyle/>
          <a:p>
            <a:r>
              <a:rPr lang="en-US" sz="2800" b="1" dirty="0"/>
              <a:t>Sixth, </a:t>
            </a:r>
            <a:r>
              <a:rPr lang="en-US" sz="2800" dirty="0"/>
              <a:t>while many DMs </a:t>
            </a:r>
            <a:r>
              <a:rPr lang="en-US" sz="2800" b="1" dirty="0"/>
              <a:t>are mono-morphemic </a:t>
            </a:r>
            <a:r>
              <a:rPr lang="en-US" sz="2800" dirty="0"/>
              <a:t>(e.g. </a:t>
            </a:r>
            <a:r>
              <a:rPr lang="en-US" sz="2800" i="1" dirty="0"/>
              <a:t>but</a:t>
            </a:r>
            <a:r>
              <a:rPr lang="en-US" sz="2800" dirty="0"/>
              <a:t>, </a:t>
            </a:r>
            <a:r>
              <a:rPr lang="en-US" sz="2800" i="1" dirty="0"/>
              <a:t>so</a:t>
            </a:r>
            <a:r>
              <a:rPr lang="en-US" sz="2800" dirty="0"/>
              <a:t>, and </a:t>
            </a:r>
            <a:r>
              <a:rPr lang="en-US" sz="2800" i="1" dirty="0"/>
              <a:t>thus</a:t>
            </a:r>
            <a:r>
              <a:rPr lang="en-US" sz="2800" dirty="0"/>
              <a:t>), there</a:t>
            </a:r>
            <a:br>
              <a:rPr lang="en-US" sz="2800" dirty="0"/>
            </a:br>
            <a:r>
              <a:rPr lang="en-US" sz="2800" dirty="0"/>
              <a:t>are those which </a:t>
            </a:r>
            <a:r>
              <a:rPr lang="en-US" sz="2800" b="1" dirty="0"/>
              <a:t>are </a:t>
            </a:r>
            <a:r>
              <a:rPr lang="en-US" sz="2800" b="1" dirty="0" err="1"/>
              <a:t>polymorphemic</a:t>
            </a:r>
            <a:r>
              <a:rPr lang="en-US" sz="2800" b="1" dirty="0"/>
              <a:t> </a:t>
            </a:r>
            <a:r>
              <a:rPr lang="en-US" sz="2800" dirty="0"/>
              <a:t>(e.g. </a:t>
            </a:r>
            <a:r>
              <a:rPr lang="en-US" sz="2800" i="1" dirty="0"/>
              <a:t>furthermore, consequently, nevertheless</a:t>
            </a:r>
            <a:r>
              <a:rPr lang="en-US" sz="2800" dirty="0"/>
              <a:t>, and </a:t>
            </a:r>
            <a:r>
              <a:rPr lang="en-US" sz="2800" i="1" dirty="0"/>
              <a:t>moreover</a:t>
            </a:r>
            <a:r>
              <a:rPr lang="en-US" sz="2800" dirty="0"/>
              <a:t>) and still others which consist of an entire phrase (e.g. </a:t>
            </a:r>
            <a:r>
              <a:rPr lang="en-US" sz="2800" i="1" dirty="0"/>
              <a:t>as a consequence, in addition</a:t>
            </a:r>
            <a:r>
              <a:rPr lang="en-US" sz="2800" dirty="0"/>
              <a:t>). For DMs which take the form of prepositional phrases, there are three variations, as in (29).</a:t>
            </a:r>
            <a:br>
              <a:rPr lang="en-US" sz="2800" dirty="0"/>
            </a:br>
            <a:r>
              <a:rPr lang="en-US" sz="2800" dirty="0"/>
              <a:t>(29) a. DM of Fixed Form: </a:t>
            </a:r>
            <a:r>
              <a:rPr lang="en-US" sz="2800" i="1" dirty="0"/>
              <a:t>above all, after all, as a conclusion</a:t>
            </a:r>
            <a:r>
              <a:rPr lang="en-US" sz="2800" dirty="0"/>
              <a:t>,…</a:t>
            </a:r>
            <a:br>
              <a:rPr lang="en-US" sz="2800" dirty="0"/>
            </a:br>
            <a:r>
              <a:rPr lang="en-US" sz="2800" dirty="0"/>
              <a:t>Mary can open the safe. </a:t>
            </a:r>
            <a:r>
              <a:rPr lang="en-US" sz="2800" i="1" dirty="0"/>
              <a:t>After all</a:t>
            </a:r>
            <a:r>
              <a:rPr lang="en-US" sz="2800" dirty="0"/>
              <a:t>, she knows the combination.</a:t>
            </a:r>
            <a:br>
              <a:rPr lang="en-US" sz="2800" dirty="0"/>
            </a:br>
            <a:r>
              <a:rPr lang="en-US" sz="2800" dirty="0"/>
              <a:t>b. </a:t>
            </a:r>
            <a:r>
              <a:rPr lang="en-US" sz="2800" dirty="0" err="1"/>
              <a:t>DM+</a:t>
            </a:r>
            <a:r>
              <a:rPr lang="en-US" sz="2800" i="1" dirty="0" err="1"/>
              <a:t>this</a:t>
            </a:r>
            <a:r>
              <a:rPr lang="en-US" sz="2800" i="1" dirty="0"/>
              <a:t>/that </a:t>
            </a:r>
            <a:r>
              <a:rPr lang="en-US" sz="2800" dirty="0"/>
              <a:t>(where </a:t>
            </a:r>
            <a:r>
              <a:rPr lang="en-US" sz="2800" i="1" dirty="0"/>
              <a:t>t//</a:t>
            </a:r>
            <a:r>
              <a:rPr lang="en-US" sz="2800" dirty="0"/>
              <a:t>She wasn’t very pretty. </a:t>
            </a:r>
            <a:r>
              <a:rPr lang="en-US" sz="2800" i="1" dirty="0"/>
              <a:t>Despite this</a:t>
            </a:r>
            <a:r>
              <a:rPr lang="en-US" sz="2800" dirty="0"/>
              <a:t>, she was extremely popular. c. </a:t>
            </a:r>
            <a:r>
              <a:rPr lang="en-US" sz="2800" dirty="0" err="1"/>
              <a:t>DM+</a:t>
            </a:r>
            <a:r>
              <a:rPr lang="en-US" sz="2800" i="1" dirty="0" err="1"/>
              <a:t>of</a:t>
            </a:r>
            <a:r>
              <a:rPr lang="en-US" sz="2800" i="1" dirty="0"/>
              <a:t> this/that </a:t>
            </a:r>
            <a:r>
              <a:rPr lang="en-US" sz="2800" dirty="0"/>
              <a:t>(where </a:t>
            </a:r>
            <a:r>
              <a:rPr lang="en-US" sz="2800" i="1" dirty="0"/>
              <a:t>this/that </a:t>
            </a:r>
            <a:r>
              <a:rPr lang="en-US" sz="2800" dirty="0"/>
              <a:t>refers to S1): </a:t>
            </a:r>
            <a:r>
              <a:rPr lang="en-US" sz="2800" i="1" dirty="0"/>
              <a:t>as a result of </a:t>
            </a:r>
            <a:r>
              <a:rPr lang="en-US" sz="2800" dirty="0"/>
              <a:t>(</a:t>
            </a:r>
            <a:r>
              <a:rPr lang="en-US" sz="2800" i="1" dirty="0"/>
              <a:t>doing</a:t>
            </a:r>
            <a:r>
              <a:rPr lang="en-US" sz="2800" dirty="0"/>
              <a:t> </a:t>
            </a:r>
            <a:br>
              <a:rPr lang="en-US" sz="2800" dirty="0"/>
            </a:br>
            <a:endParaRPr lang="es-AR" sz="2800" dirty="0"/>
          </a:p>
        </p:txBody>
      </p:sp>
    </p:spTree>
    <p:extLst>
      <p:ext uri="{BB962C8B-B14F-4D97-AF65-F5344CB8AC3E}">
        <p14:creationId xmlns:p14="http://schemas.microsoft.com/office/powerpoint/2010/main" val="507905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8507" y="980728"/>
            <a:ext cx="10404918" cy="5262979"/>
          </a:xfrm>
          <a:prstGeom prst="rect">
            <a:avLst/>
          </a:prstGeom>
        </p:spPr>
        <p:txBody>
          <a:bodyPr wrap="square">
            <a:spAutoFit/>
          </a:bodyPr>
          <a:lstStyle/>
          <a:p>
            <a:r>
              <a:rPr lang="en-US" sz="2800" b="1" dirty="0"/>
              <a:t>Seventh</a:t>
            </a:r>
            <a:r>
              <a:rPr lang="en-US" sz="2800" dirty="0"/>
              <a:t>, DMs are </a:t>
            </a:r>
            <a:r>
              <a:rPr lang="en-US" sz="2800" dirty="0">
                <a:solidFill>
                  <a:srgbClr val="FF0000"/>
                </a:solidFill>
              </a:rPr>
              <a:t>likely to </a:t>
            </a:r>
            <a:r>
              <a:rPr lang="en-US" sz="2800" b="1" dirty="0">
                <a:solidFill>
                  <a:srgbClr val="FF0000"/>
                </a:solidFill>
              </a:rPr>
              <a:t>take a “comma pause” when they begin a separate S2</a:t>
            </a:r>
            <a:r>
              <a:rPr lang="en-US" sz="2800" dirty="0">
                <a:solidFill>
                  <a:srgbClr val="FF0000"/>
                </a:solidFill>
              </a:rPr>
              <a:t>, as in  (30) a</a:t>
            </a:r>
            <a:r>
              <a:rPr lang="en-US" sz="2800" dirty="0"/>
              <a:t>. I was tired. </a:t>
            </a:r>
            <a:r>
              <a:rPr lang="en-US" sz="2800" i="1" dirty="0"/>
              <a:t>But/However</a:t>
            </a:r>
            <a:r>
              <a:rPr lang="en-US" sz="2800" dirty="0"/>
              <a:t>, I went anyway.</a:t>
            </a:r>
            <a:br>
              <a:rPr lang="en-US" sz="2800" dirty="0"/>
            </a:br>
            <a:r>
              <a:rPr lang="en-US" sz="2800" dirty="0"/>
              <a:t>b. He was tired. </a:t>
            </a:r>
            <a:r>
              <a:rPr lang="en-US" sz="2800" i="1" dirty="0"/>
              <a:t>So/As a result</a:t>
            </a:r>
            <a:r>
              <a:rPr lang="en-US" sz="2800" dirty="0"/>
              <a:t>, he went home.</a:t>
            </a:r>
            <a:br>
              <a:rPr lang="en-US" sz="2800" dirty="0"/>
            </a:br>
            <a:r>
              <a:rPr lang="en-US" sz="2800" dirty="0"/>
              <a:t>and the primary DMs of a class (</a:t>
            </a:r>
            <a:r>
              <a:rPr lang="en-US" sz="2800" i="1" dirty="0"/>
              <a:t>but</a:t>
            </a:r>
            <a:r>
              <a:rPr lang="en-US" sz="2800" dirty="0"/>
              <a:t>, </a:t>
            </a:r>
            <a:r>
              <a:rPr lang="en-US" sz="2800" i="1" dirty="0"/>
              <a:t>and</a:t>
            </a:r>
            <a:r>
              <a:rPr lang="en-US" sz="2800" dirty="0"/>
              <a:t>, and </a:t>
            </a:r>
            <a:r>
              <a:rPr lang="en-US" sz="2800" i="1" dirty="0"/>
              <a:t>so</a:t>
            </a:r>
            <a:r>
              <a:rPr lang="en-US" sz="2800" dirty="0"/>
              <a:t>) permit an emphatic stress</a:t>
            </a:r>
            <a:br>
              <a:rPr lang="en-US" sz="2800" dirty="0"/>
            </a:br>
            <a:r>
              <a:rPr lang="en-US" sz="2800" dirty="0"/>
              <a:t>not typically permitted for the other members of the class.</a:t>
            </a:r>
            <a:br>
              <a:rPr lang="en-US" sz="2800" dirty="0"/>
            </a:br>
            <a:r>
              <a:rPr lang="en-US" sz="2800" dirty="0"/>
              <a:t>(31) a. You will have to take the chairs. BUT/*HOWEVER , don’t touch</a:t>
            </a:r>
            <a:br>
              <a:rPr lang="en-US" sz="2800" dirty="0"/>
            </a:br>
            <a:r>
              <a:rPr lang="en-US" sz="2800" dirty="0"/>
              <a:t>those chairs over by the wall.</a:t>
            </a:r>
            <a:br>
              <a:rPr lang="en-US" sz="2800" dirty="0"/>
            </a:br>
            <a:r>
              <a:rPr lang="en-US" sz="2800" dirty="0"/>
              <a:t>b. He was very enthusiastic of the project. </a:t>
            </a:r>
            <a:r>
              <a:rPr lang="en-US" sz="2800" i="1" dirty="0"/>
              <a:t>AND/*IN ADDITION</a:t>
            </a:r>
            <a:r>
              <a:rPr lang="en-US" sz="2800" dirty="0"/>
              <a:t>, he</a:t>
            </a:r>
            <a:br>
              <a:rPr lang="en-US" sz="2800" dirty="0"/>
            </a:br>
            <a:r>
              <a:rPr lang="en-US" sz="2800" dirty="0"/>
              <a:t>had money to fund it.</a:t>
            </a:r>
            <a:br>
              <a:rPr lang="en-US" sz="2800" dirty="0"/>
            </a:br>
            <a:r>
              <a:rPr lang="en-US" sz="2800" dirty="0"/>
              <a:t>c. The water won’t boil. </a:t>
            </a:r>
            <a:r>
              <a:rPr lang="en-US" sz="2800" i="1" dirty="0"/>
              <a:t>SO/*THUS</a:t>
            </a:r>
            <a:r>
              <a:rPr lang="en-US" sz="2800" dirty="0"/>
              <a:t>, we can’t make tea, can we?</a:t>
            </a:r>
            <a:br>
              <a:rPr lang="en-US" sz="2800" dirty="0"/>
            </a:br>
            <a:endParaRPr lang="es-AR" sz="2800" dirty="0"/>
          </a:p>
        </p:txBody>
      </p:sp>
    </p:spTree>
    <p:extLst>
      <p:ext uri="{BB962C8B-B14F-4D97-AF65-F5344CB8AC3E}">
        <p14:creationId xmlns:p14="http://schemas.microsoft.com/office/powerpoint/2010/main" val="4156460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88368" y="764704"/>
            <a:ext cx="8928991" cy="4401205"/>
          </a:xfrm>
          <a:prstGeom prst="rect">
            <a:avLst/>
          </a:prstGeom>
        </p:spPr>
        <p:txBody>
          <a:bodyPr wrap="square">
            <a:spAutoFit/>
          </a:bodyPr>
          <a:lstStyle/>
          <a:p>
            <a:r>
              <a:rPr lang="en-US" sz="2800" b="1" dirty="0"/>
              <a:t>Eighth</a:t>
            </a:r>
            <a:r>
              <a:rPr lang="en-US" sz="2800" dirty="0"/>
              <a:t>, </a:t>
            </a:r>
            <a:r>
              <a:rPr lang="en-US" sz="2800" b="1" dirty="0"/>
              <a:t>the number of speakers required differs depending on the DM</a:t>
            </a:r>
            <a:r>
              <a:rPr lang="en-US" sz="2800" dirty="0"/>
              <a:t>. For example, when </a:t>
            </a:r>
            <a:r>
              <a:rPr lang="en-US" sz="2800" i="1" dirty="0"/>
              <a:t>on the contrary </a:t>
            </a:r>
            <a:r>
              <a:rPr lang="en-US" sz="2800" dirty="0"/>
              <a:t>is used in metalinguistic negation, only one speaker</a:t>
            </a:r>
            <a:br>
              <a:rPr lang="en-US" sz="2800" dirty="0"/>
            </a:br>
            <a:r>
              <a:rPr lang="en-US" sz="2800" dirty="0"/>
              <a:t>is possible, as illustrated in (32a). On the other hand, when </a:t>
            </a:r>
            <a:r>
              <a:rPr lang="en-US" sz="2800" i="1" dirty="0"/>
              <a:t>but </a:t>
            </a:r>
            <a:r>
              <a:rPr lang="en-US" sz="2800" dirty="0"/>
              <a:t>is used in the </a:t>
            </a:r>
            <a:r>
              <a:rPr lang="en-US" sz="2800" b="1" dirty="0"/>
              <a:t>correction sense (</a:t>
            </a:r>
            <a:r>
              <a:rPr lang="en-US" sz="2800" b="1" dirty="0" err="1"/>
              <a:t>Iten</a:t>
            </a:r>
            <a:r>
              <a:rPr lang="en-US" sz="2800" b="1" dirty="0"/>
              <a:t>, 2000 ; Hall 2007 ), two speakers must participate, </a:t>
            </a:r>
            <a:r>
              <a:rPr lang="en-US" sz="2800" dirty="0"/>
              <a:t>as in (32b)9 </a:t>
            </a:r>
            <a:br>
              <a:rPr lang="en-US" sz="2800" dirty="0"/>
            </a:br>
            <a:r>
              <a:rPr lang="en-US" sz="2800" dirty="0"/>
              <a:t>(32) a. I’m not happy. </a:t>
            </a:r>
            <a:r>
              <a:rPr lang="en-US" sz="2800" i="1" dirty="0"/>
              <a:t>On the contrary</a:t>
            </a:r>
            <a:r>
              <a:rPr lang="en-US" sz="2800" dirty="0"/>
              <a:t>, I’m ecstatic.</a:t>
            </a:r>
            <a:br>
              <a:rPr lang="en-US" sz="2800" dirty="0"/>
            </a:br>
            <a:r>
              <a:rPr lang="en-US" sz="2800" dirty="0"/>
              <a:t>b. A: I enjoyed meeting your sister.</a:t>
            </a:r>
            <a:br>
              <a:rPr lang="en-US" sz="2800" dirty="0"/>
            </a:br>
            <a:r>
              <a:rPr lang="en-US" sz="2800" dirty="0"/>
              <a:t>B: She’s not my sister but my daughter. </a:t>
            </a:r>
            <a:br>
              <a:rPr lang="en-US" sz="2800" dirty="0"/>
            </a:br>
            <a:endParaRPr lang="es-AR" sz="2800" dirty="0"/>
          </a:p>
        </p:txBody>
      </p:sp>
    </p:spTree>
    <p:extLst>
      <p:ext uri="{BB962C8B-B14F-4D97-AF65-F5344CB8AC3E}">
        <p14:creationId xmlns:p14="http://schemas.microsoft.com/office/powerpoint/2010/main" val="42757972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24272" y="260648"/>
            <a:ext cx="10585176" cy="7294305"/>
          </a:xfrm>
          <a:prstGeom prst="rect">
            <a:avLst/>
          </a:prstGeom>
        </p:spPr>
        <p:txBody>
          <a:bodyPr wrap="square">
            <a:spAutoFit/>
          </a:bodyPr>
          <a:lstStyle/>
          <a:p>
            <a:r>
              <a:rPr lang="en-US" sz="2800" b="1" dirty="0"/>
              <a:t>DM </a:t>
            </a:r>
            <a:r>
              <a:rPr lang="en-US" sz="2800" b="1" i="1" dirty="0"/>
              <a:t>but </a:t>
            </a:r>
            <a:r>
              <a:rPr lang="en-US" sz="2800" b="1" dirty="0"/>
              <a:t>signals the semantic relationship CONTRAST</a:t>
            </a:r>
            <a:br>
              <a:rPr lang="en-US" sz="2800" dirty="0"/>
            </a:br>
            <a:r>
              <a:rPr lang="en-US" sz="2800" dirty="0"/>
              <a:t> It follows that for every use of but as a DM, there is a contrast to be found between the segments of the S1-but-S2 sequence. </a:t>
            </a:r>
          </a:p>
          <a:p>
            <a:r>
              <a:rPr lang="en-US" sz="2800" dirty="0"/>
              <a:t>Of course, the segments which are compared and contrasted are not always the same. Sometimes they are the explicit interpretations of S1 and S2, which I shall call “</a:t>
            </a:r>
            <a:r>
              <a:rPr lang="en-US" sz="2800" b="1" dirty="0"/>
              <a:t>direct contrast</a:t>
            </a:r>
            <a:r>
              <a:rPr lang="en-US" sz="2800" dirty="0"/>
              <a:t>”, sometime one or both of the segments involved in the comparison are an implication, which I shall call “</a:t>
            </a:r>
            <a:r>
              <a:rPr lang="en-US" sz="2800" b="1" dirty="0"/>
              <a:t>indirect contrast</a:t>
            </a:r>
            <a:r>
              <a:rPr lang="en-US" sz="2800" dirty="0"/>
              <a:t>.” </a:t>
            </a:r>
            <a:br>
              <a:rPr lang="en-US" sz="2800" dirty="0"/>
            </a:br>
            <a:r>
              <a:rPr lang="en-US" sz="2800" dirty="0"/>
              <a:t>(38) a. A: My father is a professor. B: </a:t>
            </a:r>
            <a:r>
              <a:rPr lang="en-US" sz="2800" i="1" dirty="0"/>
              <a:t>But </a:t>
            </a:r>
            <a:r>
              <a:rPr lang="en-US" sz="2800" dirty="0"/>
              <a:t>your father is NOT a professor.</a:t>
            </a:r>
            <a:br>
              <a:rPr lang="en-US" sz="2800" dirty="0"/>
            </a:br>
            <a:r>
              <a:rPr lang="en-US" sz="2800" dirty="0"/>
              <a:t>b. A: The King is dead. B: </a:t>
            </a:r>
            <a:r>
              <a:rPr lang="en-US" sz="2800" i="1" dirty="0"/>
              <a:t>But </a:t>
            </a:r>
            <a:r>
              <a:rPr lang="en-US" sz="2800" dirty="0"/>
              <a:t>there is no King </a:t>
            </a:r>
            <a:br>
              <a:rPr lang="en-US" sz="2800" dirty="0"/>
            </a:br>
            <a:r>
              <a:rPr lang="en-US" sz="2800" dirty="0"/>
              <a:t>I will use the concept of </a:t>
            </a:r>
            <a:r>
              <a:rPr lang="en-US" sz="2800" b="1" dirty="0"/>
              <a:t>Semantically Contrastive Sets (SCSs)</a:t>
            </a:r>
            <a:r>
              <a:rPr lang="en-US" sz="2800" dirty="0"/>
              <a:t>. These sets, characterized by a hypernym, such as </a:t>
            </a:r>
            <a:r>
              <a:rPr lang="en-US" sz="2800" dirty="0" err="1"/>
              <a:t>sports,toys</a:t>
            </a:r>
            <a:r>
              <a:rPr lang="en-US" sz="2800" dirty="0"/>
              <a:t>, my friends, or Boston politicians, consist of the names or descriptions for each member of the set, with some members being different and thus in contrast, some not. </a:t>
            </a:r>
            <a:br>
              <a:rPr lang="en-US" sz="2800" dirty="0"/>
            </a:br>
            <a:br>
              <a:rPr lang="en-US" sz="2400" dirty="0"/>
            </a:br>
            <a:endParaRPr lang="es-AR" sz="2400" dirty="0"/>
          </a:p>
        </p:txBody>
      </p:sp>
    </p:spTree>
    <p:extLst>
      <p:ext uri="{BB962C8B-B14F-4D97-AF65-F5344CB8AC3E}">
        <p14:creationId xmlns:p14="http://schemas.microsoft.com/office/powerpoint/2010/main" val="1003256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264" y="188640"/>
            <a:ext cx="10657183" cy="7171194"/>
          </a:xfrm>
          <a:prstGeom prst="rect">
            <a:avLst/>
          </a:prstGeom>
        </p:spPr>
        <p:txBody>
          <a:bodyPr wrap="square">
            <a:spAutoFit/>
          </a:bodyPr>
          <a:lstStyle/>
          <a:p>
            <a:r>
              <a:rPr lang="en-US" sz="2400" b="1" i="1" dirty="0"/>
              <a:t>Explicit Contrast</a:t>
            </a:r>
            <a:br>
              <a:rPr lang="en-US" sz="2400" i="1" dirty="0"/>
            </a:br>
            <a:r>
              <a:rPr lang="en-US" sz="2400" dirty="0"/>
              <a:t>These uses of </a:t>
            </a:r>
            <a:r>
              <a:rPr lang="en-US" sz="2400" i="1" dirty="0"/>
              <a:t>but </a:t>
            </a:r>
            <a:r>
              <a:rPr lang="en-US" sz="2400" dirty="0"/>
              <a:t>all involve </a:t>
            </a:r>
            <a:r>
              <a:rPr lang="en-US" sz="2400" b="1" dirty="0"/>
              <a:t>the explicit contrast of the interpretation of segments S1 and S2 but in different linguistic contexts.</a:t>
            </a:r>
            <a:br>
              <a:rPr lang="en-US" sz="2400" b="1" dirty="0"/>
            </a:br>
            <a:r>
              <a:rPr lang="en-US" sz="2400" dirty="0"/>
              <a:t>EC-1 (Simple Contrast). In examples such as,</a:t>
            </a:r>
            <a:br>
              <a:rPr lang="en-US" sz="2400" dirty="0"/>
            </a:br>
            <a:r>
              <a:rPr lang="en-US" sz="2400" dirty="0"/>
              <a:t>(41) a. </a:t>
            </a:r>
            <a:r>
              <a:rPr lang="en-US" sz="2400" i="1" dirty="0"/>
              <a:t>Three </a:t>
            </a:r>
            <a:r>
              <a:rPr lang="en-US" sz="2400" dirty="0"/>
              <a:t>is [Positive] a prime number. </a:t>
            </a:r>
            <a:r>
              <a:rPr lang="en-US" sz="2400" b="1" i="1" dirty="0"/>
              <a:t>But ( in contrast ), </a:t>
            </a:r>
            <a:r>
              <a:rPr lang="en-US" sz="2400" i="1" dirty="0"/>
              <a:t>four </a:t>
            </a:r>
            <a:r>
              <a:rPr lang="en-US" sz="2400" dirty="0"/>
              <a:t>is </a:t>
            </a:r>
            <a:r>
              <a:rPr lang="en-US" sz="2400" i="1" dirty="0"/>
              <a:t>not</a:t>
            </a:r>
            <a:r>
              <a:rPr lang="en-US" sz="2400" dirty="0"/>
              <a:t>.</a:t>
            </a:r>
            <a:br>
              <a:rPr lang="en-US" sz="2400" dirty="0"/>
            </a:br>
            <a:r>
              <a:rPr lang="en-US" sz="2400" dirty="0"/>
              <a:t>b. </a:t>
            </a:r>
            <a:r>
              <a:rPr lang="en-US" sz="2400" i="1" dirty="0"/>
              <a:t>Exterior </a:t>
            </a:r>
            <a:r>
              <a:rPr lang="en-US" sz="2400" dirty="0"/>
              <a:t>paint is very </a:t>
            </a:r>
            <a:r>
              <a:rPr lang="en-US" sz="2400" i="1" dirty="0"/>
              <a:t>tough </a:t>
            </a:r>
            <a:r>
              <a:rPr lang="en-US" sz="2400" b="1" i="1" dirty="0"/>
              <a:t>but ( in comparison ), </a:t>
            </a:r>
            <a:r>
              <a:rPr lang="en-US" sz="2400" i="1" dirty="0"/>
              <a:t>interior </a:t>
            </a:r>
            <a:r>
              <a:rPr lang="en-US" sz="2400" dirty="0"/>
              <a:t>paint is relatively </a:t>
            </a:r>
            <a:r>
              <a:rPr lang="en-US" sz="2400" i="1" dirty="0"/>
              <a:t>soft</a:t>
            </a:r>
            <a:r>
              <a:rPr lang="en-US" sz="2400" dirty="0"/>
              <a:t>.</a:t>
            </a:r>
            <a:br>
              <a:rPr lang="en-US" sz="2400" dirty="0"/>
            </a:br>
            <a:r>
              <a:rPr lang="en-US" sz="2400" dirty="0"/>
              <a:t>c. </a:t>
            </a:r>
            <a:r>
              <a:rPr lang="en-US" sz="2400" i="1" dirty="0"/>
              <a:t>John </a:t>
            </a:r>
            <a:r>
              <a:rPr lang="en-US" sz="2400" dirty="0"/>
              <a:t>likes to </a:t>
            </a:r>
            <a:r>
              <a:rPr lang="en-US" sz="2400" i="1" dirty="0"/>
              <a:t>dance, </a:t>
            </a:r>
            <a:r>
              <a:rPr lang="en-US" sz="2400" b="1" dirty="0"/>
              <a:t>but/whereas </a:t>
            </a:r>
            <a:r>
              <a:rPr lang="en-US" sz="2400" i="1" dirty="0"/>
              <a:t>I </a:t>
            </a:r>
            <a:r>
              <a:rPr lang="en-US" sz="2400" dirty="0"/>
              <a:t>like to </a:t>
            </a:r>
            <a:r>
              <a:rPr lang="en-US" sz="2400" i="1" dirty="0"/>
              <a:t>read</a:t>
            </a:r>
            <a:r>
              <a:rPr lang="en-US" sz="2400" dirty="0"/>
              <a:t>.</a:t>
            </a:r>
            <a:br>
              <a:rPr lang="en-US" sz="2400" dirty="0"/>
            </a:br>
            <a:r>
              <a:rPr lang="en-US" sz="2400" dirty="0"/>
              <a:t>d. A: What we gain in </a:t>
            </a:r>
            <a:r>
              <a:rPr lang="en-US" sz="2400" i="1" dirty="0"/>
              <a:t>speed </a:t>
            </a:r>
            <a:r>
              <a:rPr lang="en-US" sz="2400" dirty="0"/>
              <a:t>we lose in </a:t>
            </a:r>
            <a:r>
              <a:rPr lang="en-US" sz="2400" i="1" dirty="0"/>
              <a:t>sensitivity</a:t>
            </a:r>
            <a:r>
              <a:rPr lang="en-US" sz="2400" dirty="0"/>
              <a:t>. B: </a:t>
            </a:r>
            <a:r>
              <a:rPr lang="en-US" sz="2400" b="1" i="1" dirty="0"/>
              <a:t>But ( c </a:t>
            </a:r>
            <a:r>
              <a:rPr lang="en-US" sz="2400" b="1" i="1" dirty="0" err="1"/>
              <a:t>onversely</a:t>
            </a:r>
            <a:r>
              <a:rPr lang="en-US" sz="2400" b="1" i="1" dirty="0"/>
              <a:t> ),</a:t>
            </a:r>
            <a:br>
              <a:rPr lang="en-US" sz="2400" b="1" i="1" dirty="0"/>
            </a:br>
            <a:r>
              <a:rPr lang="en-US" sz="2400" dirty="0"/>
              <a:t>what we gain in </a:t>
            </a:r>
            <a:r>
              <a:rPr lang="en-US" sz="2400" i="1" dirty="0"/>
              <a:t>sensitivity </a:t>
            </a:r>
            <a:r>
              <a:rPr lang="en-US" sz="2400" dirty="0"/>
              <a:t>we lose in </a:t>
            </a:r>
            <a:r>
              <a:rPr lang="en-US" sz="2400" i="1" dirty="0"/>
              <a:t>speed</a:t>
            </a:r>
            <a:r>
              <a:rPr lang="en-US" sz="2400" dirty="0"/>
              <a:t> </a:t>
            </a:r>
            <a:br>
              <a:rPr lang="en-US" sz="2400" dirty="0"/>
            </a:br>
            <a:r>
              <a:rPr lang="en-US" sz="2400" dirty="0"/>
              <a:t>(41a), for example, there is one speaker, the segments are declarative, are parallel in form (active-active), and there are two SCSs for comparison, shown in italics in the example. The interpretation for these examples is that S1 and S2 are in contrast.14</a:t>
            </a:r>
            <a:br>
              <a:rPr lang="en-US" sz="2400" dirty="0"/>
            </a:br>
            <a:r>
              <a:rPr lang="en-US" sz="2400" dirty="0"/>
              <a:t>Abraham ( 1979 : 112) discusses sequences like,</a:t>
            </a:r>
            <a:br>
              <a:rPr lang="en-US" sz="2400" dirty="0"/>
            </a:br>
            <a:r>
              <a:rPr lang="en-US" sz="2400" dirty="0"/>
              <a:t>(42) a. There was no chicken </a:t>
            </a:r>
            <a:r>
              <a:rPr lang="en-US" sz="2400" i="1" dirty="0"/>
              <a:t>but </a:t>
            </a:r>
            <a:r>
              <a:rPr lang="en-US" sz="2400" dirty="0"/>
              <a:t>I got some fish.</a:t>
            </a:r>
            <a:br>
              <a:rPr lang="en-US" sz="2400" dirty="0"/>
            </a:br>
            <a:r>
              <a:rPr lang="en-US" sz="2400" dirty="0"/>
              <a:t>b. He doesn’t have much endurance, </a:t>
            </a:r>
            <a:r>
              <a:rPr lang="en-US" sz="2400" i="1" dirty="0"/>
              <a:t>but </a:t>
            </a:r>
            <a:r>
              <a:rPr lang="en-US" sz="2400" dirty="0"/>
              <a:t>(to make up for that), he has</a:t>
            </a:r>
            <a:br>
              <a:rPr lang="en-US" sz="2400" dirty="0"/>
            </a:br>
            <a:r>
              <a:rPr lang="en-US" sz="2400" dirty="0"/>
              <a:t>long legs. which have 2 SCS each. He suggests a different use of </a:t>
            </a:r>
            <a:r>
              <a:rPr lang="en-US" sz="2400" i="1" dirty="0"/>
              <a:t>but</a:t>
            </a:r>
            <a:r>
              <a:rPr lang="en-US" sz="2400" dirty="0"/>
              <a:t>, calling it “compensatory”, or “negatively concessive” with the </a:t>
            </a:r>
            <a:r>
              <a:rPr lang="en-US" sz="2400" i="1" dirty="0"/>
              <a:t>but </a:t>
            </a:r>
            <a:r>
              <a:rPr lang="en-US" sz="2400" dirty="0"/>
              <a:t>being translated by </a:t>
            </a:r>
            <a:r>
              <a:rPr lang="en-US" sz="2400" i="1" dirty="0" err="1"/>
              <a:t>dafür</a:t>
            </a:r>
            <a:r>
              <a:rPr lang="en-US" sz="2400" i="1" dirty="0"/>
              <a:t> </a:t>
            </a:r>
            <a:r>
              <a:rPr lang="en-US" sz="2400" dirty="0"/>
              <a:t>in</a:t>
            </a:r>
            <a:br>
              <a:rPr lang="en-US" sz="2400" dirty="0"/>
            </a:br>
            <a:r>
              <a:rPr lang="en-US" sz="2400" dirty="0"/>
              <a:t>German </a:t>
            </a:r>
            <a:br>
              <a:rPr lang="en-US" sz="2800" dirty="0"/>
            </a:br>
            <a:endParaRPr lang="es-AR" sz="2800" dirty="0"/>
          </a:p>
        </p:txBody>
      </p:sp>
    </p:spTree>
    <p:extLst>
      <p:ext uri="{BB962C8B-B14F-4D97-AF65-F5344CB8AC3E}">
        <p14:creationId xmlns:p14="http://schemas.microsoft.com/office/powerpoint/2010/main" val="2569886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3056" y="116632"/>
            <a:ext cx="10657183" cy="6740307"/>
          </a:xfrm>
          <a:prstGeom prst="rect">
            <a:avLst/>
          </a:prstGeom>
        </p:spPr>
        <p:txBody>
          <a:bodyPr wrap="square">
            <a:spAutoFit/>
          </a:bodyPr>
          <a:lstStyle/>
          <a:p>
            <a:r>
              <a:rPr lang="en-US" sz="2400" b="1" i="1" dirty="0"/>
              <a:t>Implicit Contrast</a:t>
            </a:r>
            <a:br>
              <a:rPr lang="en-US" sz="2400" i="1" dirty="0"/>
            </a:br>
            <a:r>
              <a:rPr lang="en-US" sz="2400" dirty="0"/>
              <a:t>Each of the following cases has at least one implied segment for comparison</a:t>
            </a:r>
            <a:br>
              <a:rPr lang="en-US" sz="2400" dirty="0"/>
            </a:br>
            <a:r>
              <a:rPr lang="en-US" sz="2400" dirty="0"/>
              <a:t>rather than the explicit interpretations of S1 and S2 of the prior examples. The</a:t>
            </a:r>
            <a:br>
              <a:rPr lang="en-US" sz="2400" dirty="0"/>
            </a:br>
            <a:r>
              <a:rPr lang="en-US" sz="2400" dirty="0"/>
              <a:t>contrast in these cases is often the weaker “incompatibility” rather than the</a:t>
            </a:r>
            <a:br>
              <a:rPr lang="en-US" sz="2400" dirty="0"/>
            </a:br>
            <a:r>
              <a:rPr lang="en-US" sz="2400" dirty="0"/>
              <a:t>“explicit contrast” of two members of a SCS.</a:t>
            </a:r>
            <a:br>
              <a:rPr lang="en-US" sz="2400" dirty="0"/>
            </a:br>
            <a:r>
              <a:rPr lang="en-US" sz="2400" b="1" dirty="0"/>
              <a:t>IC-1 (Contradiction and Elimination). </a:t>
            </a:r>
            <a:r>
              <a:rPr lang="en-US" sz="2400" dirty="0"/>
              <a:t>The first case, illustration by (49) </a:t>
            </a:r>
          </a:p>
          <a:p>
            <a:br>
              <a:rPr lang="en-US" sz="2400" dirty="0"/>
            </a:br>
            <a:r>
              <a:rPr lang="en-US" sz="2400" dirty="0"/>
              <a:t>(49) a. We started late. [We will arrive late] </a:t>
            </a:r>
            <a:r>
              <a:rPr lang="en-US" sz="2400" i="1" dirty="0"/>
              <a:t>but </a:t>
            </a:r>
            <a:r>
              <a:rPr lang="en-US" sz="2400" dirty="0"/>
              <a:t>we will arrive on time.</a:t>
            </a:r>
            <a:br>
              <a:rPr lang="en-US" sz="2400" dirty="0"/>
            </a:br>
            <a:r>
              <a:rPr lang="en-US" sz="2400" dirty="0"/>
              <a:t>b. It’s very cold in here. [Please turn up the heat] </a:t>
            </a:r>
            <a:r>
              <a:rPr lang="en-US" sz="2400" i="1" dirty="0"/>
              <a:t>but </a:t>
            </a:r>
            <a:r>
              <a:rPr lang="en-US" sz="2400" dirty="0"/>
              <a:t>please don’t turn up</a:t>
            </a:r>
            <a:br>
              <a:rPr lang="en-US" sz="2400" dirty="0"/>
            </a:br>
            <a:r>
              <a:rPr lang="en-US" sz="2400" dirty="0"/>
              <a:t>the heat.</a:t>
            </a:r>
            <a:br>
              <a:rPr lang="en-US" sz="2400" dirty="0"/>
            </a:br>
            <a:r>
              <a:rPr lang="en-US" sz="2400" dirty="0"/>
              <a:t>c. He’s a University Professor. [University Professors are smart] </a:t>
            </a:r>
            <a:r>
              <a:rPr lang="en-US" sz="2400" i="1" dirty="0"/>
              <a:t>but</a:t>
            </a:r>
            <a:br>
              <a:rPr lang="en-US" sz="2400" i="1" dirty="0"/>
            </a:br>
            <a:r>
              <a:rPr lang="en-US" sz="2400" dirty="0"/>
              <a:t>I think he’s stupid.is what </a:t>
            </a:r>
            <a:r>
              <a:rPr lang="en-US" sz="2400" dirty="0" err="1"/>
              <a:t>Lakoff</a:t>
            </a:r>
            <a:r>
              <a:rPr lang="en-US" sz="2400" dirty="0"/>
              <a:t> ( 1971 ) calls Denial of Expectation and what relevance theory calls “Contradiction and Elimination”. In this case, S2 is compared with some implication (an assessable assumption according to Hall, 2007 ) derived from S1 (I/S1), with the result being incompatibility. The interpretation is that the</a:t>
            </a:r>
            <a:br>
              <a:rPr lang="en-US" sz="2400" dirty="0"/>
            </a:br>
            <a:r>
              <a:rPr lang="en-US" sz="2400" dirty="0"/>
              <a:t>implication, I/S1, is eliminated from further consideration in the discourse</a:t>
            </a:r>
            <a:br>
              <a:rPr lang="en-US" sz="2400" dirty="0"/>
            </a:br>
            <a:r>
              <a:rPr lang="en-US" sz="2400" dirty="0"/>
              <a:t>and S2 is validated. </a:t>
            </a:r>
            <a:br>
              <a:rPr lang="en-US" sz="2400" dirty="0"/>
            </a:br>
            <a:endParaRPr lang="es-AR" sz="2400" dirty="0"/>
          </a:p>
        </p:txBody>
      </p:sp>
    </p:spTree>
    <p:extLst>
      <p:ext uri="{BB962C8B-B14F-4D97-AF65-F5344CB8AC3E}">
        <p14:creationId xmlns:p14="http://schemas.microsoft.com/office/powerpoint/2010/main" val="22018409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6280" y="151179"/>
            <a:ext cx="10513168" cy="5632311"/>
          </a:xfrm>
          <a:prstGeom prst="rect">
            <a:avLst/>
          </a:prstGeom>
        </p:spPr>
        <p:txBody>
          <a:bodyPr wrap="square">
            <a:spAutoFit/>
          </a:bodyPr>
          <a:lstStyle/>
          <a:p>
            <a:r>
              <a:rPr lang="en-US" sz="2400" b="1" i="1" dirty="0"/>
              <a:t>Some Other Cases</a:t>
            </a:r>
            <a:br>
              <a:rPr lang="en-US" sz="2400" i="1" dirty="0"/>
            </a:br>
            <a:r>
              <a:rPr lang="en-US" sz="2400" dirty="0"/>
              <a:t>I want to briefly mention several other cases which don’t seem to fit within the</a:t>
            </a:r>
            <a:br>
              <a:rPr lang="en-US" sz="2400" dirty="0"/>
            </a:br>
            <a:r>
              <a:rPr lang="en-US" sz="2400" dirty="0"/>
              <a:t>contrast meaning of </a:t>
            </a:r>
            <a:r>
              <a:rPr lang="en-US" sz="2400" i="1" dirty="0"/>
              <a:t>but</a:t>
            </a:r>
            <a:r>
              <a:rPr lang="en-US" sz="2400" dirty="0"/>
              <a:t>. The first is the topic change use of </a:t>
            </a:r>
            <a:r>
              <a:rPr lang="en-US" sz="2400" i="1" dirty="0"/>
              <a:t>but </a:t>
            </a:r>
            <a:r>
              <a:rPr lang="en-US" sz="2400" dirty="0"/>
              <a:t>(Bell, 1998 ;</a:t>
            </a:r>
            <a:br>
              <a:rPr lang="en-US" sz="2400" dirty="0"/>
            </a:br>
            <a:r>
              <a:rPr lang="en-US" sz="2400" dirty="0"/>
              <a:t>label it as Discourse or Sequential </a:t>
            </a:r>
            <a:r>
              <a:rPr lang="en-US" sz="2400" i="1" dirty="0"/>
              <a:t>but</a:t>
            </a:r>
            <a:r>
              <a:rPr lang="en-US" sz="2400" dirty="0"/>
              <a:t>, as illustrated in (58)) </a:t>
            </a:r>
            <a:br>
              <a:rPr lang="en-US" sz="2400" dirty="0"/>
            </a:br>
            <a:r>
              <a:rPr lang="en-US" sz="2400" dirty="0"/>
              <a:t>(58) a. A: I had a lovely evening last night with Harry. B: </a:t>
            </a:r>
            <a:r>
              <a:rPr lang="en-US" sz="2400" i="1" dirty="0"/>
              <a:t>But </a:t>
            </a:r>
            <a:r>
              <a:rPr lang="en-US" sz="2400" dirty="0"/>
              <a:t>did he repay you</a:t>
            </a:r>
            <a:br>
              <a:rPr lang="en-US" sz="2400" dirty="0"/>
            </a:br>
            <a:r>
              <a:rPr lang="en-US" sz="2400" dirty="0"/>
              <a:t>the money?</a:t>
            </a:r>
            <a:br>
              <a:rPr lang="en-US" sz="2400" dirty="0"/>
            </a:br>
            <a:r>
              <a:rPr lang="en-US" sz="2400" dirty="0"/>
              <a:t>b. It’s good to see you so well, Jane. </a:t>
            </a:r>
            <a:r>
              <a:rPr lang="en-US" sz="2400" i="1" dirty="0"/>
              <a:t>But </a:t>
            </a:r>
            <a:r>
              <a:rPr lang="en-US" sz="2400" dirty="0"/>
              <a:t>let’s talk about the real reason</a:t>
            </a:r>
            <a:br>
              <a:rPr lang="en-US" sz="2400" dirty="0"/>
            </a:br>
            <a:r>
              <a:rPr lang="en-US" sz="2400" dirty="0"/>
              <a:t>I came by.</a:t>
            </a:r>
            <a:br>
              <a:rPr lang="en-US" sz="2400" dirty="0"/>
            </a:br>
            <a:r>
              <a:rPr lang="en-US" sz="2400" dirty="0"/>
              <a:t>The fact that there is no contrastive result from comparing S1 and S2 follows</a:t>
            </a:r>
            <a:br>
              <a:rPr lang="en-US" sz="2400" dirty="0"/>
            </a:br>
            <a:r>
              <a:rPr lang="en-US" sz="2400" dirty="0"/>
              <a:t>from the fact that this case is not a DM use of </a:t>
            </a:r>
            <a:r>
              <a:rPr lang="en-US" sz="2400" i="1" dirty="0"/>
              <a:t>but</a:t>
            </a:r>
            <a:r>
              <a:rPr lang="en-US" sz="2400" dirty="0"/>
              <a:t>. Whereas DM signals a</a:t>
            </a:r>
            <a:br>
              <a:rPr lang="en-US" sz="2400" dirty="0"/>
            </a:br>
            <a:r>
              <a:rPr lang="en-US" sz="2400" dirty="0"/>
              <a:t>semantic relationship holding between S1 and S2, </a:t>
            </a:r>
            <a:r>
              <a:rPr lang="en-US" sz="2400" b="1" dirty="0"/>
              <a:t>the </a:t>
            </a:r>
            <a:r>
              <a:rPr lang="en-US" sz="2400" b="1" i="1" dirty="0"/>
              <a:t>but </a:t>
            </a:r>
            <a:r>
              <a:rPr lang="en-US" sz="2400" b="1" dirty="0"/>
              <a:t>in these examples is</a:t>
            </a:r>
            <a:br>
              <a:rPr lang="en-US" sz="2400" b="1" dirty="0"/>
            </a:br>
            <a:r>
              <a:rPr lang="en-US" sz="2400" b="1" dirty="0" err="1"/>
              <a:t>signalling</a:t>
            </a:r>
            <a:r>
              <a:rPr lang="en-US" sz="2400" b="1" dirty="0"/>
              <a:t> a change in discourse topic, not a semantic notion</a:t>
            </a:r>
            <a:r>
              <a:rPr lang="en-US" sz="2400" dirty="0"/>
              <a:t>. This </a:t>
            </a:r>
            <a:r>
              <a:rPr lang="en-US" sz="2400" i="1" u="sng" dirty="0"/>
              <a:t>but </a:t>
            </a:r>
            <a:r>
              <a:rPr lang="en-US" sz="2400" u="sng" dirty="0"/>
              <a:t>is analogous to pragmatic markers such as </a:t>
            </a:r>
            <a:r>
              <a:rPr lang="en-US" sz="2400" i="1" u="sng" dirty="0"/>
              <a:t>incidentally, on another topic, to return to the</a:t>
            </a:r>
            <a:br>
              <a:rPr lang="en-US" sz="2400" i="1" u="sng" dirty="0"/>
            </a:br>
            <a:r>
              <a:rPr lang="en-US" sz="2400" i="1" u="sng" dirty="0"/>
              <a:t>former topic, </a:t>
            </a:r>
            <a:r>
              <a:rPr lang="en-US" sz="2400" u="sng" dirty="0"/>
              <a:t>etc. (cf. Fraser, 2009a) </a:t>
            </a:r>
            <a:br>
              <a:rPr lang="en-US" sz="2400" u="sng" dirty="0"/>
            </a:br>
            <a:endParaRPr lang="es-AR" sz="2400" u="sng" dirty="0"/>
          </a:p>
        </p:txBody>
      </p:sp>
    </p:spTree>
    <p:extLst>
      <p:ext uri="{BB962C8B-B14F-4D97-AF65-F5344CB8AC3E}">
        <p14:creationId xmlns:p14="http://schemas.microsoft.com/office/powerpoint/2010/main" val="1354172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0256" y="188640"/>
            <a:ext cx="10801200" cy="5909310"/>
          </a:xfrm>
          <a:prstGeom prst="rect">
            <a:avLst/>
          </a:prstGeom>
        </p:spPr>
        <p:txBody>
          <a:bodyPr wrap="square">
            <a:spAutoFit/>
          </a:bodyPr>
          <a:lstStyle/>
          <a:p>
            <a:r>
              <a:rPr lang="en-US" sz="2400" dirty="0"/>
              <a:t>(59) a. It’s unbelievable, </a:t>
            </a:r>
            <a:r>
              <a:rPr lang="en-US" sz="2400" i="1" dirty="0"/>
              <a:t>but </a:t>
            </a:r>
            <a:r>
              <a:rPr lang="en-US" sz="2400" dirty="0"/>
              <a:t>John got married last night.</a:t>
            </a:r>
            <a:br>
              <a:rPr lang="en-US" sz="2400" dirty="0"/>
            </a:br>
            <a:r>
              <a:rPr lang="en-US" sz="2400" dirty="0"/>
              <a:t>b. You may not be aware of this, </a:t>
            </a:r>
            <a:r>
              <a:rPr lang="en-US" sz="2400" i="1" dirty="0"/>
              <a:t>but </a:t>
            </a:r>
            <a:r>
              <a:rPr lang="en-US" sz="2400" dirty="0"/>
              <a:t>Mark is a very fine pianist.</a:t>
            </a:r>
            <a:br>
              <a:rPr lang="en-US" sz="2400" dirty="0"/>
            </a:br>
            <a:r>
              <a:rPr lang="en-US" sz="2400" dirty="0"/>
              <a:t>c. I’m reluctant to say this, </a:t>
            </a:r>
            <a:r>
              <a:rPr lang="en-US" sz="2400" i="1" dirty="0"/>
              <a:t>but </a:t>
            </a:r>
            <a:r>
              <a:rPr lang="en-US" sz="2400" dirty="0"/>
              <a:t>I don’t like the dinner Mary has planned.</a:t>
            </a:r>
            <a:br>
              <a:rPr lang="en-US" sz="2400" dirty="0"/>
            </a:br>
            <a:r>
              <a:rPr lang="en-US" sz="2400" dirty="0"/>
              <a:t>pose a very interesting case. They have been considered by </a:t>
            </a:r>
            <a:r>
              <a:rPr lang="en-US" sz="2400" dirty="0" err="1"/>
              <a:t>Lauerbach</a:t>
            </a:r>
            <a:r>
              <a:rPr lang="en-US" sz="2400" dirty="0"/>
              <a:t> (1998)</a:t>
            </a:r>
            <a:br>
              <a:rPr lang="en-US" sz="2400" dirty="0"/>
            </a:br>
            <a:r>
              <a:rPr lang="en-US" sz="2400" dirty="0"/>
              <a:t>and </a:t>
            </a:r>
            <a:r>
              <a:rPr lang="en-US" sz="2400" dirty="0" err="1"/>
              <a:t>Fretheim</a:t>
            </a:r>
            <a:r>
              <a:rPr lang="en-US" sz="2400" dirty="0"/>
              <a:t> ( 2005 ), the former not considering the specific meaning of </a:t>
            </a:r>
            <a:r>
              <a:rPr lang="en-US" sz="2400" i="1" dirty="0"/>
              <a:t>but</a:t>
            </a:r>
            <a:r>
              <a:rPr lang="en-US" sz="2400" dirty="0"/>
              <a:t>,</a:t>
            </a:r>
            <a:br>
              <a:rPr lang="en-US" sz="2400" dirty="0"/>
            </a:br>
            <a:r>
              <a:rPr lang="en-US" sz="2400" dirty="0"/>
              <a:t>the latter attempting to place these examples within the relevance theory of</a:t>
            </a:r>
            <a:br>
              <a:rPr lang="en-US" sz="2400" dirty="0"/>
            </a:br>
            <a:r>
              <a:rPr lang="en-US" sz="2400" dirty="0"/>
              <a:t>contradiction and elimination, but with a lack of success. </a:t>
            </a:r>
            <a:r>
              <a:rPr lang="en-US" sz="2400" u="sng" dirty="0"/>
              <a:t>What is to be contrasted is not clear to me, if this use of </a:t>
            </a:r>
            <a:r>
              <a:rPr lang="en-US" sz="2400" i="1" u="sng" dirty="0"/>
              <a:t>but </a:t>
            </a:r>
            <a:r>
              <a:rPr lang="en-US" sz="2400" u="sng" dirty="0"/>
              <a:t>is even a DM.</a:t>
            </a:r>
            <a:br>
              <a:rPr lang="en-US" sz="2400" dirty="0"/>
            </a:br>
            <a:r>
              <a:rPr lang="en-US" sz="2400" dirty="0"/>
              <a:t>The final case is illustrated in (60), a case for which I have no adequate</a:t>
            </a:r>
            <a:br>
              <a:rPr lang="en-US" sz="2400" dirty="0"/>
            </a:br>
            <a:r>
              <a:rPr lang="en-US" sz="2400" dirty="0"/>
              <a:t>analysis,</a:t>
            </a:r>
            <a:br>
              <a:rPr lang="en-US" sz="2400" dirty="0"/>
            </a:br>
            <a:r>
              <a:rPr lang="en-US" sz="2400" dirty="0"/>
              <a:t>(60) a. A: Is it done? B: </a:t>
            </a:r>
            <a:r>
              <a:rPr lang="en-US" sz="2400" b="1" i="1" dirty="0"/>
              <a:t>But </a:t>
            </a:r>
            <a:r>
              <a:rPr lang="en-US" sz="2400" i="1" dirty="0"/>
              <a:t>of course </a:t>
            </a:r>
            <a:r>
              <a:rPr lang="en-US" sz="2400" dirty="0"/>
              <a:t>it’s done.</a:t>
            </a:r>
            <a:br>
              <a:rPr lang="en-US" sz="2400" dirty="0"/>
            </a:br>
            <a:r>
              <a:rPr lang="en-US" sz="2400" dirty="0"/>
              <a:t>b. A: He doesn’t want to leave. B: </a:t>
            </a:r>
            <a:r>
              <a:rPr lang="en-US" sz="2400" b="1" i="1" dirty="0"/>
              <a:t>But </a:t>
            </a:r>
            <a:r>
              <a:rPr lang="en-US" sz="2400" i="1" dirty="0"/>
              <a:t>of course </a:t>
            </a:r>
            <a:r>
              <a:rPr lang="en-US" sz="2400" dirty="0"/>
              <a:t>he doesn’t. Would you?</a:t>
            </a:r>
            <a:br>
              <a:rPr lang="en-US" sz="2400" dirty="0"/>
            </a:br>
            <a:r>
              <a:rPr lang="en-US" sz="2400" dirty="0"/>
              <a:t>c. A: Can I help? B: </a:t>
            </a:r>
            <a:r>
              <a:rPr lang="en-US" sz="2400" b="1" i="1" dirty="0"/>
              <a:t>But </a:t>
            </a:r>
            <a:r>
              <a:rPr lang="en-US" sz="2400" i="1" dirty="0"/>
              <a:t>of course </a:t>
            </a:r>
            <a:r>
              <a:rPr lang="en-US" sz="2400" dirty="0"/>
              <a:t>you can.</a:t>
            </a:r>
            <a:br>
              <a:rPr lang="en-US" sz="2400" dirty="0"/>
            </a:br>
            <a:r>
              <a:rPr lang="en-US" sz="2400" dirty="0"/>
              <a:t>where </a:t>
            </a:r>
            <a:r>
              <a:rPr lang="en-US" sz="2400" u="sng" dirty="0"/>
              <a:t>the </a:t>
            </a:r>
            <a:r>
              <a:rPr lang="en-US" sz="2400" i="1" u="sng" dirty="0"/>
              <a:t>but </a:t>
            </a:r>
            <a:r>
              <a:rPr lang="en-US" sz="2400" u="sng" dirty="0"/>
              <a:t>may or may not be functioning as a DM and it requires the </a:t>
            </a:r>
            <a:r>
              <a:rPr lang="en-US" sz="2400" i="1" u="sng" dirty="0"/>
              <a:t>of</a:t>
            </a:r>
            <a:br>
              <a:rPr lang="en-US" sz="2400" i="1" u="sng" dirty="0"/>
            </a:br>
            <a:r>
              <a:rPr lang="en-US" sz="2400" i="1" u="sng" dirty="0"/>
              <a:t>course </a:t>
            </a:r>
            <a:r>
              <a:rPr lang="en-US" sz="2400" u="sng" dirty="0"/>
              <a:t>to accompany it with this use. </a:t>
            </a:r>
            <a:br>
              <a:rPr lang="en-US" u="sng" dirty="0"/>
            </a:br>
            <a:endParaRPr lang="es-AR" u="sng" dirty="0"/>
          </a:p>
        </p:txBody>
      </p:sp>
    </p:spTree>
    <p:extLst>
      <p:ext uri="{BB962C8B-B14F-4D97-AF65-F5344CB8AC3E}">
        <p14:creationId xmlns:p14="http://schemas.microsoft.com/office/powerpoint/2010/main" val="3543291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23D73A-90E3-4F5F-BEA4-1708999795E6}"/>
              </a:ext>
            </a:extLst>
          </p:cNvPr>
          <p:cNvSpPr txBox="1"/>
          <p:nvPr/>
        </p:nvSpPr>
        <p:spPr>
          <a:xfrm>
            <a:off x="612304" y="332656"/>
            <a:ext cx="10153128" cy="5570756"/>
          </a:xfrm>
          <a:prstGeom prst="rect">
            <a:avLst/>
          </a:prstGeom>
          <a:noFill/>
        </p:spPr>
        <p:txBody>
          <a:bodyPr wrap="square">
            <a:spAutoFit/>
          </a:bodyPr>
          <a:lstStyle/>
          <a:p>
            <a:r>
              <a:rPr lang="en-US" sz="2000" dirty="0">
                <a:latin typeface="Bahnschrift" panose="020B0502040204020203" pitchFamily="34" charset="0"/>
              </a:rPr>
              <a:t>Procedural meaning refers to the meaning of a word, phrase, or expression as it relates to the actions or procedures it implies. It is the aspect of meaning that is concerned with how language is used to accomplish specific tasks, convey instructions, or guide actions. Procedural meaning often depends on context and the intentions of the speaker or writer.</a:t>
            </a:r>
          </a:p>
          <a:p>
            <a:endParaRPr lang="en-US" sz="2000" dirty="0">
              <a:latin typeface="Bahnschrift" panose="020B0502040204020203" pitchFamily="34" charset="0"/>
            </a:endParaRPr>
          </a:p>
          <a:p>
            <a:r>
              <a:rPr lang="en-US" sz="2000" dirty="0">
                <a:latin typeface="Bahnschrift" panose="020B0502040204020203" pitchFamily="34" charset="0"/>
              </a:rPr>
              <a:t>For example, the word "stop" has a procedural meaning when used as a traffic sign, indicating that drivers should bring their vehicles to a halt. In this context, the word "stop" conveys a specific action or procedure. Similarly, the phrase "Please sign here" has procedural meaning in the context of filling out a form, indicating that the person should physically write their signature in a designated location.</a:t>
            </a:r>
          </a:p>
          <a:p>
            <a:endParaRPr lang="en-US" sz="2000" dirty="0">
              <a:latin typeface="Bahnschrift" panose="020B0502040204020203" pitchFamily="34" charset="0"/>
            </a:endParaRPr>
          </a:p>
          <a:p>
            <a:r>
              <a:rPr lang="en-US" sz="2000" dirty="0">
                <a:latin typeface="Bahnschrift" panose="020B0502040204020203" pitchFamily="34" charset="0"/>
              </a:rPr>
              <a:t>Procedural meaning is essential in communication, as it helps individuals understand and carry out various tasks and actions based on the language and instructions provided. It is closely related to pragmatics, which is the study of how language is used in context to convey meaning and achieve effective communication.</a:t>
            </a:r>
          </a:p>
          <a:p>
            <a:endParaRPr lang="en-US" dirty="0"/>
          </a:p>
          <a:p>
            <a:endParaRPr lang="en-US" dirty="0"/>
          </a:p>
        </p:txBody>
      </p:sp>
    </p:spTree>
    <p:extLst>
      <p:ext uri="{BB962C8B-B14F-4D97-AF65-F5344CB8AC3E}">
        <p14:creationId xmlns:p14="http://schemas.microsoft.com/office/powerpoint/2010/main" val="273949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90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D2F6E69-CE6F-43B8-A511-0A1B8615D211}"/>
              </a:ext>
            </a:extLst>
          </p:cNvPr>
          <p:cNvSpPr txBox="1"/>
          <p:nvPr/>
        </p:nvSpPr>
        <p:spPr>
          <a:xfrm>
            <a:off x="1044352" y="548680"/>
            <a:ext cx="9217024" cy="2308324"/>
          </a:xfrm>
          <a:prstGeom prst="rect">
            <a:avLst/>
          </a:prstGeom>
          <a:noFill/>
        </p:spPr>
        <p:txBody>
          <a:bodyPr wrap="square">
            <a:spAutoFit/>
          </a:bodyPr>
          <a:lstStyle/>
          <a:p>
            <a:pPr algn="just"/>
            <a:r>
              <a:rPr lang="en-US" sz="2400" dirty="0"/>
              <a:t>Conceptual meaning refers to the abstract or non-literal meaning of a word, phrase, symbol, or concept. It is often contrasted with literal or denotative meaning, which is the specific, dictionary-defined meaning of a word. Conceptual meaning can be more subjective and open to interpretation, as it involves the ideas, associations, and connotations that words or symbols carry.</a:t>
            </a:r>
            <a:endParaRPr lang="es-AR" sz="2400" dirty="0"/>
          </a:p>
        </p:txBody>
      </p:sp>
      <p:sp>
        <p:nvSpPr>
          <p:cNvPr id="5" name="CuadroTexto 4">
            <a:extLst>
              <a:ext uri="{FF2B5EF4-FFF2-40B4-BE49-F238E27FC236}">
                <a16:creationId xmlns:a16="http://schemas.microsoft.com/office/drawing/2014/main" id="{39CA6DB8-72F4-4723-9593-CA2050EC6467}"/>
              </a:ext>
            </a:extLst>
          </p:cNvPr>
          <p:cNvSpPr txBox="1"/>
          <p:nvPr/>
        </p:nvSpPr>
        <p:spPr>
          <a:xfrm>
            <a:off x="1044352" y="3068960"/>
            <a:ext cx="9217024" cy="2308324"/>
          </a:xfrm>
          <a:prstGeom prst="rect">
            <a:avLst/>
          </a:prstGeom>
          <a:noFill/>
        </p:spPr>
        <p:txBody>
          <a:bodyPr wrap="square">
            <a:spAutoFit/>
          </a:bodyPr>
          <a:lstStyle/>
          <a:p>
            <a:pPr algn="just"/>
            <a:r>
              <a:rPr lang="en-US" sz="2400" dirty="0"/>
              <a:t>Understanding conceptual meaning is important in fields like linguistics, literature, and semiotics because it helps us appreciate the richness and depth of language and communication beyond mere dictionary definitions. It also plays a significant role in poetry, art, and other creative forms of expression where layers of meaning and symbolism are often utilized.</a:t>
            </a:r>
            <a:endParaRPr lang="es-AR" sz="2400" dirty="0"/>
          </a:p>
        </p:txBody>
      </p:sp>
    </p:spTree>
    <p:extLst>
      <p:ext uri="{BB962C8B-B14F-4D97-AF65-F5344CB8AC3E}">
        <p14:creationId xmlns:p14="http://schemas.microsoft.com/office/powerpoint/2010/main" val="2080191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4272" y="404664"/>
            <a:ext cx="10513167" cy="5293757"/>
          </a:xfrm>
          <a:prstGeom prst="rect">
            <a:avLst/>
          </a:prstGeom>
        </p:spPr>
        <p:txBody>
          <a:bodyPr wrap="square">
            <a:spAutoFit/>
          </a:bodyPr>
          <a:lstStyle/>
          <a:p>
            <a:r>
              <a:rPr lang="en-US" sz="3200" b="1" dirty="0"/>
              <a:t>A Definition of Discourse Markers</a:t>
            </a:r>
            <a:br>
              <a:rPr lang="en-US" b="1" dirty="0"/>
            </a:br>
            <a:br>
              <a:rPr lang="en-US" i="1" dirty="0"/>
            </a:br>
            <a:r>
              <a:rPr lang="en-US" sz="3200" dirty="0"/>
              <a:t>There is a functional class of lexical expressions</a:t>
            </a:r>
            <a:br>
              <a:rPr lang="en-US" sz="3200" dirty="0"/>
            </a:br>
            <a:r>
              <a:rPr lang="en-US" sz="3200" dirty="0"/>
              <a:t>in every language which I have called </a:t>
            </a:r>
            <a:r>
              <a:rPr lang="en-US" sz="3200" b="1" dirty="0">
                <a:solidFill>
                  <a:srgbClr val="FF0000"/>
                </a:solidFill>
                <a:effectLst>
                  <a:outerShdw blurRad="38100" dist="38100" dir="2700000" algn="tl">
                    <a:srgbClr val="000000">
                      <a:alpha val="43137"/>
                    </a:srgbClr>
                  </a:outerShdw>
                </a:effectLst>
              </a:rPr>
              <a:t>pragmatic markers </a:t>
            </a:r>
            <a:r>
              <a:rPr lang="en-US" sz="3200" dirty="0"/>
              <a:t>(Fraser, 1996 ).</a:t>
            </a:r>
            <a:br>
              <a:rPr lang="en-US" sz="3200" dirty="0"/>
            </a:br>
            <a:r>
              <a:rPr lang="en-US" sz="3200" dirty="0"/>
              <a:t>These expressions </a:t>
            </a:r>
            <a:r>
              <a:rPr lang="en-US" sz="3200" b="1" dirty="0">
                <a:effectLst>
                  <a:outerShdw blurRad="38100" dist="38100" dir="2700000" algn="tl">
                    <a:srgbClr val="000000">
                      <a:alpha val="43137"/>
                    </a:srgbClr>
                  </a:outerShdw>
                </a:effectLst>
              </a:rPr>
              <a:t>occur as part of a discourse segment </a:t>
            </a:r>
            <a:r>
              <a:rPr lang="en-US" sz="3200" dirty="0">
                <a:effectLst>
                  <a:outerShdw blurRad="38100" dist="38100" dir="2700000" algn="tl">
                    <a:srgbClr val="000000">
                      <a:alpha val="43137"/>
                    </a:srgbClr>
                  </a:outerShdw>
                </a:effectLst>
              </a:rPr>
              <a:t>but are </a:t>
            </a:r>
            <a:r>
              <a:rPr lang="en-US" sz="3200" b="1" dirty="0">
                <a:effectLst>
                  <a:outerShdw blurRad="38100" dist="38100" dir="2700000" algn="tl">
                    <a:srgbClr val="000000">
                      <a:alpha val="43137"/>
                    </a:srgbClr>
                  </a:outerShdw>
                </a:effectLst>
              </a:rPr>
              <a:t>not part of the propositional content of the message </a:t>
            </a:r>
            <a:r>
              <a:rPr lang="en-US" sz="3200" dirty="0"/>
              <a:t>conveyed, and </a:t>
            </a:r>
            <a:r>
              <a:rPr lang="en-US" sz="3200" dirty="0">
                <a:effectLst>
                  <a:outerShdw blurRad="38100" dist="38100" dir="2700000" algn="tl">
                    <a:srgbClr val="000000">
                      <a:alpha val="43137"/>
                    </a:srgbClr>
                  </a:outerShdw>
                </a:effectLst>
              </a:rPr>
              <a:t>they </a:t>
            </a:r>
            <a:r>
              <a:rPr lang="en-US" sz="3200" b="1" dirty="0">
                <a:effectLst>
                  <a:outerShdw blurRad="38100" dist="38100" dir="2700000" algn="tl">
                    <a:srgbClr val="000000">
                      <a:alpha val="43137"/>
                    </a:srgbClr>
                  </a:outerShdw>
                </a:effectLst>
              </a:rPr>
              <a:t>do not contribute to the meaning </a:t>
            </a:r>
            <a:r>
              <a:rPr lang="en-US" sz="3200" dirty="0"/>
              <a:t>of the proposition, </a:t>
            </a:r>
            <a:r>
              <a:rPr lang="en-US" sz="3200" i="1" dirty="0"/>
              <a:t>per se</a:t>
            </a:r>
            <a:r>
              <a:rPr lang="en-US" sz="3200" dirty="0"/>
              <a:t>. However, </a:t>
            </a:r>
            <a:r>
              <a:rPr lang="en-US" sz="3200" dirty="0">
                <a:effectLst>
                  <a:outerShdw blurRad="38100" dist="38100" dir="2700000" algn="tl">
                    <a:srgbClr val="000000">
                      <a:alpha val="43137"/>
                    </a:srgbClr>
                  </a:outerShdw>
                </a:effectLst>
              </a:rPr>
              <a:t>they </a:t>
            </a:r>
            <a:r>
              <a:rPr lang="en-US" sz="3200" b="1" dirty="0">
                <a:effectLst>
                  <a:outerShdw blurRad="38100" dist="38100" dir="2700000" algn="tl">
                    <a:srgbClr val="000000">
                      <a:alpha val="43137"/>
                    </a:srgbClr>
                  </a:outerShdw>
                </a:effectLst>
              </a:rPr>
              <a:t>do signal aspects of the</a:t>
            </a:r>
            <a:br>
              <a:rPr lang="en-US" sz="3200" b="1" dirty="0">
                <a:effectLst>
                  <a:outerShdw blurRad="38100" dist="38100" dir="2700000" algn="tl">
                    <a:srgbClr val="000000">
                      <a:alpha val="43137"/>
                    </a:srgbClr>
                  </a:outerShdw>
                </a:effectLst>
              </a:rPr>
            </a:br>
            <a:r>
              <a:rPr lang="en-US" sz="3200" b="1" dirty="0">
                <a:effectLst>
                  <a:outerShdw blurRad="38100" dist="38100" dir="2700000" algn="tl">
                    <a:srgbClr val="000000">
                      <a:alpha val="43137"/>
                    </a:srgbClr>
                  </a:outerShdw>
                </a:effectLst>
              </a:rPr>
              <a:t>message</a:t>
            </a:r>
            <a:r>
              <a:rPr lang="en-US" sz="3200" dirty="0"/>
              <a:t> the speaker wishes to convey. </a:t>
            </a:r>
            <a:br>
              <a:rPr lang="en-US" sz="3200" dirty="0"/>
            </a:br>
            <a:endParaRPr lang="es-AR" sz="3200" dirty="0"/>
          </a:p>
        </p:txBody>
      </p:sp>
    </p:spTree>
    <p:extLst>
      <p:ext uri="{BB962C8B-B14F-4D97-AF65-F5344CB8AC3E}">
        <p14:creationId xmlns:p14="http://schemas.microsoft.com/office/powerpoint/2010/main" val="4238116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08348" y="764704"/>
            <a:ext cx="9145015" cy="5016758"/>
          </a:xfrm>
          <a:prstGeom prst="rect">
            <a:avLst/>
          </a:prstGeom>
        </p:spPr>
        <p:txBody>
          <a:bodyPr wrap="square">
            <a:spAutoFit/>
          </a:bodyPr>
          <a:lstStyle/>
          <a:p>
            <a:r>
              <a:rPr lang="en-US" sz="3200" b="1" dirty="0">
                <a:effectLst>
                  <a:outerShdw blurRad="38100" dist="38100" dir="2700000" algn="tl">
                    <a:srgbClr val="000000">
                      <a:alpha val="43137"/>
                    </a:srgbClr>
                  </a:outerShdw>
                </a:effectLst>
              </a:rPr>
              <a:t>CHARACTERISTICS</a:t>
            </a:r>
          </a:p>
          <a:p>
            <a:r>
              <a:rPr lang="en-US" sz="3200" b="1" dirty="0">
                <a:effectLst>
                  <a:outerShdw blurRad="38100" dist="38100" dir="2700000" algn="tl">
                    <a:srgbClr val="000000">
                      <a:alpha val="43137"/>
                    </a:srgbClr>
                  </a:outerShdw>
                </a:effectLst>
              </a:rPr>
              <a:t>free morphemes, </a:t>
            </a:r>
          </a:p>
          <a:p>
            <a:r>
              <a:rPr lang="en-US" sz="3200" b="1" dirty="0">
                <a:effectLst>
                  <a:outerShdw blurRad="38100" dist="38100" dir="2700000" algn="tl">
                    <a:srgbClr val="000000">
                      <a:alpha val="43137"/>
                    </a:srgbClr>
                  </a:outerShdw>
                </a:effectLst>
              </a:rPr>
              <a:t>proposition-initial</a:t>
            </a:r>
          </a:p>
          <a:p>
            <a:r>
              <a:rPr lang="en-US" sz="3200" b="1" dirty="0">
                <a:effectLst>
                  <a:outerShdw blurRad="38100" dist="38100" dir="2700000" algn="tl">
                    <a:srgbClr val="000000">
                      <a:alpha val="43137"/>
                    </a:srgbClr>
                  </a:outerShdw>
                </a:effectLst>
              </a:rPr>
              <a:t>signal a specific message either about or in addition to the basic message</a:t>
            </a:r>
          </a:p>
          <a:p>
            <a:r>
              <a:rPr lang="en-US" sz="3200" b="1" dirty="0">
                <a:effectLst>
                  <a:outerShdw blurRad="38100" dist="38100" dir="2700000" algn="tl">
                    <a:srgbClr val="000000">
                      <a:alpha val="43137"/>
                    </a:srgbClr>
                  </a:outerShdw>
                </a:effectLst>
              </a:rPr>
              <a:t>classified as pragmatic markers by virtue of their semantic/pragmatic functions.</a:t>
            </a:r>
          </a:p>
          <a:p>
            <a:r>
              <a:rPr lang="en-US" sz="3200" b="1" dirty="0">
                <a:effectLst>
                  <a:outerShdw blurRad="38100" dist="38100" dir="2700000" algn="tl">
                    <a:srgbClr val="000000">
                      <a:alpha val="43137"/>
                    </a:srgbClr>
                  </a:outerShdw>
                </a:effectLst>
              </a:rPr>
              <a:t> Many PMs have homophonous lexical counterparts classified by virtue of their syntactic function, e.g. however, clearly, allegedly, so</a:t>
            </a:r>
            <a:r>
              <a:rPr lang="en-US" sz="3200" dirty="0"/>
              <a:t>, </a:t>
            </a:r>
          </a:p>
        </p:txBody>
      </p:sp>
    </p:spTree>
    <p:extLst>
      <p:ext uri="{BB962C8B-B14F-4D97-AF65-F5344CB8AC3E}">
        <p14:creationId xmlns:p14="http://schemas.microsoft.com/office/powerpoint/2010/main" val="2736665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07868C-6A08-42BD-A690-F3FEBB6CF5AB}"/>
              </a:ext>
            </a:extLst>
          </p:cNvPr>
          <p:cNvSpPr txBox="1"/>
          <p:nvPr/>
        </p:nvSpPr>
        <p:spPr>
          <a:xfrm>
            <a:off x="252264" y="1556792"/>
            <a:ext cx="10369152" cy="3785652"/>
          </a:xfrm>
          <a:prstGeom prst="rect">
            <a:avLst/>
          </a:prstGeom>
          <a:noFill/>
        </p:spPr>
        <p:txBody>
          <a:bodyPr wrap="square">
            <a:spAutoFit/>
          </a:bodyPr>
          <a:lstStyle/>
          <a:p>
            <a:r>
              <a:rPr lang="en-US" sz="4800" b="1" dirty="0"/>
              <a:t>There are four types of Pragmatic Markers</a:t>
            </a:r>
          </a:p>
          <a:p>
            <a:endParaRPr lang="en-US" sz="4800" b="1" dirty="0"/>
          </a:p>
          <a:p>
            <a:r>
              <a:rPr lang="en-US" sz="4800" b="1" dirty="0"/>
              <a:t>Basic PMs -      Commentary PM  - Discourse Markers -    Discourse S M</a:t>
            </a:r>
          </a:p>
        </p:txBody>
      </p:sp>
    </p:spTree>
    <p:extLst>
      <p:ext uri="{BB962C8B-B14F-4D97-AF65-F5344CB8AC3E}">
        <p14:creationId xmlns:p14="http://schemas.microsoft.com/office/powerpoint/2010/main" val="1761154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264" y="620688"/>
            <a:ext cx="10729191" cy="4524315"/>
          </a:xfrm>
          <a:prstGeom prst="rect">
            <a:avLst/>
          </a:prstGeom>
        </p:spPr>
        <p:txBody>
          <a:bodyPr wrap="square">
            <a:spAutoFit/>
          </a:bodyPr>
          <a:lstStyle/>
          <a:p>
            <a:endParaRPr lang="en-US" sz="2800" b="1" dirty="0">
              <a:effectLst>
                <a:outerShdw blurRad="38100" dist="38100" dir="2700000" algn="tl">
                  <a:srgbClr val="000000">
                    <a:alpha val="43137"/>
                  </a:srgbClr>
                </a:outerShdw>
              </a:effectLst>
            </a:endParaRPr>
          </a:p>
          <a:p>
            <a:r>
              <a:rPr lang="en-US" sz="2800" dirty="0"/>
              <a:t> The first type, signal the type of message (</a:t>
            </a:r>
            <a:r>
              <a:rPr lang="en-US" sz="2800" b="1" dirty="0">
                <a:effectLst>
                  <a:outerShdw blurRad="38100" dist="38100" dir="2700000" algn="tl">
                    <a:srgbClr val="000000">
                      <a:alpha val="43137"/>
                    </a:srgbClr>
                  </a:outerShdw>
                </a:effectLst>
              </a:rPr>
              <a:t>the Illocutionary Force </a:t>
            </a:r>
            <a:r>
              <a:rPr lang="en-US" sz="2800" dirty="0"/>
              <a:t>– cf. Bach and </a:t>
            </a:r>
            <a:r>
              <a:rPr lang="en-US" sz="2800" dirty="0" err="1"/>
              <a:t>Harnish</a:t>
            </a:r>
            <a:r>
              <a:rPr lang="en-US" sz="2800" dirty="0"/>
              <a:t>, 1979 ) the speaker intends to convey in the utterance of the segment.</a:t>
            </a:r>
          </a:p>
          <a:p>
            <a:br>
              <a:rPr lang="en-US" sz="3200" dirty="0"/>
            </a:br>
            <a:r>
              <a:rPr lang="en-US" sz="3200" dirty="0"/>
              <a:t>(</a:t>
            </a:r>
            <a:r>
              <a:rPr lang="en-US" sz="2800" dirty="0"/>
              <a:t>2) a. </a:t>
            </a:r>
            <a:r>
              <a:rPr lang="en-US" sz="2800" i="1" dirty="0"/>
              <a:t>I promise </a:t>
            </a:r>
            <a:r>
              <a:rPr lang="en-US" sz="2800" dirty="0"/>
              <a:t>that I will be on time.</a:t>
            </a:r>
            <a:br>
              <a:rPr lang="en-US" sz="2800" dirty="0"/>
            </a:br>
            <a:r>
              <a:rPr lang="en-US" sz="2800" dirty="0"/>
              <a:t>b. </a:t>
            </a:r>
            <a:r>
              <a:rPr lang="en-US" sz="2800" i="1" dirty="0"/>
              <a:t>Please</a:t>
            </a:r>
            <a:r>
              <a:rPr lang="en-US" sz="2800" dirty="0"/>
              <a:t>, sit down. [a request but not a suggestion or an order]</a:t>
            </a:r>
            <a:br>
              <a:rPr lang="en-US" sz="2800" dirty="0"/>
            </a:br>
            <a:r>
              <a:rPr lang="en-US" sz="2800" dirty="0"/>
              <a:t>c. </a:t>
            </a:r>
            <a:r>
              <a:rPr lang="en-US" sz="2800" i="1" dirty="0"/>
              <a:t>My complaint </a:t>
            </a:r>
            <a:r>
              <a:rPr lang="en-US" sz="2800" dirty="0"/>
              <a:t>is that you are always rude. </a:t>
            </a:r>
            <a:br>
              <a:rPr lang="en-US" sz="2800" dirty="0"/>
            </a:br>
            <a:br>
              <a:rPr lang="en-US" sz="2800" dirty="0"/>
            </a:br>
            <a:endParaRPr lang="es-AR" sz="2800" dirty="0"/>
          </a:p>
        </p:txBody>
      </p:sp>
    </p:spTree>
    <p:extLst>
      <p:ext uri="{BB962C8B-B14F-4D97-AF65-F5344CB8AC3E}">
        <p14:creationId xmlns:p14="http://schemas.microsoft.com/office/powerpoint/2010/main" val="3155288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6280" y="260648"/>
            <a:ext cx="10513167" cy="6555641"/>
          </a:xfrm>
          <a:prstGeom prst="rect">
            <a:avLst/>
          </a:prstGeom>
        </p:spPr>
        <p:txBody>
          <a:bodyPr wrap="square">
            <a:spAutoFit/>
          </a:bodyPr>
          <a:lstStyle/>
          <a:p>
            <a:r>
              <a:rPr lang="en-US" sz="2400" dirty="0"/>
              <a:t>The second type, </a:t>
            </a:r>
            <a:r>
              <a:rPr lang="en-US" sz="2400" b="1" dirty="0">
                <a:effectLst>
                  <a:outerShdw blurRad="38100" dist="38100" dir="2700000" algn="tl">
                    <a:srgbClr val="000000">
                      <a:alpha val="43137"/>
                    </a:srgbClr>
                  </a:outerShdw>
                </a:effectLst>
              </a:rPr>
              <a:t>commentary pragmatic markers (CPMs</a:t>
            </a:r>
            <a:r>
              <a:rPr lang="en-US" sz="2400" b="1" dirty="0"/>
              <a:t>) </a:t>
            </a:r>
            <a:r>
              <a:rPr lang="en-US" sz="2400" dirty="0"/>
              <a:t>, signal a comment on the basis message. There are </a:t>
            </a:r>
            <a:r>
              <a:rPr lang="en-US" sz="2400" b="1" dirty="0"/>
              <a:t>five different sub-types</a:t>
            </a:r>
          </a:p>
          <a:p>
            <a:br>
              <a:rPr lang="en-US" sz="2400" dirty="0"/>
            </a:br>
            <a:r>
              <a:rPr lang="en-US" sz="2400" b="1" dirty="0"/>
              <a:t>Assessment Markers</a:t>
            </a:r>
            <a:br>
              <a:rPr lang="en-US" sz="2400" dirty="0"/>
            </a:br>
            <a:r>
              <a:rPr lang="en-US" sz="2400" dirty="0"/>
              <a:t>(3) a. We got lost almost immediately. </a:t>
            </a:r>
            <a:r>
              <a:rPr lang="en-US" sz="2400" i="1" dirty="0"/>
              <a:t>Fortunately</a:t>
            </a:r>
            <a:r>
              <a:rPr lang="en-US" sz="2400" dirty="0"/>
              <a:t>, a police officer happened by </a:t>
            </a:r>
          </a:p>
          <a:p>
            <a:r>
              <a:rPr lang="en-US" sz="2400" b="1" dirty="0"/>
              <a:t>Manner-of-Speaking Markers</a:t>
            </a:r>
            <a:br>
              <a:rPr lang="en-US" sz="2400" dirty="0"/>
            </a:br>
            <a:r>
              <a:rPr lang="en-US" sz="2400" dirty="0"/>
              <a:t>(4) a. A: Mark, you’ve got to do something. B: </a:t>
            </a:r>
            <a:r>
              <a:rPr lang="en-US" sz="2400" i="1" dirty="0"/>
              <a:t>Frankly</a:t>
            </a:r>
            <a:r>
              <a:rPr lang="en-US" sz="2400" dirty="0"/>
              <a:t>, Harry, I don’t know what to do. </a:t>
            </a:r>
            <a:br>
              <a:rPr lang="en-US" sz="2400" dirty="0"/>
            </a:br>
            <a:r>
              <a:rPr lang="en-US" sz="2400" b="1" dirty="0"/>
              <a:t>Evidential Markers</a:t>
            </a:r>
            <a:br>
              <a:rPr lang="en-US" sz="2400" dirty="0"/>
            </a:br>
            <a:r>
              <a:rPr lang="en-US" sz="2400" dirty="0"/>
              <a:t>(5) a. A: Will he go? B: </a:t>
            </a:r>
            <a:r>
              <a:rPr lang="en-US" sz="2400" i="1" dirty="0"/>
              <a:t>Certainly</a:t>
            </a:r>
            <a:r>
              <a:rPr lang="en-US" sz="2400" dirty="0"/>
              <a:t>, he will go.</a:t>
            </a:r>
            <a:br>
              <a:rPr lang="en-US" sz="2400" dirty="0"/>
            </a:br>
            <a:r>
              <a:rPr lang="en-US" sz="2400" dirty="0"/>
              <a:t>b. I have great concerns over this. </a:t>
            </a:r>
            <a:r>
              <a:rPr lang="en-US" sz="2400" i="1" dirty="0"/>
              <a:t>Conceivably</a:t>
            </a:r>
            <a:r>
              <a:rPr lang="en-US" sz="2400" dirty="0"/>
              <a:t>, Tim is right.</a:t>
            </a:r>
            <a:br>
              <a:rPr lang="en-US" sz="2400" dirty="0"/>
            </a:br>
            <a:r>
              <a:rPr lang="en-US" sz="2400" b="1" dirty="0"/>
              <a:t>Hearsay Markers</a:t>
            </a:r>
            <a:br>
              <a:rPr lang="en-US" sz="2400" dirty="0"/>
            </a:br>
            <a:r>
              <a:rPr lang="en-US" sz="2400" dirty="0"/>
              <a:t>(6) a. A: Is the game still on? B: </a:t>
            </a:r>
            <a:r>
              <a:rPr lang="en-US" sz="2400" i="1" dirty="0"/>
              <a:t>Reportedly</a:t>
            </a:r>
            <a:r>
              <a:rPr lang="en-US" sz="2400" dirty="0"/>
              <a:t>, the game was postponed because of rain. </a:t>
            </a:r>
            <a:br>
              <a:rPr lang="en-US" sz="2800" dirty="0"/>
            </a:br>
            <a:r>
              <a:rPr lang="en-US" sz="2800" dirty="0"/>
              <a:t>(</a:t>
            </a:r>
            <a:r>
              <a:rPr lang="en-US" sz="2400" b="1" dirty="0"/>
              <a:t>Non)Deference Markers</a:t>
            </a:r>
            <a:br>
              <a:rPr lang="en-US" sz="2800" dirty="0"/>
            </a:br>
            <a:r>
              <a:rPr lang="en-US" sz="2800" dirty="0"/>
              <a:t>(7) a. </a:t>
            </a:r>
            <a:r>
              <a:rPr lang="en-US" sz="2800" i="1" dirty="0"/>
              <a:t>Sir</a:t>
            </a:r>
            <a:r>
              <a:rPr lang="en-US" sz="2800" dirty="0"/>
              <a:t>, you must listen to me. </a:t>
            </a:r>
            <a:br>
              <a:rPr lang="en-US" sz="2800" dirty="0"/>
            </a:br>
            <a:endParaRPr lang="es-AR" sz="2800" dirty="0"/>
          </a:p>
        </p:txBody>
      </p:sp>
    </p:spTree>
    <p:extLst>
      <p:ext uri="{BB962C8B-B14F-4D97-AF65-F5344CB8AC3E}">
        <p14:creationId xmlns:p14="http://schemas.microsoft.com/office/powerpoint/2010/main" val="113830691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10857</TotalTime>
  <Words>4506</Words>
  <Application>Microsoft Office PowerPoint</Application>
  <PresentationFormat>Personalizado</PresentationFormat>
  <Paragraphs>65</Paragraphs>
  <Slides>30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Bahnschrift</vt:lpstr>
      <vt:lpstr>Calibri</vt:lpstr>
      <vt:lpstr>Tema de Office</vt:lpstr>
      <vt:lpstr>An Account of Discourse Markers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Account of Discourse Markers</dc:title>
  <dc:creator>Ana</dc:creator>
  <cp:lastModifiedBy>Usuario</cp:lastModifiedBy>
  <cp:revision>42</cp:revision>
  <dcterms:created xsi:type="dcterms:W3CDTF">2019-06-17T20:27:03Z</dcterms:created>
  <dcterms:modified xsi:type="dcterms:W3CDTF">2023-10-25T14:20:12Z</dcterms:modified>
</cp:coreProperties>
</file>