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Nunit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Nunito-bold.fntdata"/><Relationship Id="rId14" Type="http://schemas.openxmlformats.org/officeDocument/2006/relationships/font" Target="fonts/Nunito-regular.fntdata"/><Relationship Id="rId17" Type="http://schemas.openxmlformats.org/officeDocument/2006/relationships/font" Target="fonts/Nunito-boldItalic.fntdata"/><Relationship Id="rId16" Type="http://schemas.openxmlformats.org/officeDocument/2006/relationships/font" Target="fonts/Nuni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849dcedd5a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849dcedd5a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4f6ff9ff81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4f6ff9ff81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849dcedd5a_0_1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1849dcedd5a_0_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1849dcedd5a_0_1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1849dcedd5a_0_1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1849dcedd5a_0_1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1849dcedd5a_0_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1849dcedd5a_0_1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1849dcedd5a_0_1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1849dcedd5a_0_1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1849dcedd5a_0_1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POLYPHONY</a:t>
            </a:r>
            <a:r>
              <a:rPr lang="es"/>
              <a:t> AND REPORTED SPEECH.</a:t>
            </a:r>
            <a:endParaRPr/>
          </a:p>
        </p:txBody>
      </p:sp>
      <p:sp>
        <p:nvSpPr>
          <p:cNvPr id="129" name="Google Shape;129;p13"/>
          <p:cNvSpPr txBox="1"/>
          <p:nvPr/>
        </p:nvSpPr>
        <p:spPr>
          <a:xfrm>
            <a:off x="6696929" y="4386939"/>
            <a:ext cx="2905200" cy="5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s" sz="2100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ARENA - ERASO</a:t>
            </a:r>
            <a:endParaRPr b="1" i="1" sz="2100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BAKHTIN.</a:t>
            </a:r>
            <a:endParaRPr/>
          </a:p>
        </p:txBody>
      </p:sp>
      <p:sp>
        <p:nvSpPr>
          <p:cNvPr id="135" name="Google Shape;135;p14"/>
          <p:cNvSpPr txBox="1"/>
          <p:nvPr>
            <p:ph idx="1" type="body"/>
          </p:nvPr>
        </p:nvSpPr>
        <p:spPr>
          <a:xfrm>
            <a:off x="770725" y="1709700"/>
            <a:ext cx="7505700" cy="343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❖"/>
            </a:pPr>
            <a:r>
              <a:rPr lang="es" sz="1600"/>
              <a:t>Discourse contains a multiplicity of voices in two possible ways:</a:t>
            </a:r>
            <a:endParaRPr sz="1600"/>
          </a:p>
          <a:p>
            <a:pPr indent="78399" lvl="0" marL="990000" rtl="0" algn="l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s" sz="1600"/>
              <a:t>monologues</a:t>
            </a:r>
            <a:endParaRPr sz="1600"/>
          </a:p>
          <a:p>
            <a:pPr indent="78399" lvl="0" marL="990000" rtl="0" algn="l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s" sz="1600"/>
              <a:t>dialogues</a:t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SzPts val="1600"/>
              <a:buChar char="❖"/>
            </a:pPr>
            <a:r>
              <a:rPr lang="es" sz="1600"/>
              <a:t>Dialogism implies heteroglossia, intertextuality and a reaction to other discourses.</a:t>
            </a:r>
            <a:endParaRPr sz="1600"/>
          </a:p>
          <a:p>
            <a:pPr indent="0" lvl="0" marL="3600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5"/>
          <p:cNvSpPr txBox="1"/>
          <p:nvPr>
            <p:ph idx="1" type="body"/>
          </p:nvPr>
        </p:nvSpPr>
        <p:spPr>
          <a:xfrm>
            <a:off x="780400" y="329350"/>
            <a:ext cx="7505700" cy="450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600">
                <a:solidFill>
                  <a:schemeClr val="accent1"/>
                </a:solidFill>
              </a:rPr>
              <a:t>1- CAM: </a:t>
            </a:r>
            <a:r>
              <a:rPr lang="es" sz="1600">
                <a:solidFill>
                  <a:schemeClr val="accent1"/>
                </a:solidFill>
              </a:rPr>
              <a:t>And I said ‘well, why does that bother you?’ I said because I am. And she’s like ‘no. You’re not. I know you. You’re not gay’. And I said ‘yes, I am’. I said ‘how do you know me better than I know myself.  </a:t>
            </a:r>
            <a:r>
              <a:rPr lang="es" sz="1600"/>
              <a:t>Cam expresses his mother’s point of view as opposed to his own perspective. Heteroglossia and reaction to a previous discourse.</a:t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 sz="1600">
                <a:solidFill>
                  <a:schemeClr val="accent1"/>
                </a:solidFill>
              </a:rPr>
              <a:t>2-LAJU: </a:t>
            </a:r>
            <a:r>
              <a:rPr lang="es" sz="1600">
                <a:solidFill>
                  <a:schemeClr val="accent1"/>
                </a:solidFill>
              </a:rPr>
              <a:t>… he told her that he feels he was born with it and she said ‘no, I don’t believe that. I think it’s your choice; that that’s what you want’. … I said ‘you know, I hate when people say that because if I felt that was my choice, I don’t think that would’ve been the first choice I would’ve picked’. </a:t>
            </a:r>
            <a:r>
              <a:rPr lang="es" sz="1600"/>
              <a:t>Laju’s discourse is a reaction to his friend’s reaction on a woman’s ideology. There are three voices within the same discourse. </a:t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 sz="1600">
                <a:solidFill>
                  <a:schemeClr val="accent1"/>
                </a:solidFill>
              </a:rPr>
              <a:t>3-</a:t>
            </a:r>
            <a:r>
              <a:rPr b="1" lang="es" sz="1600">
                <a:solidFill>
                  <a:schemeClr val="accent1"/>
                </a:solidFill>
              </a:rPr>
              <a:t>ALAN: </a:t>
            </a:r>
            <a:r>
              <a:rPr lang="es" sz="1600">
                <a:solidFill>
                  <a:schemeClr val="accent1"/>
                </a:solidFill>
              </a:rPr>
              <a:t>You talking about a long time ago. Mexico City was cheap. Jesus Christ.</a:t>
            </a:r>
            <a:endParaRPr sz="1600">
              <a:solidFill>
                <a:schemeClr val="accen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 sz="1600">
                <a:solidFill>
                  <a:schemeClr val="accent1"/>
                </a:solidFill>
              </a:rPr>
              <a:t>   JON: </a:t>
            </a:r>
            <a:r>
              <a:rPr lang="es" sz="1600">
                <a:solidFill>
                  <a:schemeClr val="accent1"/>
                </a:solidFill>
              </a:rPr>
              <a:t>Oh man, it was.</a:t>
            </a:r>
            <a:r>
              <a:rPr lang="es" sz="1600"/>
              <a:t> Discourse which contains shared knowledge.</a:t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 sz="1600">
                <a:solidFill>
                  <a:schemeClr val="accent1"/>
                </a:solidFill>
              </a:rPr>
              <a:t>4- -LAJU: </a:t>
            </a:r>
            <a:r>
              <a:rPr lang="es" sz="1600">
                <a:solidFill>
                  <a:schemeClr val="accent1"/>
                </a:solidFill>
              </a:rPr>
              <a:t>My family’s not very much hugging.</a:t>
            </a:r>
            <a:endParaRPr sz="1600">
              <a:solidFill>
                <a:schemeClr val="accen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 sz="1600">
                <a:solidFill>
                  <a:schemeClr val="accent1"/>
                </a:solidFill>
              </a:rPr>
              <a:t>    -ALAN: </a:t>
            </a:r>
            <a:r>
              <a:rPr lang="es" sz="1600">
                <a:solidFill>
                  <a:schemeClr val="accent1"/>
                </a:solidFill>
              </a:rPr>
              <a:t>…first night, we were very unhappy with our rooms…</a:t>
            </a:r>
            <a:endParaRPr sz="1600">
              <a:solidFill>
                <a:schemeClr val="accen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s" sz="1600"/>
              <a:t> These two examples show how other’s identities are expressed through discourse.</a:t>
            </a:r>
            <a:endParaRPr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DUCROT.</a:t>
            </a:r>
            <a:endParaRPr/>
          </a:p>
        </p:txBody>
      </p:sp>
      <p:sp>
        <p:nvSpPr>
          <p:cNvPr id="146" name="Google Shape;146;p16"/>
          <p:cNvSpPr txBox="1"/>
          <p:nvPr>
            <p:ph idx="1" type="body"/>
          </p:nvPr>
        </p:nvSpPr>
        <p:spPr>
          <a:xfrm>
            <a:off x="819150" y="1612950"/>
            <a:ext cx="7505700" cy="319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❖"/>
            </a:pPr>
            <a:r>
              <a:rPr lang="es" sz="1600"/>
              <a:t>He believes the polyphony is in utterances.</a:t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SzPts val="1600"/>
              <a:buChar char="❖"/>
            </a:pPr>
            <a:r>
              <a:rPr lang="es" sz="1600"/>
              <a:t>The subject is divided into three figures:</a:t>
            </a:r>
            <a:endParaRPr sz="1600"/>
          </a:p>
          <a:p>
            <a:pPr indent="-330199" lvl="0" marL="3419999" rtl="0" algn="l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s" sz="1600"/>
              <a:t>Speaking subject</a:t>
            </a:r>
            <a:endParaRPr sz="1600"/>
          </a:p>
          <a:p>
            <a:pPr indent="-330199" lvl="0" marL="3419999" rtl="0" algn="l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s" sz="1600"/>
              <a:t>The speaker</a:t>
            </a:r>
            <a:endParaRPr sz="1600"/>
          </a:p>
          <a:p>
            <a:pPr indent="-330199" lvl="0" marL="3419999" rtl="0" algn="l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s" sz="1600"/>
              <a:t>The enunciator</a:t>
            </a:r>
            <a:endParaRPr sz="1600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SzPts val="1600"/>
              <a:buChar char="❖"/>
            </a:pPr>
            <a:r>
              <a:rPr lang="es" sz="1600"/>
              <a:t>Polyphony can be applied to various pragmatic problems: irony, negation and negative polarity, uses of discourse markers and presupposition.</a:t>
            </a:r>
            <a:endParaRPr sz="1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7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REPORTED SPEECH.</a:t>
            </a:r>
            <a:endParaRPr/>
          </a:p>
        </p:txBody>
      </p:sp>
      <p:sp>
        <p:nvSpPr>
          <p:cNvPr id="152" name="Google Shape;152;p17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❖"/>
            </a:pPr>
            <a:r>
              <a:rPr lang="es" sz="1600"/>
              <a:t>Direct or indirect reference to other’s </a:t>
            </a:r>
            <a:r>
              <a:rPr lang="es" sz="1600"/>
              <a:t>perspectives</a:t>
            </a:r>
            <a:r>
              <a:rPr lang="es" sz="1600"/>
              <a:t>.</a:t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SzPts val="1600"/>
              <a:buChar char="❖"/>
            </a:pPr>
            <a:r>
              <a:rPr lang="es" sz="1600"/>
              <a:t>The result is a hybrid construction which contains two speech manners, two styles and two languages.</a:t>
            </a:r>
            <a:endParaRPr sz="1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8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DIRECT R.S.</a:t>
            </a:r>
            <a:endParaRPr/>
          </a:p>
        </p:txBody>
      </p:sp>
      <p:sp>
        <p:nvSpPr>
          <p:cNvPr id="158" name="Google Shape;158;p18"/>
          <p:cNvSpPr txBox="1"/>
          <p:nvPr>
            <p:ph idx="1" type="body"/>
          </p:nvPr>
        </p:nvSpPr>
        <p:spPr>
          <a:xfrm>
            <a:off x="819150" y="1516075"/>
            <a:ext cx="7505700" cy="323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28453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❖"/>
            </a:pPr>
            <a:r>
              <a:rPr lang="es" sz="1700"/>
              <a:t>The new speaker emits an utterance which is as identical as possible to the </a:t>
            </a:r>
            <a:r>
              <a:rPr lang="es" sz="1700"/>
              <a:t>original</a:t>
            </a:r>
            <a:r>
              <a:rPr lang="es" sz="1700"/>
              <a:t> one.</a:t>
            </a:r>
            <a:endParaRPr sz="17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  <a:p>
            <a:pPr indent="-328453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❖"/>
            </a:pPr>
            <a:r>
              <a:rPr lang="es" sz="1700"/>
              <a:t>It is used when the speaker wants to: </a:t>
            </a:r>
            <a:endParaRPr sz="1700"/>
          </a:p>
          <a:p>
            <a:pPr indent="-328453" lvl="0" marL="3869999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s" sz="1700"/>
              <a:t>take distance from the prior perspective</a:t>
            </a:r>
            <a:endParaRPr sz="1700"/>
          </a:p>
          <a:p>
            <a:pPr indent="-328453" lvl="0" marL="3869999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s" sz="1700"/>
              <a:t>produce an faithful account</a:t>
            </a:r>
            <a:endParaRPr sz="17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 sz="1700">
                <a:solidFill>
                  <a:schemeClr val="accent1"/>
                </a:solidFill>
                <a:highlight>
                  <a:schemeClr val="dk1"/>
                </a:highlight>
              </a:rPr>
              <a:t> e.g.:  1- CAM:</a:t>
            </a:r>
            <a:r>
              <a:rPr lang="es" sz="1700">
                <a:solidFill>
                  <a:schemeClr val="accent1"/>
                </a:solidFill>
                <a:highlight>
                  <a:schemeClr val="dk1"/>
                </a:highlight>
              </a:rPr>
              <a:t> And then she’s like ‘well, it’s a good thing he moved away cause he was sort of effeminate’.</a:t>
            </a:r>
            <a:endParaRPr sz="1700">
              <a:solidFill>
                <a:schemeClr val="accent1"/>
              </a:solidFill>
              <a:highlight>
                <a:schemeClr val="dk1"/>
              </a:highlight>
            </a:endParaRPr>
          </a:p>
          <a:p>
            <a:pPr indent="0" lvl="0" marL="5400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 sz="1700">
                <a:solidFill>
                  <a:schemeClr val="accent1"/>
                </a:solidFill>
                <a:highlight>
                  <a:schemeClr val="dk1"/>
                </a:highlight>
              </a:rPr>
              <a:t>2- ALAN:</a:t>
            </a:r>
            <a:r>
              <a:rPr lang="es" sz="1700">
                <a:solidFill>
                  <a:schemeClr val="accent1"/>
                </a:solidFill>
                <a:highlight>
                  <a:schemeClr val="dk1"/>
                </a:highlight>
              </a:rPr>
              <a:t> And I said ‘Ben, pick me out something. You’ve got fifty bucks to spend’.</a:t>
            </a:r>
            <a:endParaRPr sz="1700">
              <a:solidFill>
                <a:schemeClr val="accent1"/>
              </a:solidFill>
              <a:highlight>
                <a:schemeClr val="dk1"/>
              </a:highlight>
            </a:endParaRPr>
          </a:p>
          <a:p>
            <a:pPr indent="0" lvl="0" marL="5400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600">
              <a:solidFill>
                <a:schemeClr val="accent1"/>
              </a:solidFill>
              <a:highlight>
                <a:schemeClr val="dk1"/>
              </a:highligh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9"/>
          <p:cNvSpPr txBox="1"/>
          <p:nvPr>
            <p:ph idx="1" type="body"/>
          </p:nvPr>
        </p:nvSpPr>
        <p:spPr>
          <a:xfrm>
            <a:off x="819150" y="784600"/>
            <a:ext cx="7505700" cy="36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❖"/>
            </a:pPr>
            <a:r>
              <a:rPr lang="es" sz="1600"/>
              <a:t>However, there may be reformulation due to the speaker’s recollection and purposes.</a:t>
            </a:r>
            <a:endParaRPr sz="1600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89999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 sz="1600">
                <a:solidFill>
                  <a:schemeClr val="accent1"/>
                </a:solidFill>
              </a:rPr>
              <a:t>e.g.:  CAM: </a:t>
            </a:r>
            <a:r>
              <a:rPr lang="es" sz="1600">
                <a:solidFill>
                  <a:schemeClr val="accent1"/>
                </a:solidFill>
              </a:rPr>
              <a:t>And he’s like ‘well, it sounds like she has a problem then’.</a:t>
            </a:r>
            <a:endParaRPr sz="1600">
              <a:solidFill>
                <a:schemeClr val="accent1"/>
              </a:solidFill>
            </a:endParaRPr>
          </a:p>
          <a:p>
            <a:pPr indent="0" lvl="0" marL="5400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 sz="1600">
                <a:solidFill>
                  <a:schemeClr val="accent1"/>
                </a:solidFill>
              </a:rPr>
              <a:t>LAJU: </a:t>
            </a:r>
            <a:r>
              <a:rPr lang="es" sz="1600">
                <a:solidFill>
                  <a:schemeClr val="accent1"/>
                </a:solidFill>
              </a:rPr>
              <a:t>Did he really said that?</a:t>
            </a:r>
            <a:endParaRPr sz="1600">
              <a:solidFill>
                <a:schemeClr val="accent1"/>
              </a:solidFill>
            </a:endParaRPr>
          </a:p>
          <a:p>
            <a:pPr indent="0" lvl="0" marL="5400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s" sz="1600">
                <a:solidFill>
                  <a:schemeClr val="accent1"/>
                </a:solidFill>
              </a:rPr>
              <a:t>CAM:</a:t>
            </a:r>
            <a:r>
              <a:rPr lang="es" sz="1600">
                <a:solidFill>
                  <a:schemeClr val="accent1"/>
                </a:solidFill>
              </a:rPr>
              <a:t> He said ‘it sounds like that- she’s the one with the problem’.</a:t>
            </a:r>
            <a:endParaRPr sz="160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0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INDIRECT R.S.</a:t>
            </a:r>
            <a:endParaRPr/>
          </a:p>
        </p:txBody>
      </p:sp>
      <p:sp>
        <p:nvSpPr>
          <p:cNvPr id="169" name="Google Shape;169;p20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❖"/>
            </a:pPr>
            <a:r>
              <a:rPr lang="es" sz="1600"/>
              <a:t>The new speaker modifies the utterances to fit the present context.</a:t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s" sz="1600">
                <a:solidFill>
                  <a:schemeClr val="accent1"/>
                </a:solidFill>
              </a:rPr>
              <a:t>  </a:t>
            </a:r>
            <a:r>
              <a:rPr b="1" lang="es" sz="1600">
                <a:solidFill>
                  <a:schemeClr val="accent1"/>
                </a:solidFill>
              </a:rPr>
              <a:t>  LaJuan :</a:t>
            </a:r>
            <a:r>
              <a:rPr lang="es" sz="1600">
                <a:solidFill>
                  <a:schemeClr val="accent1"/>
                </a:solidFill>
              </a:rPr>
              <a:t> so he said he’d just rather stay home … Instead,  and I said </a:t>
            </a:r>
            <a:r>
              <a:rPr lang="es" sz="1600">
                <a:solidFill>
                  <a:schemeClr val="accent1"/>
                </a:solidFill>
              </a:rPr>
              <a:t>fine</a:t>
            </a:r>
            <a:r>
              <a:rPr lang="es" sz="1600">
                <a:solidFill>
                  <a:schemeClr val="accent1"/>
                </a:solidFill>
              </a:rPr>
              <a:t> .</a:t>
            </a:r>
            <a:endParaRPr sz="160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