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1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18507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677160" y="4187520"/>
            <a:ext cx="8596440" cy="18507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82120" y="41875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body"/>
          </p:nvPr>
        </p:nvSpPr>
        <p:spPr>
          <a:xfrm>
            <a:off x="677160" y="41875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pic>
        <p:nvPicPr>
          <p:cNvPr id="57" name="" descr=""/>
          <p:cNvPicPr/>
          <p:nvPr/>
        </p:nvPicPr>
        <p:blipFill>
          <a:blip r:embed="rId2"/>
          <a:stretch/>
        </p:blipFill>
        <p:spPr>
          <a:xfrm>
            <a:off x="2543400" y="2160360"/>
            <a:ext cx="4863240" cy="3880440"/>
          </a:xfrm>
          <a:prstGeom prst="rect">
            <a:avLst/>
          </a:prstGeom>
          <a:ln>
            <a:noFill/>
          </a:ln>
        </p:spPr>
      </p:pic>
      <p:pic>
        <p:nvPicPr>
          <p:cNvPr id="58" name="" descr=""/>
          <p:cNvPicPr/>
          <p:nvPr/>
        </p:nvPicPr>
        <p:blipFill>
          <a:blip r:embed="rId3"/>
          <a:stretch/>
        </p:blipFill>
        <p:spPr>
          <a:xfrm>
            <a:off x="2543400" y="2160360"/>
            <a:ext cx="4863240" cy="3880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ubTitle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388044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388044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ubTitle"/>
          </p:nvPr>
        </p:nvSpPr>
        <p:spPr>
          <a:xfrm>
            <a:off x="677160" y="609480"/>
            <a:ext cx="8596440" cy="612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677160" y="41875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388044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subTitle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388044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5082120" y="41875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677160" y="4187520"/>
            <a:ext cx="8596440" cy="18507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18507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677160" y="4187520"/>
            <a:ext cx="8596440" cy="18507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5082120" y="41875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102" name="PlaceHolder 5"/>
          <p:cNvSpPr>
            <a:spLocks noGrp="1"/>
          </p:cNvSpPr>
          <p:nvPr>
            <p:ph type="body"/>
          </p:nvPr>
        </p:nvSpPr>
        <p:spPr>
          <a:xfrm>
            <a:off x="677160" y="41875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pic>
        <p:nvPicPr>
          <p:cNvPr id="106" name="" descr=""/>
          <p:cNvPicPr/>
          <p:nvPr/>
        </p:nvPicPr>
        <p:blipFill>
          <a:blip r:embed="rId2"/>
          <a:stretch/>
        </p:blipFill>
        <p:spPr>
          <a:xfrm>
            <a:off x="2543400" y="2160360"/>
            <a:ext cx="4863240" cy="3880440"/>
          </a:xfrm>
          <a:prstGeom prst="rect">
            <a:avLst/>
          </a:prstGeom>
          <a:ln>
            <a:noFill/>
          </a:ln>
        </p:spPr>
      </p:pic>
      <p:pic>
        <p:nvPicPr>
          <p:cNvPr id="107" name="" descr=""/>
          <p:cNvPicPr/>
          <p:nvPr/>
        </p:nvPicPr>
        <p:blipFill>
          <a:blip r:embed="rId3"/>
          <a:stretch/>
        </p:blipFill>
        <p:spPr>
          <a:xfrm>
            <a:off x="2543400" y="2160360"/>
            <a:ext cx="4863240" cy="3880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388044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388044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subTitle"/>
          </p:nvPr>
        </p:nvSpPr>
        <p:spPr>
          <a:xfrm>
            <a:off x="677160" y="609480"/>
            <a:ext cx="8596440" cy="612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77160" y="41875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388044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388044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5082120" y="41875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677160" y="4187520"/>
            <a:ext cx="8596440" cy="18507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Line 1"/>
          <p:cNvSpPr/>
          <p:nvPr/>
        </p:nvSpPr>
        <p:spPr>
          <a:xfrm>
            <a:off x="9370800" y="0"/>
            <a:ext cx="1219320" cy="6858000"/>
          </a:xfrm>
          <a:prstGeom prst="line">
            <a:avLst/>
          </a:prstGeom>
          <a:ln w="9360">
            <a:solidFill>
              <a:schemeClr val="bg1">
                <a:lumMod val="75000"/>
              </a:schemeClr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" name="Line 2"/>
          <p:cNvSpPr/>
          <p:nvPr/>
        </p:nvSpPr>
        <p:spPr>
          <a:xfrm flipH="1">
            <a:off x="7425000" y="3681360"/>
            <a:ext cx="4763520" cy="3176640"/>
          </a:xfrm>
          <a:prstGeom prst="line">
            <a:avLst/>
          </a:prstGeom>
          <a:ln w="9360">
            <a:solidFill>
              <a:schemeClr val="bg1">
                <a:lumMod val="85000"/>
              </a:schemeClr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" name="CustomShape 3"/>
          <p:cNvSpPr/>
          <p:nvPr/>
        </p:nvSpPr>
        <p:spPr>
          <a:xfrm>
            <a:off x="9181440" y="-8640"/>
            <a:ext cx="3007080" cy="6866280"/>
          </a:xfrm>
          <a:custGeom>
            <a:avLst/>
            <a:gdLst/>
            <a:ah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3" name="CustomShape 4"/>
          <p:cNvSpPr/>
          <p:nvPr/>
        </p:nvSpPr>
        <p:spPr>
          <a:xfrm>
            <a:off x="9603360" y="-8640"/>
            <a:ext cx="2588040" cy="6866280"/>
          </a:xfrm>
          <a:custGeom>
            <a:avLst/>
            <a:gdLst/>
            <a:ah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4" name="CustomShape 5"/>
          <p:cNvSpPr/>
          <p:nvPr/>
        </p:nvSpPr>
        <p:spPr>
          <a:xfrm>
            <a:off x="8932320" y="3048120"/>
            <a:ext cx="3259440" cy="380952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5" name="CustomShape 6"/>
          <p:cNvSpPr/>
          <p:nvPr/>
        </p:nvSpPr>
        <p:spPr>
          <a:xfrm>
            <a:off x="9334440" y="-8640"/>
            <a:ext cx="2854080" cy="6866280"/>
          </a:xfrm>
          <a:custGeom>
            <a:avLst/>
            <a:gdLst/>
            <a:ah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6" name="CustomShape 7"/>
          <p:cNvSpPr/>
          <p:nvPr/>
        </p:nvSpPr>
        <p:spPr>
          <a:xfrm>
            <a:off x="10898640" y="-8640"/>
            <a:ext cx="1289880" cy="6866280"/>
          </a:xfrm>
          <a:custGeom>
            <a:avLst/>
            <a:gdLst/>
            <a:ah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7" name="CustomShape 8"/>
          <p:cNvSpPr/>
          <p:nvPr/>
        </p:nvSpPr>
        <p:spPr>
          <a:xfrm>
            <a:off x="10938960" y="-8640"/>
            <a:ext cx="1249560" cy="6866280"/>
          </a:xfrm>
          <a:custGeom>
            <a:avLst/>
            <a:gdLst/>
            <a:ah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8" name="CustomShape 9"/>
          <p:cNvSpPr/>
          <p:nvPr/>
        </p:nvSpPr>
        <p:spPr>
          <a:xfrm>
            <a:off x="10371600" y="3589920"/>
            <a:ext cx="1816920" cy="3267720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9" name="CustomShape 10"/>
          <p:cNvSpPr/>
          <p:nvPr/>
        </p:nvSpPr>
        <p:spPr>
          <a:xfrm>
            <a:off x="0" y="4013280"/>
            <a:ext cx="448200" cy="284436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0" name="Line 11"/>
          <p:cNvSpPr/>
          <p:nvPr/>
        </p:nvSpPr>
        <p:spPr>
          <a:xfrm>
            <a:off x="9370800" y="0"/>
            <a:ext cx="1219320" cy="6858000"/>
          </a:xfrm>
          <a:prstGeom prst="line">
            <a:avLst/>
          </a:prstGeom>
          <a:ln w="9360">
            <a:solidFill>
              <a:schemeClr val="bg1">
                <a:lumMod val="75000"/>
              </a:schemeClr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1" name="Line 12"/>
          <p:cNvSpPr/>
          <p:nvPr/>
        </p:nvSpPr>
        <p:spPr>
          <a:xfrm flipH="1">
            <a:off x="7425000" y="3681360"/>
            <a:ext cx="4763520" cy="3176640"/>
          </a:xfrm>
          <a:prstGeom prst="line">
            <a:avLst/>
          </a:prstGeom>
          <a:ln w="9360">
            <a:solidFill>
              <a:schemeClr val="bg1">
                <a:lumMod val="85000"/>
              </a:schemeClr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2" name="CustomShape 13"/>
          <p:cNvSpPr/>
          <p:nvPr/>
        </p:nvSpPr>
        <p:spPr>
          <a:xfrm>
            <a:off x="9181440" y="-8640"/>
            <a:ext cx="3007080" cy="6866280"/>
          </a:xfrm>
          <a:custGeom>
            <a:avLst/>
            <a:gdLst/>
            <a:ah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3" name="CustomShape 14"/>
          <p:cNvSpPr/>
          <p:nvPr/>
        </p:nvSpPr>
        <p:spPr>
          <a:xfrm>
            <a:off x="9603360" y="-8640"/>
            <a:ext cx="2588040" cy="6866280"/>
          </a:xfrm>
          <a:custGeom>
            <a:avLst/>
            <a:gdLst/>
            <a:ah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4" name="CustomShape 15"/>
          <p:cNvSpPr/>
          <p:nvPr/>
        </p:nvSpPr>
        <p:spPr>
          <a:xfrm>
            <a:off x="8932320" y="3048120"/>
            <a:ext cx="3259440" cy="380952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5" name="CustomShape 16"/>
          <p:cNvSpPr/>
          <p:nvPr/>
        </p:nvSpPr>
        <p:spPr>
          <a:xfrm>
            <a:off x="9334440" y="-8640"/>
            <a:ext cx="2854080" cy="6866280"/>
          </a:xfrm>
          <a:custGeom>
            <a:avLst/>
            <a:gdLst/>
            <a:ah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6" name="CustomShape 17"/>
          <p:cNvSpPr/>
          <p:nvPr/>
        </p:nvSpPr>
        <p:spPr>
          <a:xfrm>
            <a:off x="10898640" y="-8640"/>
            <a:ext cx="1289880" cy="6866280"/>
          </a:xfrm>
          <a:custGeom>
            <a:avLst/>
            <a:gdLst/>
            <a:ah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7" name="CustomShape 18"/>
          <p:cNvSpPr/>
          <p:nvPr/>
        </p:nvSpPr>
        <p:spPr>
          <a:xfrm>
            <a:off x="10938960" y="-8640"/>
            <a:ext cx="1249560" cy="6866280"/>
          </a:xfrm>
          <a:custGeom>
            <a:avLst/>
            <a:gdLst/>
            <a:ah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8" name="CustomShape 19"/>
          <p:cNvSpPr/>
          <p:nvPr/>
        </p:nvSpPr>
        <p:spPr>
          <a:xfrm>
            <a:off x="10371600" y="3589920"/>
            <a:ext cx="1816920" cy="3267720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9" name="CustomShape 20"/>
          <p:cNvSpPr/>
          <p:nvPr/>
        </p:nvSpPr>
        <p:spPr>
          <a:xfrm rot="10800000">
            <a:off x="842760" y="5666040"/>
            <a:ext cx="842400" cy="5665680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20" name="PlaceHolder 2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r>
              <a:rPr b="0" lang="en-US" sz="54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Haga clic para modificar el estilo de título del patrón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21" name="PlaceHolder 22"/>
          <p:cNvSpPr>
            <a:spLocks noGrp="1"/>
          </p:cNvSpPr>
          <p:nvPr>
            <p:ph type="dt"/>
          </p:nvPr>
        </p:nvSpPr>
        <p:spPr>
          <a:xfrm>
            <a:off x="7205040" y="6041520"/>
            <a:ext cx="91152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b="0" lang="es-AR" sz="9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7/11/22</a:t>
            </a:r>
            <a:endParaRPr b="0" lang="es-A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2" name="PlaceHolder 23"/>
          <p:cNvSpPr>
            <a:spLocks noGrp="1"/>
          </p:cNvSpPr>
          <p:nvPr>
            <p:ph type="ftr"/>
          </p:nvPr>
        </p:nvSpPr>
        <p:spPr>
          <a:xfrm>
            <a:off x="677160" y="6041520"/>
            <a:ext cx="6297120" cy="364680"/>
          </a:xfrm>
          <a:prstGeom prst="rect">
            <a:avLst/>
          </a:prstGeom>
        </p:spPr>
        <p:txBody>
          <a:bodyPr anchor="ctr"/>
          <a:p>
            <a:endParaRPr b="0" lang="es-A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3" name="PlaceHolder 24"/>
          <p:cNvSpPr>
            <a:spLocks noGrp="1"/>
          </p:cNvSpPr>
          <p:nvPr>
            <p:ph type="sldNum"/>
          </p:nvPr>
        </p:nvSpPr>
        <p:spPr>
          <a:xfrm>
            <a:off x="8590680" y="6041520"/>
            <a:ext cx="68292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172344BC-B6C1-4A17-943A-27DAD9A9BF2C}" type="slidenum">
              <a:rPr b="0" lang="es-AR" sz="9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&lt;número&gt;</a:t>
            </a:fld>
            <a:endParaRPr b="0" lang="es-A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4" name="PlaceHolder 2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Pulse para editar el formato de esquema del texto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Segundo nivel del esquema</a:t>
            </a:r>
            <a:endParaRPr b="0" lang="en-US" sz="14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2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Tercer nivel del esquema</a:t>
            </a:r>
            <a:endParaRPr b="0" lang="en-US" sz="12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2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Cuarto nivel del esquema</a:t>
            </a:r>
            <a:endParaRPr b="0" lang="en-US" sz="12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Quinto nivel del esquema</a:t>
            </a:r>
            <a:endParaRPr b="0" lang="en-US" sz="20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Sexto nivel del esquema</a:t>
            </a:r>
            <a:endParaRPr b="0" lang="en-US" sz="20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Séptimo nivel del esquema</a:t>
            </a:r>
            <a:endParaRPr b="0" lang="en-US" sz="20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Line 1"/>
          <p:cNvSpPr/>
          <p:nvPr/>
        </p:nvSpPr>
        <p:spPr>
          <a:xfrm>
            <a:off x="9370800" y="0"/>
            <a:ext cx="1219320" cy="6858000"/>
          </a:xfrm>
          <a:prstGeom prst="line">
            <a:avLst/>
          </a:prstGeom>
          <a:ln w="9360">
            <a:solidFill>
              <a:schemeClr val="bg1">
                <a:lumMod val="75000"/>
              </a:schemeClr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0" name="Line 2"/>
          <p:cNvSpPr/>
          <p:nvPr/>
        </p:nvSpPr>
        <p:spPr>
          <a:xfrm flipH="1">
            <a:off x="7425000" y="3681360"/>
            <a:ext cx="4763520" cy="3176640"/>
          </a:xfrm>
          <a:prstGeom prst="line">
            <a:avLst/>
          </a:prstGeom>
          <a:ln w="9360">
            <a:solidFill>
              <a:schemeClr val="bg1">
                <a:lumMod val="85000"/>
              </a:schemeClr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1" name="CustomShape 3"/>
          <p:cNvSpPr/>
          <p:nvPr/>
        </p:nvSpPr>
        <p:spPr>
          <a:xfrm>
            <a:off x="9181440" y="-8640"/>
            <a:ext cx="3007080" cy="6866280"/>
          </a:xfrm>
          <a:custGeom>
            <a:avLst/>
            <a:gdLst/>
            <a:ah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62" name="CustomShape 4"/>
          <p:cNvSpPr/>
          <p:nvPr/>
        </p:nvSpPr>
        <p:spPr>
          <a:xfrm>
            <a:off x="9603360" y="-8640"/>
            <a:ext cx="2588040" cy="6866280"/>
          </a:xfrm>
          <a:custGeom>
            <a:avLst/>
            <a:gdLst/>
            <a:ah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63" name="CustomShape 5"/>
          <p:cNvSpPr/>
          <p:nvPr/>
        </p:nvSpPr>
        <p:spPr>
          <a:xfrm>
            <a:off x="8932320" y="3048120"/>
            <a:ext cx="3259440" cy="380952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64" name="CustomShape 6"/>
          <p:cNvSpPr/>
          <p:nvPr/>
        </p:nvSpPr>
        <p:spPr>
          <a:xfrm>
            <a:off x="9334440" y="-8640"/>
            <a:ext cx="2854080" cy="6866280"/>
          </a:xfrm>
          <a:custGeom>
            <a:avLst/>
            <a:gdLst/>
            <a:ah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65" name="CustomShape 7"/>
          <p:cNvSpPr/>
          <p:nvPr/>
        </p:nvSpPr>
        <p:spPr>
          <a:xfrm>
            <a:off x="10898640" y="-8640"/>
            <a:ext cx="1289880" cy="6866280"/>
          </a:xfrm>
          <a:custGeom>
            <a:avLst/>
            <a:gdLst/>
            <a:ah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66" name="CustomShape 8"/>
          <p:cNvSpPr/>
          <p:nvPr/>
        </p:nvSpPr>
        <p:spPr>
          <a:xfrm>
            <a:off x="10938960" y="-8640"/>
            <a:ext cx="1249560" cy="6866280"/>
          </a:xfrm>
          <a:custGeom>
            <a:avLst/>
            <a:gdLst/>
            <a:ah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67" name="CustomShape 9"/>
          <p:cNvSpPr/>
          <p:nvPr/>
        </p:nvSpPr>
        <p:spPr>
          <a:xfrm>
            <a:off x="10371600" y="3589920"/>
            <a:ext cx="1816920" cy="3267720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68" name="CustomShape 10"/>
          <p:cNvSpPr/>
          <p:nvPr/>
        </p:nvSpPr>
        <p:spPr>
          <a:xfrm>
            <a:off x="0" y="4013280"/>
            <a:ext cx="448200" cy="284436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69" name="PlaceHolder 1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Haga clic para modificar el estilo de título del patrón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70" name="PlaceHolder 1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Pulse para editar el formato de esquema del texto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Segundo nivel del esquema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Tercer nivel del esquema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Cuarto nivel del esquema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Quinto nivel del esquema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Sexto nivel del esquema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marL="343080" indent="-342720">
              <a:lnSpc>
                <a:spcPct val="100000"/>
              </a:lnSpc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8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Séptimo nivel del esquemaHaga clic para modificar el estilo de texto del patrón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lvl="1" marL="743040" indent="-285480">
              <a:lnSpc>
                <a:spcPct val="100000"/>
              </a:lnSpc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6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Segundo nivel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lvl="2" marL="1143000" indent="-228240">
              <a:lnSpc>
                <a:spcPct val="100000"/>
              </a:lnSpc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4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Tercer nivel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lvl="3" marL="1600200" indent="-228240">
              <a:lnSpc>
                <a:spcPct val="100000"/>
              </a:lnSpc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2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Cuarto nivel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lvl="4" marL="2057400" indent="-228240">
              <a:lnSpc>
                <a:spcPct val="100000"/>
              </a:lnSpc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2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Quinto nivel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71" name="PlaceHolder 13"/>
          <p:cNvSpPr>
            <a:spLocks noGrp="1"/>
          </p:cNvSpPr>
          <p:nvPr>
            <p:ph type="dt"/>
          </p:nvPr>
        </p:nvSpPr>
        <p:spPr>
          <a:xfrm>
            <a:off x="7205040" y="6041520"/>
            <a:ext cx="91152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b="0" lang="es-AR" sz="9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7/11/22</a:t>
            </a:r>
            <a:endParaRPr b="0" lang="es-A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2" name="PlaceHolder 14"/>
          <p:cNvSpPr>
            <a:spLocks noGrp="1"/>
          </p:cNvSpPr>
          <p:nvPr>
            <p:ph type="ftr"/>
          </p:nvPr>
        </p:nvSpPr>
        <p:spPr>
          <a:xfrm>
            <a:off x="677160" y="6041520"/>
            <a:ext cx="6297120" cy="364680"/>
          </a:xfrm>
          <a:prstGeom prst="rect">
            <a:avLst/>
          </a:prstGeom>
        </p:spPr>
        <p:txBody>
          <a:bodyPr anchor="ctr"/>
          <a:p>
            <a:endParaRPr b="0" lang="es-A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3" name="PlaceHolder 15"/>
          <p:cNvSpPr>
            <a:spLocks noGrp="1"/>
          </p:cNvSpPr>
          <p:nvPr>
            <p:ph type="sldNum"/>
          </p:nvPr>
        </p:nvSpPr>
        <p:spPr>
          <a:xfrm>
            <a:off x="8590680" y="6041520"/>
            <a:ext cx="68292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58A4D454-D2B5-442A-95CD-BC04CFEF1E01}" type="slidenum">
              <a:rPr b="0" lang="es-AR" sz="9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&lt;número&gt;</a:t>
            </a:fld>
            <a:endParaRPr b="0" lang="es-A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 rot="21507000">
            <a:off x="126360" y="1153800"/>
            <a:ext cx="10841760" cy="41709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r>
              <a:rPr b="1" lang="en-US" sz="54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  <a:ea typeface="바탕"/>
              </a:rPr>
              <a:t>Using </a:t>
            </a:r>
            <a:r>
              <a:rPr b="1" lang="en-US" sz="60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  <a:ea typeface="바탕"/>
              </a:rPr>
              <a:t>functional</a:t>
            </a:r>
            <a:r>
              <a:rPr b="1" lang="en-US" sz="54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  <a:ea typeface="바탕"/>
              </a:rPr>
              <a:t> grammar</a:t>
            </a:r>
            <a:r>
              <a:rPr b="1" lang="en-US" sz="54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  <a:ea typeface="바탕"/>
              </a:rPr>
              <a:t>
</a:t>
            </a:r>
            <a:r>
              <a:rPr b="1" lang="en-US" sz="54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  <a:ea typeface="바탕"/>
              </a:rPr>
              <a:t>
</a:t>
            </a:r>
            <a:r>
              <a:rPr b="1" lang="en-US" sz="54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  <a:ea typeface="바탕"/>
              </a:rPr>
              <a:t>Orazi – Despo      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Shape 1"/>
          <p:cNvSpPr txBox="1"/>
          <p:nvPr/>
        </p:nvSpPr>
        <p:spPr>
          <a:xfrm>
            <a:off x="824400" y="1068840"/>
            <a:ext cx="8771400" cy="516528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
</a:t>
            </a: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LAJUAN: Yeah the one with the two reindeer that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Mark and Tim last year took and put on top of each other as if they were humping .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LAJU: I was like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LAJUAN: Neighbors are gonna see this 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so I went out in the ⌉ morning I'm like .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CAM: Oh .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LAJUAN: so I get out of my car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stop in the driveway  take em off of each other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LAJUAN: I was like  I'll just kill them .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CAM: Those naughty boys . 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566640" y="112680"/>
            <a:ext cx="9016200" cy="717624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LAJUAN: He was the one that I told  that if he'd had told me he loved me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I would have never left Washington and moved with Ron .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LAJUAN: When I was in college and to this day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If Scott wasn't here and  Darren wasn't married to a woman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I would be with Darren .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LAJUAN: And we messed around .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LAJUAN: And he wouldn't speak to me for six months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and said it was my fault that he knows he's not gay .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LAJUAN: And he said I don't want to talk to you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in you took advantage of me when I was drunk .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LAJUAN:  But he's married to Lauren .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LAJUAN: And I keep telling him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get out of that relationship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before you have children .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LAJUAN: Always my biggest theory .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LAJUAN: Don't carry any excess baggage .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LAJUAN: But what he doesn't know how to separate is he loves her but he's not in love with her.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
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Shape 1"/>
          <p:cNvSpPr txBox="1"/>
          <p:nvPr/>
        </p:nvSpPr>
        <p:spPr>
          <a:xfrm>
            <a:off x="2014200" y="1828800"/>
            <a:ext cx="8650800" cy="38412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1" lang="en-US" sz="60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Grammatical features:</a:t>
            </a:r>
            <a:r>
              <a:rPr b="1" lang="en-US" sz="60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
</a:t>
            </a:r>
            <a:r>
              <a:rPr b="1" lang="en-US" sz="60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            Text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60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
</a:t>
            </a:r>
            <a:r>
              <a:rPr b="1" lang="en-US" sz="60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         </a:t>
            </a:r>
            <a:r>
              <a:rPr b="1" lang="en-US" sz="60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Context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110" name="CustomShape 2"/>
          <p:cNvSpPr/>
          <p:nvPr/>
        </p:nvSpPr>
        <p:spPr>
          <a:xfrm>
            <a:off x="4850280" y="3531240"/>
            <a:ext cx="12960" cy="900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609480" y="1139760"/>
            <a:ext cx="8664120" cy="49014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1" lang="en-US" sz="60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Metalanguage: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marL="343080" indent="-342720">
              <a:lnSpc>
                <a:spcPct val="100000"/>
              </a:lnSpc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1" lang="en-US" sz="60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Field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marL="343080" indent="-342720">
              <a:lnSpc>
                <a:spcPct val="100000"/>
              </a:lnSpc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1" lang="en-US" sz="60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Tenor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marL="343080" indent="-342720">
              <a:lnSpc>
                <a:spcPct val="100000"/>
              </a:lnSpc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1" lang="en-US" sz="60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Mode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624240" y="1312560"/>
            <a:ext cx="8596440" cy="388044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1" lang="en-US" sz="60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Grammatical patterns: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60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Language users create meanings and achieve intended effects 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0" lang="en-US" sz="60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
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1037880" y="1503720"/>
            <a:ext cx="8596440" cy="388044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1" lang="en-US" sz="60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Genres in conversations: Storytelling and gossiping 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Shape 1"/>
          <p:cNvSpPr txBox="1"/>
          <p:nvPr/>
        </p:nvSpPr>
        <p:spPr>
          <a:xfrm>
            <a:off x="1244160" y="1270080"/>
            <a:ext cx="8596440" cy="388044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1" lang="en-US" sz="4000" spc="-1" strike="noStrike" u="sng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Conversation: </a:t>
            </a:r>
            <a:r>
              <a:rPr b="1" lang="en-US" sz="40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we create and maintain our social identities.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40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Structured and motivated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4000" spc="-1" strike="noStrike" u="sng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Features of casual conversation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40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     </a:t>
            </a:r>
            <a:r>
              <a:rPr b="1" lang="en-US" sz="40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Speakers take turns, they can interrupt each other, there is topic shift, there are false starts, fillers, repetitions, among others. 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115" name="CustomShape 2"/>
          <p:cNvSpPr/>
          <p:nvPr/>
        </p:nvSpPr>
        <p:spPr>
          <a:xfrm>
            <a:off x="754920" y="3528720"/>
            <a:ext cx="978120" cy="484200"/>
          </a:xfrm>
          <a:prstGeom prst="notchedRight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1076400" y="241560"/>
            <a:ext cx="8596440" cy="388044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1" lang="en-US" sz="3600" spc="-1" strike="noStrike" u="sng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MACROSTRUCTURE OF CASUAL CONVERSATION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3600" spc="-1" strike="noStrike" u="sng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GENRE: </a:t>
            </a:r>
            <a:r>
              <a:rPr b="1" lang="en-US" sz="36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used to describe longer turns of talk.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36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Within the Systemic Functional Linguistics framework, Martin defines genre as: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36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STAGED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36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GOAL ORIENTED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36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 </a:t>
            </a:r>
            <a:r>
              <a:rPr b="1" lang="en-US" sz="36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SOCIAL PROCESSES 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
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  <p:sp>
        <p:nvSpPr>
          <p:cNvPr id="117" name="CustomShape 2"/>
          <p:cNvSpPr/>
          <p:nvPr/>
        </p:nvSpPr>
        <p:spPr>
          <a:xfrm>
            <a:off x="316800" y="3962880"/>
            <a:ext cx="759600" cy="527760"/>
          </a:xfrm>
          <a:prstGeom prst="notchedRight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8" name="CustomShape 3"/>
          <p:cNvSpPr/>
          <p:nvPr/>
        </p:nvSpPr>
        <p:spPr>
          <a:xfrm>
            <a:off x="316800" y="4618800"/>
            <a:ext cx="759600" cy="636120"/>
          </a:xfrm>
          <a:prstGeom prst="notchedRight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9" name="CustomShape 4"/>
          <p:cNvSpPr/>
          <p:nvPr/>
        </p:nvSpPr>
        <p:spPr>
          <a:xfrm>
            <a:off x="316800" y="5351040"/>
            <a:ext cx="759600" cy="682200"/>
          </a:xfrm>
          <a:prstGeom prst="notchedRight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Shape 1"/>
          <p:cNvSpPr txBox="1"/>
          <p:nvPr/>
        </p:nvSpPr>
        <p:spPr>
          <a:xfrm>
            <a:off x="844920" y="589320"/>
            <a:ext cx="8596440" cy="388044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1" lang="en-US" sz="112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HOW TO ANALYSE CONVERSATIONS, TAKING INTO CONSIDERATION GENRE ANALYSIS: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marL="343080" indent="-342720">
              <a:lnSpc>
                <a:spcPct val="100000"/>
              </a:lnSpc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12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Identify the chunk of text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marL="343080" indent="-342720">
              <a:lnSpc>
                <a:spcPct val="100000"/>
              </a:lnSpc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12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Identify its social purpose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marL="343080" indent="-342720">
              <a:lnSpc>
                <a:spcPct val="100000"/>
              </a:lnSpc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12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Identify its stages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112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MODEL OF THE NARRATIVE STRUCTURE OF PERSONAL ANECDOTES PRESENTED BY LABOV AND WALETZKY: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marL="343080" indent="-342720">
              <a:lnSpc>
                <a:spcPct val="100000"/>
              </a:lnSpc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12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Abstract: point of the story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marL="343080" indent="-342720">
              <a:lnSpc>
                <a:spcPct val="100000"/>
              </a:lnSpc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12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Orientation circumstantial information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marL="343080" indent="-342720">
              <a:lnSpc>
                <a:spcPct val="100000"/>
              </a:lnSpc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12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Complication: problem introduced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marL="343080" indent="-342720">
              <a:lnSpc>
                <a:spcPct val="100000"/>
              </a:lnSpc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12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Evaluation: speaker’s attitude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marL="343080" indent="-342720">
              <a:lnSpc>
                <a:spcPct val="100000"/>
              </a:lnSpc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12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Resolution: how the problem is solved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marL="343080" indent="-342720">
              <a:lnSpc>
                <a:spcPct val="100000"/>
              </a:lnSpc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12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Coda: Connects the story to the context 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729000" y="1091520"/>
            <a:ext cx="8596440" cy="388044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1" lang="en-US" sz="2400" spc="-1" strike="noStrike" u="sng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Slade</a:t>
            </a:r>
            <a:r>
              <a:rPr b="1" lang="en-US" sz="24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 → Analysed casual conversations taking into consideration what was mentioned by Labov and Waletzky. They discovered that storytelling segments differ from one another.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r>
              <a:rPr b="1" lang="en-US" sz="2400" spc="-1" strike="noStrike" u="sng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 </a:t>
            </a:r>
            <a:r>
              <a:rPr b="1" lang="en-US" sz="2400" spc="-1" strike="noStrike" u="sng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Categorized stories into four types:</a:t>
            </a:r>
            <a:r>
              <a:rPr b="1" lang="en-US" sz="24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 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marL="343080" indent="-342720">
              <a:lnSpc>
                <a:spcPct val="100000"/>
              </a:lnSpc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1" lang="en-US" sz="24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Narrative: (abstract) - orientation - complication - evaluation - resolution - (coda)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marL="343080" indent="-342720">
              <a:lnSpc>
                <a:spcPct val="100000"/>
              </a:lnSpc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1" lang="en-US" sz="24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Anecdote: (abstract) - orientation - remarkable event - reaction - (coda)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marL="343080" indent="-342720">
              <a:lnSpc>
                <a:spcPct val="100000"/>
              </a:lnSpc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1" lang="en-US" sz="24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Exemplum: (abstract) - orientation - incident - interpretation - (coda)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 marL="343080" indent="-342720">
              <a:lnSpc>
                <a:spcPct val="100000"/>
              </a:lnSpc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1" lang="en-US" sz="24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Candara"/>
              </a:rPr>
              <a:t>Recount: (abstract) - orientation - reorientation - (coda)</a:t>
            </a: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ndara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</TotalTime>
  <Application>LibreOffice/5.1.6.2$Linux_X86_64 LibreOffice_project/10m0$Build-2</Application>
  <Words>103</Words>
  <Paragraphs>67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2022-11-07T00:40:34Z</dcterms:created>
  <dc:creator>USUARIO</dc:creator>
  <dc:description/>
  <dc:language>es-AR</dc:language>
  <cp:lastModifiedBy/>
  <dcterms:modified xsi:type="dcterms:W3CDTF">2022-11-07T10:12:32Z</dcterms:modified>
  <cp:revision>4</cp:revision>
  <dc:subject/>
  <dc:title>Using functional grammar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Panorámica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11</vt:i4>
  </property>
</Properties>
</file>