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Libre Franklin"/>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jFDSNBB9gWNirx5hhj4eUrhLx2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B0F16F-67A8-44DB-A5F0-A381885C2B1F}">
  <a:tblStyle styleId="{12B0F16F-67A8-44DB-A5F0-A381885C2B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fntdata"/><Relationship Id="rId11" Type="http://schemas.openxmlformats.org/officeDocument/2006/relationships/slide" Target="slides/slide5.xml"/><Relationship Id="rId22" Type="http://schemas.openxmlformats.org/officeDocument/2006/relationships/font" Target="fonts/LibreFranklin-boldItalic.fntdata"/><Relationship Id="rId10" Type="http://schemas.openxmlformats.org/officeDocument/2006/relationships/slide" Target="slides/slide4.xml"/><Relationship Id="rId21" Type="http://schemas.openxmlformats.org/officeDocument/2006/relationships/font" Target="fonts/LibreFranklin-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LibreFranklin-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solidFill>
                  <a:srgbClr val="0000FF"/>
                </a:solidFill>
              </a:rPr>
              <a:t>In this presentation, we will look at the…</a:t>
            </a:r>
            <a:endParaRPr>
              <a:solidFill>
                <a:srgbClr val="0000FF"/>
              </a:solidFill>
            </a:endParaRPr>
          </a:p>
        </p:txBody>
      </p:sp>
      <p:sp>
        <p:nvSpPr>
          <p:cNvPr id="34" name="Google Shape;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f4f5dbe7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f4f5dbe7c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14f4f5dbe7c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f4f5dbe7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f4f5dbe7c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4f4f5dbe7c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f4f5dbe7c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f4f5dbe7c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14f4f5dbe7c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just">
              <a:lnSpc>
                <a:spcPct val="150000"/>
              </a:lnSpc>
              <a:spcBef>
                <a:spcPts val="0"/>
              </a:spcBef>
              <a:spcAft>
                <a:spcPts val="0"/>
              </a:spcAft>
              <a:buSzPts val="1400"/>
              <a:buFont typeface="Times New Roman"/>
              <a:buAutoNum type="arabicPeriod"/>
            </a:pPr>
            <a:r>
              <a:rPr lang="en-GB">
                <a:solidFill>
                  <a:srgbClr val="0000FF"/>
                </a:solidFill>
                <a:latin typeface="Times New Roman"/>
                <a:ea typeface="Times New Roman"/>
                <a:cs typeface="Times New Roman"/>
                <a:sym typeface="Times New Roman"/>
              </a:rPr>
              <a:t>For the purposes of this presentation, we will attempt to focus on the general characteristics of Lajuan and Cam’s which underpin them as being part of the same social group through which they express their identities and, in doing so, are constructed as individuals themselves.</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SzPts val="1400"/>
              <a:buFont typeface="Times New Roman"/>
              <a:buAutoNum type="arabicPeriod"/>
            </a:pPr>
            <a:r>
              <a:rPr lang="en-GB">
                <a:solidFill>
                  <a:srgbClr val="9900FF"/>
                </a:solidFill>
                <a:latin typeface="Times New Roman"/>
                <a:ea typeface="Times New Roman"/>
                <a:cs typeface="Times New Roman"/>
                <a:sym typeface="Times New Roman"/>
              </a:rPr>
              <a:t>Furthermore, we will attempt to articulate these categories with a complimentary of how, through this belonging to the same social group and high level of intimacy, they are capable of co-constructing and weaving different yet very much related issues seamlessly.</a:t>
            </a:r>
            <a:endParaRPr>
              <a:solidFill>
                <a:srgbClr val="9900FF"/>
              </a:solidFill>
              <a:latin typeface="Times New Roman"/>
              <a:ea typeface="Times New Roman"/>
              <a:cs typeface="Times New Roman"/>
              <a:sym typeface="Times New Roman"/>
            </a:endParaRPr>
          </a:p>
        </p:txBody>
      </p:sp>
      <p:sp>
        <p:nvSpPr>
          <p:cNvPr id="44" name="Google Shape;4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e160a623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g17e160a623c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a:solidFill>
                  <a:srgbClr val="0000FF"/>
                </a:solidFill>
                <a:latin typeface="Times New Roman"/>
                <a:ea typeface="Times New Roman"/>
                <a:cs typeface="Times New Roman"/>
                <a:sym typeface="Times New Roman"/>
              </a:rPr>
              <a:t>But before turning to our respective topics, we would like to </a:t>
            </a:r>
            <a:r>
              <a:rPr lang="en-GB">
                <a:solidFill>
                  <a:srgbClr val="0000FF"/>
                </a:solidFill>
                <a:latin typeface="Times New Roman"/>
                <a:ea typeface="Times New Roman"/>
                <a:cs typeface="Times New Roman"/>
                <a:sym typeface="Times New Roman"/>
              </a:rPr>
              <a:t>address some categories which are fundamental to our analysis:</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In this presentation, we will depart from Thornbury and Slade’s definition of conversation, namely… </a:t>
            </a:r>
            <a:endParaRPr>
              <a:solidFill>
                <a:srgbClr val="0000FF"/>
              </a:solidFill>
              <a:latin typeface="Times New Roman"/>
              <a:ea typeface="Times New Roman"/>
              <a:cs typeface="Times New Roman"/>
              <a:sym typeface="Times New Roman"/>
            </a:endParaRPr>
          </a:p>
          <a:p>
            <a:pPr indent="0" lvl="0" marL="45720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However,  we deem this too broad a definition to describe the nature of Lajuan and Cam’s conversation. Instead, we will argue that the primary function operating in this case is that of </a:t>
            </a:r>
            <a:r>
              <a:rPr b="1" lang="en-GB">
                <a:solidFill>
                  <a:srgbClr val="0000FF"/>
                </a:solidFill>
                <a:latin typeface="Times New Roman"/>
                <a:ea typeface="Times New Roman"/>
                <a:cs typeface="Times New Roman"/>
                <a:sym typeface="Times New Roman"/>
              </a:rPr>
              <a:t>language as a means of catharsis</a:t>
            </a:r>
            <a:r>
              <a:rPr lang="en-GB">
                <a:solidFill>
                  <a:srgbClr val="0000FF"/>
                </a:solidFill>
                <a:latin typeface="Times New Roman"/>
                <a:ea typeface="Times New Roman"/>
                <a:cs typeface="Times New Roman"/>
                <a:sym typeface="Times New Roman"/>
              </a:rPr>
              <a:t>. </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Furthermore, we will depart from their notion that conversation is… </a:t>
            </a:r>
            <a:endParaRPr>
              <a:solidFill>
                <a:srgbClr val="0000FF"/>
              </a:solidFill>
              <a:latin typeface="Times New Roman"/>
              <a:ea typeface="Times New Roman"/>
              <a:cs typeface="Times New Roman"/>
              <a:sym typeface="Times New Roman"/>
            </a:endParaRPr>
          </a:p>
          <a:p>
            <a:pPr indent="0" lvl="0" marL="45720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That is to say, we will claim that Lajuan and Cam’s conversation is more than just the negotiation of meaning, but rather </a:t>
            </a:r>
            <a:r>
              <a:rPr b="1" lang="en-GB">
                <a:solidFill>
                  <a:srgbClr val="0000FF"/>
                </a:solidFill>
                <a:latin typeface="Times New Roman"/>
                <a:ea typeface="Times New Roman"/>
                <a:cs typeface="Times New Roman"/>
                <a:sym typeface="Times New Roman"/>
              </a:rPr>
              <a:t>a negotiation of what makes them who they are</a:t>
            </a:r>
            <a:r>
              <a:rPr lang="en-GB">
                <a:solidFill>
                  <a:srgbClr val="0000FF"/>
                </a:solidFill>
                <a:latin typeface="Times New Roman"/>
                <a:ea typeface="Times New Roman"/>
                <a:cs typeface="Times New Roman"/>
                <a:sym typeface="Times New Roman"/>
              </a:rPr>
              <a:t>.</a:t>
            </a:r>
            <a:endParaRPr>
              <a:solidFill>
                <a:srgbClr val="0000FF"/>
              </a:solidFill>
              <a:latin typeface="Times New Roman"/>
              <a:ea typeface="Times New Roman"/>
              <a:cs typeface="Times New Roman"/>
              <a:sym typeface="Times New Roman"/>
            </a:endParaRPr>
          </a:p>
        </p:txBody>
      </p:sp>
      <p:sp>
        <p:nvSpPr>
          <p:cNvPr id="53" name="Google Shape;53;g17e160a623c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7e160a623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17e160a623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mentioned before, we believe that Lajuan and Cam’s conversation is an instance of catharsis, that is…</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This is supported by they array of topics which they discuss, for example…</a:t>
            </a:r>
            <a:endParaRPr>
              <a:solidFill>
                <a:srgbClr val="0000FF"/>
              </a:solidFill>
              <a:latin typeface="Times New Roman"/>
              <a:ea typeface="Times New Roman"/>
              <a:cs typeface="Times New Roman"/>
              <a:sym typeface="Times New Roman"/>
            </a:endParaRPr>
          </a:p>
          <a:p>
            <a:pPr indent="0" lvl="0" marL="45720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Interestingly, all of these topics are deeply personal issues and, as we will argue, are enabled to be developed by virtue of their shared experiences.</a:t>
            </a:r>
            <a:endParaRPr>
              <a:solidFill>
                <a:srgbClr val="0000FF"/>
              </a:solidFill>
              <a:latin typeface="Times New Roman"/>
              <a:ea typeface="Times New Roman"/>
              <a:cs typeface="Times New Roman"/>
              <a:sym typeface="Times New Roman"/>
            </a:endParaRPr>
          </a:p>
        </p:txBody>
      </p:sp>
      <p:sp>
        <p:nvSpPr>
          <p:cNvPr id="60" name="Google Shape;60;g17e160a623c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7e160a623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17e160a623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We would now like to show you some extracts and pose the following question…</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seen in these examples, Lajuan refrains from referring to taboo topics explicitly; instead, he does so by means of euphemisms, even though </a:t>
            </a:r>
            <a:r>
              <a:rPr i="1" lang="en-GB">
                <a:solidFill>
                  <a:srgbClr val="0000FF"/>
                </a:solidFill>
                <a:latin typeface="Times New Roman"/>
                <a:ea typeface="Times New Roman"/>
                <a:cs typeface="Times New Roman"/>
                <a:sym typeface="Times New Roman"/>
              </a:rPr>
              <a:t>he</a:t>
            </a:r>
            <a:r>
              <a:rPr lang="en-GB">
                <a:solidFill>
                  <a:srgbClr val="0000FF"/>
                </a:solidFill>
                <a:latin typeface="Times New Roman"/>
                <a:ea typeface="Times New Roman"/>
                <a:cs typeface="Times New Roman"/>
                <a:sym typeface="Times New Roman"/>
              </a:rPr>
              <a:t> is the one introducing these topics. In other words, he takes the lead of the interaction by participating proactively even if he is, at times, uncomfortable with some of the details.</a:t>
            </a:r>
            <a:endParaRPr>
              <a:solidFill>
                <a:srgbClr val="0000FF"/>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t/>
            </a:r>
            <a:endParaRPr>
              <a:solidFill>
                <a:srgbClr val="0000FF"/>
              </a:solidFill>
              <a:latin typeface="Times New Roman"/>
              <a:ea typeface="Times New Roman"/>
              <a:cs typeface="Times New Roman"/>
              <a:sym typeface="Times New Roman"/>
            </a:endParaRPr>
          </a:p>
        </p:txBody>
      </p:sp>
      <p:sp>
        <p:nvSpPr>
          <p:cNvPr id="67" name="Google Shape;67;g17e160a623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4f4f5dbe7c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14f4f5dbe7c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Now have a look at what occurs on Cam’s part, and, again same question</a:t>
            </a:r>
            <a:r>
              <a:rPr lang="en-GB">
                <a:solidFill>
                  <a:srgbClr val="0000FF"/>
                </a:solidFill>
                <a:latin typeface="Times New Roman"/>
                <a:ea typeface="Times New Roman"/>
                <a:cs typeface="Times New Roman"/>
                <a:sym typeface="Times New Roman"/>
              </a:rPr>
              <a:t>…</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seen in these examples, Cam is more straightforward when compared to Lajuan. In other words, in those few instances in which Cam had the opportunity to contribute to the discussion, instead of making use of euphemisms, he prefers to be explicit.</a:t>
            </a:r>
            <a:endParaRPr>
              <a:solidFill>
                <a:srgbClr val="0000FF"/>
              </a:solidFill>
              <a:latin typeface="Times New Roman"/>
              <a:ea typeface="Times New Roman"/>
              <a:cs typeface="Times New Roman"/>
              <a:sym typeface="Times New Roman"/>
            </a:endParaRPr>
          </a:p>
        </p:txBody>
      </p:sp>
      <p:sp>
        <p:nvSpPr>
          <p:cNvPr id="75" name="Google Shape;75;g14f4f5dbe7c_1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7e160a623c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17e160a623c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a:solidFill>
                  <a:srgbClr val="0000FF"/>
                </a:solidFill>
                <a:latin typeface="Times New Roman"/>
                <a:ea typeface="Times New Roman"/>
                <a:cs typeface="Times New Roman"/>
                <a:sym typeface="Times New Roman"/>
              </a:rPr>
              <a:t>Therefore, their identities both surface and are dynamically shaped through discourse, even if they are inherently contradictory. </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Lajuan projects himself as a person who is willing to discuss personal experiences of utmost intimacy, yet feels embarrassed of certain aspects of sexuality.</a:t>
            </a:r>
            <a:endParaRPr>
              <a:solidFill>
                <a:srgbClr val="0000FF"/>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Cam, however, is an attentive listener who, while mostly passive, takes these topics very seriously and is willing to expand on them by sharing </a:t>
            </a:r>
            <a:r>
              <a:rPr i="1" lang="en-GB">
                <a:solidFill>
                  <a:srgbClr val="0000FF"/>
                </a:solidFill>
                <a:latin typeface="Times New Roman"/>
                <a:ea typeface="Times New Roman"/>
                <a:cs typeface="Times New Roman"/>
                <a:sym typeface="Times New Roman"/>
              </a:rPr>
              <a:t>his</a:t>
            </a:r>
            <a:r>
              <a:rPr lang="en-GB">
                <a:solidFill>
                  <a:srgbClr val="0000FF"/>
                </a:solidFill>
                <a:latin typeface="Times New Roman"/>
                <a:ea typeface="Times New Roman"/>
                <a:cs typeface="Times New Roman"/>
                <a:sym typeface="Times New Roman"/>
              </a:rPr>
              <a:t> personal experiences. </a:t>
            </a:r>
            <a:endParaRPr>
              <a:solidFill>
                <a:srgbClr val="0000FF"/>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Thus, although it may be obvious, we argue that this is achieved smoothly because, through the negotiation of topics and euphemism, they assert belonging to the same identitary group.</a:t>
            </a:r>
            <a:endParaRPr b="1" sz="1200">
              <a:solidFill>
                <a:srgbClr val="0000FF"/>
              </a:solidFill>
              <a:latin typeface="Calibri"/>
              <a:ea typeface="Calibri"/>
              <a:cs typeface="Calibri"/>
              <a:sym typeface="Calibri"/>
            </a:endParaRPr>
          </a:p>
        </p:txBody>
      </p:sp>
      <p:sp>
        <p:nvSpPr>
          <p:cNvPr id="83" name="Google Shape;83;g17e160a623c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4f4f5dbe7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14f4f5dbe7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14f4f5dbe7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f4f5dbe7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f4f5dbe7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14f4f5dbe7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2"/>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21" name="Google Shape;21;p12"/>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22" name="Google Shape;22;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1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Bookman Old Style"/>
              <a:buNone/>
              <a:defRPr b="0" i="0" sz="4700" u="none" cap="none" strike="noStrike">
                <a:solidFill>
                  <a:srgbClr val="3F3F3F"/>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0" algn="l">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Libre Franklin"/>
                <a:ea typeface="Libre Franklin"/>
                <a:cs typeface="Libre Franklin"/>
                <a:sym typeface="Libre Franklin"/>
              </a:defRPr>
            </a:lvl1pPr>
            <a:lvl2pPr indent="-336550" lvl="1" marL="914400" marR="0" rtl="0" algn="l">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Libre Franklin"/>
                <a:ea typeface="Libre Franklin"/>
                <a:cs typeface="Libre Franklin"/>
                <a:sym typeface="Libre Franklin"/>
              </a:defRPr>
            </a:lvl2pPr>
            <a:lvl3pPr indent="-311150" lvl="2" marL="13716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3pPr>
            <a:lvl4pPr indent="-311150" lvl="3" marL="18288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4pPr>
            <a:lvl5pPr indent="-311150" lvl="4" marL="22860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13" name="Google Shape;13;p1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FFFFF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1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GB"/>
              <a:t>‹#›</a:t>
            </a:fld>
            <a:endParaRPr/>
          </a:p>
        </p:txBody>
      </p:sp>
      <p:cxnSp>
        <p:nvCxnSpPr>
          <p:cNvPr id="16" name="Google Shape;16;p10"/>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rive.google.com/file/d/1S1poTJV05cxxsW-IkzNqJDKckHd_rgmm/view" TargetMode="External"/><Relationship Id="rId4" Type="http://schemas.openxmlformats.org/officeDocument/2006/relationships/image" Target="../media/image1.png"/><Relationship Id="rId5" Type="http://schemas.openxmlformats.org/officeDocument/2006/relationships/hyperlink" Target="http://drive.google.com/file/d/1HIXl1vJmZMIqS0VWBGL7z2q4KtIDqi7p/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1"/>
          <p:cNvSpPr/>
          <p:nvPr/>
        </p:nvSpPr>
        <p:spPr>
          <a:xfrm>
            <a:off x="0" y="1"/>
            <a:ext cx="12192001"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37" name="Google Shape;37;p1"/>
          <p:cNvSpPr txBox="1"/>
          <p:nvPr>
            <p:ph type="ctrTitle"/>
          </p:nvPr>
        </p:nvSpPr>
        <p:spPr>
          <a:xfrm>
            <a:off x="648929" y="639097"/>
            <a:ext cx="6253200" cy="36861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4200">
                <a:solidFill>
                  <a:schemeClr val="dk1"/>
                </a:solidFill>
              </a:rPr>
              <a:t>Expression of identity and topic management in Lajuan &amp; Cam’s conversation: an instance of catharsis</a:t>
            </a:r>
            <a:endParaRPr sz="4200">
              <a:solidFill>
                <a:schemeClr val="dk1"/>
              </a:solidFill>
            </a:endParaRPr>
          </a:p>
        </p:txBody>
      </p:sp>
      <p:sp>
        <p:nvSpPr>
          <p:cNvPr id="38" name="Google Shape;38;p1"/>
          <p:cNvSpPr txBox="1"/>
          <p:nvPr>
            <p:ph idx="1" type="subTitle"/>
          </p:nvPr>
        </p:nvSpPr>
        <p:spPr>
          <a:xfrm>
            <a:off x="632899" y="4672738"/>
            <a:ext cx="6269400" cy="3849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400"/>
              </a:spcBef>
              <a:spcAft>
                <a:spcPts val="0"/>
              </a:spcAft>
              <a:buSzPts val="1900"/>
              <a:buNone/>
            </a:pPr>
            <a:r>
              <a:rPr lang="en-GB" sz="1900" cap="none"/>
              <a:t>By </a:t>
            </a:r>
            <a:r>
              <a:rPr b="1" lang="en-GB" sz="1900" cap="none"/>
              <a:t>Elisa Menendez</a:t>
            </a:r>
            <a:r>
              <a:rPr lang="en-GB" sz="1900" cap="none"/>
              <a:t> &amp; </a:t>
            </a:r>
            <a:r>
              <a:rPr b="1" lang="en-GB" sz="1900" cap="none"/>
              <a:t>Jonathan Larrandart</a:t>
            </a:r>
            <a:endParaRPr/>
          </a:p>
        </p:txBody>
      </p:sp>
      <p:cxnSp>
        <p:nvCxnSpPr>
          <p:cNvPr id="39" name="Google Shape;39;p1"/>
          <p:cNvCxnSpPr/>
          <p:nvPr/>
        </p:nvCxnSpPr>
        <p:spPr>
          <a:xfrm>
            <a:off x="744179" y="4498925"/>
            <a:ext cx="5636107" cy="0"/>
          </a:xfrm>
          <a:prstGeom prst="straightConnector1">
            <a:avLst/>
          </a:prstGeom>
          <a:noFill/>
          <a:ln cap="flat" cmpd="sng" w="12700">
            <a:solidFill>
              <a:srgbClr val="3F3F3F"/>
            </a:solidFill>
            <a:prstDash val="solid"/>
            <a:round/>
            <a:headEnd len="sm" w="sm" type="none"/>
            <a:tailEnd len="sm" w="sm" type="none"/>
          </a:ln>
        </p:spPr>
      </p:cxnSp>
      <p:pic>
        <p:nvPicPr>
          <p:cNvPr id="40" name="Google Shape;40;p1"/>
          <p:cNvPicPr preferRelativeResize="0"/>
          <p:nvPr/>
        </p:nvPicPr>
        <p:blipFill rotWithShape="1">
          <a:blip r:embed="rId3">
            <a:alphaModFix/>
          </a:blip>
          <a:srcRect b="0" l="0" r="0" t="0"/>
          <a:stretch/>
        </p:blipFill>
        <p:spPr>
          <a:xfrm>
            <a:off x="7556686" y="1"/>
            <a:ext cx="4635315"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4f4f5dbe7c_0_16"/>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GB" sz="4600">
                <a:solidFill>
                  <a:srgbClr val="EC7016"/>
                </a:solidFill>
              </a:rPr>
              <a:t>2</a:t>
            </a:r>
            <a:r>
              <a:rPr lang="en-GB" sz="4600">
                <a:solidFill>
                  <a:schemeClr val="dk1"/>
                </a:solidFill>
              </a:rPr>
              <a:t> P</a:t>
            </a:r>
            <a:r>
              <a:rPr lang="en-GB" sz="4600">
                <a:solidFill>
                  <a:schemeClr val="dk1"/>
                </a:solidFill>
              </a:rPr>
              <a:t>arents’ education &amp; affection</a:t>
            </a:r>
            <a:endParaRPr sz="4600">
              <a:solidFill>
                <a:schemeClr val="dk1"/>
              </a:solidFill>
            </a:endParaRPr>
          </a:p>
        </p:txBody>
      </p:sp>
      <p:sp>
        <p:nvSpPr>
          <p:cNvPr id="115" name="Google Shape;115;g14f4f5dbe7c_0_16"/>
          <p:cNvSpPr txBox="1"/>
          <p:nvPr>
            <p:ph idx="1" type="body"/>
          </p:nvPr>
        </p:nvSpPr>
        <p:spPr>
          <a:xfrm>
            <a:off x="1097275" y="2108200"/>
            <a:ext cx="10058400" cy="12723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a:t>
            </a:r>
            <a:r>
              <a:rPr lang="en-GB" sz="2000">
                <a:solidFill>
                  <a:schemeClr val="dk1"/>
                </a:solidFill>
              </a:rPr>
              <a:t> </a:t>
            </a:r>
            <a:r>
              <a:rPr b="1" lang="en-GB" sz="2000">
                <a:solidFill>
                  <a:schemeClr val="dk1"/>
                </a:solidFill>
              </a:rPr>
              <a:t>A</a:t>
            </a:r>
            <a:r>
              <a:rPr lang="en-GB" sz="2000">
                <a:solidFill>
                  <a:schemeClr val="dk1"/>
                </a:solidFill>
              </a:rPr>
              <a:t> </a:t>
            </a:r>
            <a:r>
              <a:rPr lang="en-GB" sz="2000">
                <a:solidFill>
                  <a:schemeClr val="accent1"/>
                </a:solidFill>
              </a:rPr>
              <a:t>↓</a:t>
            </a:r>
            <a:endParaRPr b="1" sz="2000">
              <a:solidFill>
                <a:schemeClr val="accent1"/>
              </a:solidFill>
            </a:endParaRPr>
          </a:p>
          <a:p>
            <a:pPr indent="0" lvl="0" marL="0" rtl="0" algn="l">
              <a:lnSpc>
                <a:spcPct val="100000"/>
              </a:lnSpc>
              <a:spcBef>
                <a:spcPts val="1000"/>
              </a:spcBef>
              <a:spcAft>
                <a:spcPts val="0"/>
              </a:spcAft>
              <a:buNone/>
            </a:pPr>
            <a:r>
              <a:rPr b="1" lang="en-GB" sz="2000">
                <a:solidFill>
                  <a:schemeClr val="dk1"/>
                </a:solidFill>
              </a:rPr>
              <a:t>LAJU</a:t>
            </a:r>
            <a:r>
              <a:rPr lang="en-GB" sz="2000">
                <a:solidFill>
                  <a:schemeClr val="dk1"/>
                </a:solidFill>
              </a:rPr>
              <a:t>:</a:t>
            </a:r>
            <a:r>
              <a:rPr b="1" lang="en-GB" sz="2000">
                <a:solidFill>
                  <a:schemeClr val="dk1"/>
                </a:solidFill>
              </a:rPr>
              <a:t> </a:t>
            </a:r>
            <a:r>
              <a:rPr lang="en-GB" sz="2000">
                <a:solidFill>
                  <a:schemeClr val="dk1"/>
                </a:solidFill>
              </a:rPr>
              <a:t> (Introduces the topic of being independent and their parent’s education).</a:t>
            </a:r>
            <a:endParaRPr sz="2000">
              <a:solidFill>
                <a:schemeClr val="dk1"/>
              </a:solidFill>
            </a:endParaRPr>
          </a:p>
          <a:p>
            <a:pPr indent="0" lvl="0" marL="0" rtl="0" algn="l">
              <a:lnSpc>
                <a:spcPct val="100000"/>
              </a:lnSpc>
              <a:spcBef>
                <a:spcPts val="1000"/>
              </a:spcBef>
              <a:spcAft>
                <a:spcPts val="1000"/>
              </a:spcAft>
              <a:buNone/>
            </a:pPr>
            <a:r>
              <a:rPr b="1" lang="en-GB" sz="2000">
                <a:solidFill>
                  <a:schemeClr val="dk1"/>
                </a:solidFill>
              </a:rPr>
              <a:t>CAM</a:t>
            </a:r>
            <a:r>
              <a:rPr lang="en-GB" sz="2000">
                <a:solidFill>
                  <a:schemeClr val="dk1"/>
                </a:solidFill>
              </a:rPr>
              <a:t>:</a:t>
            </a:r>
            <a:r>
              <a:rPr b="1" lang="en-GB" sz="2000">
                <a:solidFill>
                  <a:schemeClr val="dk1"/>
                </a:solidFill>
              </a:rPr>
              <a:t> </a:t>
            </a:r>
            <a:r>
              <a:rPr lang="en-GB" sz="2000">
                <a:solidFill>
                  <a:schemeClr val="dk1"/>
                </a:solidFill>
              </a:rPr>
              <a:t>See, my parents weren’t very… I don’t know… They are not extremely educated.</a:t>
            </a:r>
            <a:endParaRPr sz="2000">
              <a:solidFill>
                <a:schemeClr val="dk1"/>
              </a:solidFill>
            </a:endParaRPr>
          </a:p>
        </p:txBody>
      </p:sp>
      <p:sp>
        <p:nvSpPr>
          <p:cNvPr id="116" name="Google Shape;116;g14f4f5dbe7c_0_16"/>
          <p:cNvSpPr txBox="1"/>
          <p:nvPr>
            <p:ph idx="1" type="body"/>
          </p:nvPr>
        </p:nvSpPr>
        <p:spPr>
          <a:xfrm>
            <a:off x="1097275" y="3380500"/>
            <a:ext cx="10058400" cy="12723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 B</a:t>
            </a:r>
            <a:r>
              <a:rPr lang="en-GB" sz="2000">
                <a:solidFill>
                  <a:schemeClr val="dk1"/>
                </a:solidFill>
              </a:rPr>
              <a:t> </a:t>
            </a:r>
            <a:r>
              <a:rPr lang="en-GB" sz="2000">
                <a:solidFill>
                  <a:schemeClr val="accent1"/>
                </a:solidFill>
              </a:rPr>
              <a:t>↓</a:t>
            </a:r>
            <a:endParaRPr sz="2000">
              <a:solidFill>
                <a:schemeClr val="accent1"/>
              </a:solidFill>
            </a:endParaRPr>
          </a:p>
          <a:p>
            <a:pPr indent="0" lvl="0" marL="0" rtl="0" algn="l">
              <a:lnSpc>
                <a:spcPct val="100000"/>
              </a:lnSpc>
              <a:spcBef>
                <a:spcPts val="1000"/>
              </a:spcBef>
              <a:spcAft>
                <a:spcPts val="0"/>
              </a:spcAft>
              <a:buNone/>
            </a:pPr>
            <a:r>
              <a:rPr b="1" lang="en-GB" sz="2000">
                <a:solidFill>
                  <a:schemeClr val="dk1"/>
                </a:solidFill>
              </a:rPr>
              <a:t>LAJU</a:t>
            </a:r>
            <a:r>
              <a:rPr lang="en-GB" sz="2000">
                <a:solidFill>
                  <a:schemeClr val="dk1"/>
                </a:solidFill>
              </a:rPr>
              <a:t>:</a:t>
            </a:r>
            <a:r>
              <a:rPr b="1" lang="en-GB" sz="2000">
                <a:solidFill>
                  <a:schemeClr val="dk1"/>
                </a:solidFill>
              </a:rPr>
              <a:t> </a:t>
            </a:r>
            <a:r>
              <a:rPr lang="en-GB" sz="2000">
                <a:solidFill>
                  <a:schemeClr val="dk1"/>
                </a:solidFill>
              </a:rPr>
              <a:t> (Introduces the topic of their family’s attitude towards displaying affection).</a:t>
            </a:r>
            <a:endParaRPr sz="2000">
              <a:solidFill>
                <a:schemeClr val="dk1"/>
              </a:solidFill>
            </a:endParaRPr>
          </a:p>
          <a:p>
            <a:pPr indent="0" lvl="0" marL="0" rtl="0" algn="l">
              <a:lnSpc>
                <a:spcPct val="100000"/>
              </a:lnSpc>
              <a:spcBef>
                <a:spcPts val="1000"/>
              </a:spcBef>
              <a:spcAft>
                <a:spcPts val="1000"/>
              </a:spcAft>
              <a:buNone/>
            </a:pPr>
            <a:r>
              <a:rPr b="1" lang="en-GB" sz="2000">
                <a:solidFill>
                  <a:schemeClr val="dk1"/>
                </a:solidFill>
              </a:rPr>
              <a:t>CAM</a:t>
            </a:r>
            <a:r>
              <a:rPr lang="en-GB" sz="2000">
                <a:solidFill>
                  <a:schemeClr val="dk1"/>
                </a:solidFill>
              </a:rPr>
              <a:t>:</a:t>
            </a:r>
            <a:r>
              <a:rPr b="1" lang="en-GB" sz="2000">
                <a:solidFill>
                  <a:schemeClr val="dk1"/>
                </a:solidFill>
              </a:rPr>
              <a:t> </a:t>
            </a:r>
            <a:r>
              <a:rPr lang="en-GB" sz="2000">
                <a:solidFill>
                  <a:schemeClr val="dk1"/>
                </a:solidFill>
              </a:rPr>
              <a:t>See, uh, my mother was like that more so, and my father was different.</a:t>
            </a:r>
            <a:endParaRPr b="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4f4f5dbe7c_0_3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GB" sz="4600">
                <a:solidFill>
                  <a:srgbClr val="EC7016"/>
                </a:solidFill>
              </a:rPr>
              <a:t>2</a:t>
            </a:r>
            <a:r>
              <a:rPr lang="en-GB" sz="4600">
                <a:solidFill>
                  <a:schemeClr val="dk1"/>
                </a:solidFill>
              </a:rPr>
              <a:t> Sexuality</a:t>
            </a:r>
            <a:endParaRPr sz="4600" u="sng">
              <a:solidFill>
                <a:schemeClr val="dk1"/>
              </a:solidFill>
            </a:endParaRPr>
          </a:p>
        </p:txBody>
      </p:sp>
      <p:sp>
        <p:nvSpPr>
          <p:cNvPr id="123" name="Google Shape;123;g14f4f5dbe7c_0_32"/>
          <p:cNvSpPr txBox="1"/>
          <p:nvPr>
            <p:ph idx="1" type="body"/>
          </p:nvPr>
        </p:nvSpPr>
        <p:spPr>
          <a:xfrm>
            <a:off x="1097275" y="2108200"/>
            <a:ext cx="10058400" cy="15801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 C</a:t>
            </a:r>
            <a:r>
              <a:rPr lang="en-GB" sz="2000">
                <a:solidFill>
                  <a:schemeClr val="dk1"/>
                </a:solidFill>
              </a:rPr>
              <a:t> </a:t>
            </a:r>
            <a:r>
              <a:rPr lang="en-GB" sz="2000">
                <a:solidFill>
                  <a:schemeClr val="accent1"/>
                </a:solidFill>
              </a:rPr>
              <a:t>↓</a:t>
            </a:r>
            <a:endParaRPr b="1" sz="2000">
              <a:solidFill>
                <a:schemeClr val="accent1"/>
              </a:solidFill>
            </a:endParaRPr>
          </a:p>
          <a:p>
            <a:pPr indent="0" lvl="0" marL="0" rtl="0" algn="l">
              <a:lnSpc>
                <a:spcPct val="100000"/>
              </a:lnSpc>
              <a:spcBef>
                <a:spcPts val="1000"/>
              </a:spcBef>
              <a:spcAft>
                <a:spcPts val="0"/>
              </a:spcAft>
              <a:buClr>
                <a:schemeClr val="dk1"/>
              </a:buClr>
              <a:buSzPts val="1100"/>
              <a:buFont typeface="Arial"/>
              <a:buNone/>
            </a:pPr>
            <a:r>
              <a:rPr b="1" lang="en-GB" sz="2000">
                <a:solidFill>
                  <a:schemeClr val="dk1"/>
                </a:solidFill>
              </a:rPr>
              <a:t>LAJU</a:t>
            </a:r>
            <a:r>
              <a:rPr lang="en-GB" sz="2000">
                <a:solidFill>
                  <a:schemeClr val="dk1"/>
                </a:solidFill>
              </a:rPr>
              <a:t>:</a:t>
            </a:r>
            <a:r>
              <a:rPr b="1" lang="en-GB" sz="2000">
                <a:solidFill>
                  <a:schemeClr val="dk1"/>
                </a:solidFill>
              </a:rPr>
              <a:t> </a:t>
            </a:r>
            <a:r>
              <a:rPr lang="en-GB" sz="2000">
                <a:solidFill>
                  <a:schemeClr val="dk1"/>
                </a:solidFill>
              </a:rPr>
              <a:t> (Introduces the topic of how Scott is hiding his homosexuality).</a:t>
            </a:r>
            <a:endParaRPr sz="2000">
              <a:solidFill>
                <a:schemeClr val="dk1"/>
              </a:solidFill>
            </a:endParaRPr>
          </a:p>
          <a:p>
            <a:pPr indent="0" lvl="0" marL="0" rtl="0" algn="l">
              <a:lnSpc>
                <a:spcPct val="100000"/>
              </a:lnSpc>
              <a:spcBef>
                <a:spcPts val="1000"/>
              </a:spcBef>
              <a:spcAft>
                <a:spcPts val="1000"/>
              </a:spcAft>
              <a:buClr>
                <a:schemeClr val="dk1"/>
              </a:buClr>
              <a:buSzPts val="1100"/>
              <a:buFont typeface="Arial"/>
              <a:buNone/>
            </a:pPr>
            <a:r>
              <a:rPr b="1" lang="en-GB" sz="2000">
                <a:solidFill>
                  <a:schemeClr val="dk1"/>
                </a:solidFill>
              </a:rPr>
              <a:t>CAM</a:t>
            </a:r>
            <a:r>
              <a:rPr lang="en-GB" sz="2000">
                <a:solidFill>
                  <a:schemeClr val="dk1"/>
                </a:solidFill>
              </a:rPr>
              <a:t>: No, I couldn’t hide it that long either. I told my mother when, like, my boyfriend moved away.</a:t>
            </a:r>
            <a:endParaRPr b="1" sz="2000">
              <a:solidFill>
                <a:schemeClr val="dk1"/>
              </a:solidFill>
            </a:endParaRPr>
          </a:p>
        </p:txBody>
      </p:sp>
      <p:sp>
        <p:nvSpPr>
          <p:cNvPr id="124" name="Google Shape;124;g14f4f5dbe7c_0_32"/>
          <p:cNvSpPr txBox="1"/>
          <p:nvPr>
            <p:ph idx="1" type="body"/>
          </p:nvPr>
        </p:nvSpPr>
        <p:spPr>
          <a:xfrm>
            <a:off x="1066800" y="3688300"/>
            <a:ext cx="10058400" cy="12723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 D</a:t>
            </a:r>
            <a:r>
              <a:rPr lang="en-GB" sz="2000">
                <a:solidFill>
                  <a:schemeClr val="dk1"/>
                </a:solidFill>
              </a:rPr>
              <a:t> </a:t>
            </a:r>
            <a:r>
              <a:rPr lang="en-GB" sz="2000">
                <a:solidFill>
                  <a:schemeClr val="accent1"/>
                </a:solidFill>
              </a:rPr>
              <a:t>↓</a:t>
            </a:r>
            <a:endParaRPr b="1" sz="2000">
              <a:solidFill>
                <a:schemeClr val="accent1"/>
              </a:solidFill>
            </a:endParaRPr>
          </a:p>
          <a:p>
            <a:pPr indent="0" lvl="0" marL="0" rtl="0" algn="l">
              <a:lnSpc>
                <a:spcPct val="100000"/>
              </a:lnSpc>
              <a:spcBef>
                <a:spcPts val="1000"/>
              </a:spcBef>
              <a:spcAft>
                <a:spcPts val="0"/>
              </a:spcAft>
              <a:buNone/>
            </a:pPr>
            <a:r>
              <a:rPr b="1" lang="en-GB" sz="2000">
                <a:solidFill>
                  <a:schemeClr val="dk1"/>
                </a:solidFill>
              </a:rPr>
              <a:t>LAJU</a:t>
            </a:r>
            <a:r>
              <a:rPr lang="en-GB" sz="2000">
                <a:solidFill>
                  <a:schemeClr val="dk1"/>
                </a:solidFill>
              </a:rPr>
              <a:t>:  (Introduces the topic of when he realised he was gay).</a:t>
            </a:r>
            <a:endParaRPr sz="2000">
              <a:solidFill>
                <a:schemeClr val="dk1"/>
              </a:solidFill>
            </a:endParaRPr>
          </a:p>
          <a:p>
            <a:pPr indent="0" lvl="0" marL="0" rtl="0" algn="l">
              <a:lnSpc>
                <a:spcPct val="100000"/>
              </a:lnSpc>
              <a:spcBef>
                <a:spcPts val="1000"/>
              </a:spcBef>
              <a:spcAft>
                <a:spcPts val="1000"/>
              </a:spcAft>
              <a:buNone/>
            </a:pPr>
            <a:r>
              <a:rPr b="1" lang="en-GB" sz="2000">
                <a:solidFill>
                  <a:schemeClr val="dk1"/>
                </a:solidFill>
              </a:rPr>
              <a:t>CAM</a:t>
            </a:r>
            <a:r>
              <a:rPr lang="en-GB" sz="2000">
                <a:solidFill>
                  <a:schemeClr val="dk1"/>
                </a:solidFill>
              </a:rPr>
              <a:t>:</a:t>
            </a:r>
            <a:r>
              <a:rPr b="1" lang="en-GB" sz="2000">
                <a:solidFill>
                  <a:schemeClr val="dk1"/>
                </a:solidFill>
              </a:rPr>
              <a:t> </a:t>
            </a:r>
            <a:r>
              <a:rPr lang="en-GB" sz="2000">
                <a:solidFill>
                  <a:schemeClr val="dk1"/>
                </a:solidFill>
              </a:rPr>
              <a:t>I was, like, probably three or four, and I was like, wrestling…</a:t>
            </a:r>
            <a:endParaRPr b="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4f4f5dbe7c_0_44"/>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GB" sz="4600">
                <a:solidFill>
                  <a:schemeClr val="accent1"/>
                </a:solidFill>
              </a:rPr>
              <a:t>To sum up…</a:t>
            </a:r>
            <a:endParaRPr sz="4600">
              <a:solidFill>
                <a:schemeClr val="accent1"/>
              </a:solidFill>
            </a:endParaRPr>
          </a:p>
        </p:txBody>
      </p:sp>
      <p:sp>
        <p:nvSpPr>
          <p:cNvPr id="131" name="Google Shape;131;g14f4f5dbe7c_0_44"/>
          <p:cNvSpPr txBox="1"/>
          <p:nvPr>
            <p:ph idx="1" type="body"/>
          </p:nvPr>
        </p:nvSpPr>
        <p:spPr>
          <a:xfrm>
            <a:off x="1097275" y="2292600"/>
            <a:ext cx="5510100" cy="2272800"/>
          </a:xfrm>
          <a:prstGeom prst="rect">
            <a:avLst/>
          </a:prstGeom>
        </p:spPr>
        <p:txBody>
          <a:bodyPr anchorCtr="0" anchor="t" bIns="45700" lIns="0" spcFirstLastPara="1" rIns="0" wrap="square" tIns="45700">
            <a:spAutoFit/>
          </a:bodyPr>
          <a:lstStyle/>
          <a:p>
            <a:pPr indent="0" lvl="0" marL="0" rtl="0" algn="ctr">
              <a:lnSpc>
                <a:spcPct val="100000"/>
              </a:lnSpc>
              <a:spcBef>
                <a:spcPts val="1000"/>
              </a:spcBef>
              <a:spcAft>
                <a:spcPts val="0"/>
              </a:spcAft>
              <a:buNone/>
            </a:pPr>
            <a:r>
              <a:rPr lang="en-GB" sz="2500">
                <a:solidFill>
                  <a:schemeClr val="dk1"/>
                </a:solidFill>
              </a:rPr>
              <a:t>Mutual belonging to the same social group and shared experiences</a:t>
            </a:r>
            <a:endParaRPr sz="2500">
              <a:solidFill>
                <a:schemeClr val="dk1"/>
              </a:solidFill>
            </a:endParaRPr>
          </a:p>
          <a:p>
            <a:pPr indent="0" lvl="0" marL="0" rtl="0" algn="ctr">
              <a:lnSpc>
                <a:spcPct val="100000"/>
              </a:lnSpc>
              <a:spcBef>
                <a:spcPts val="1000"/>
              </a:spcBef>
              <a:spcAft>
                <a:spcPts val="0"/>
              </a:spcAft>
              <a:buNone/>
            </a:pPr>
            <a:r>
              <a:rPr lang="en-GB" sz="2500">
                <a:solidFill>
                  <a:schemeClr val="accent1"/>
                </a:solidFill>
              </a:rPr>
              <a:t>↕</a:t>
            </a:r>
            <a:endParaRPr sz="2500">
              <a:solidFill>
                <a:schemeClr val="accent1"/>
              </a:solidFill>
            </a:endParaRPr>
          </a:p>
          <a:p>
            <a:pPr indent="0" lvl="0" marL="0" rtl="0" algn="ctr">
              <a:lnSpc>
                <a:spcPct val="100000"/>
              </a:lnSpc>
              <a:spcBef>
                <a:spcPts val="1000"/>
              </a:spcBef>
              <a:spcAft>
                <a:spcPts val="1000"/>
              </a:spcAft>
              <a:buNone/>
            </a:pPr>
            <a:r>
              <a:rPr lang="en-GB" sz="2500">
                <a:solidFill>
                  <a:schemeClr val="dk1"/>
                </a:solidFill>
              </a:rPr>
              <a:t>Smooth topic management and negotiation of identities</a:t>
            </a:r>
            <a:endParaRPr sz="2500">
              <a:solidFill>
                <a:schemeClr val="dk1"/>
              </a:solidFill>
            </a:endParaRPr>
          </a:p>
        </p:txBody>
      </p:sp>
      <p:pic>
        <p:nvPicPr>
          <p:cNvPr id="132" name="Google Shape;132;g14f4f5dbe7c_0_44"/>
          <p:cNvPicPr preferRelativeResize="0"/>
          <p:nvPr/>
        </p:nvPicPr>
        <p:blipFill>
          <a:blip r:embed="rId3">
            <a:alphaModFix/>
          </a:blip>
          <a:stretch>
            <a:fillRect/>
          </a:stretch>
        </p:blipFill>
        <p:spPr>
          <a:xfrm>
            <a:off x="8115132" y="2292600"/>
            <a:ext cx="3040544" cy="2272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pic>
        <p:nvPicPr>
          <p:cNvPr id="46" name="Google Shape;46;p2"/>
          <p:cNvPicPr preferRelativeResize="0"/>
          <p:nvPr/>
        </p:nvPicPr>
        <p:blipFill>
          <a:blip r:embed="rId3">
            <a:alphaModFix/>
          </a:blip>
          <a:stretch>
            <a:fillRect/>
          </a:stretch>
        </p:blipFill>
        <p:spPr>
          <a:xfrm>
            <a:off x="7987525" y="2163338"/>
            <a:ext cx="1504950" cy="2562225"/>
          </a:xfrm>
          <a:prstGeom prst="rect">
            <a:avLst/>
          </a:prstGeom>
          <a:noFill/>
          <a:ln>
            <a:noFill/>
          </a:ln>
        </p:spPr>
      </p:pic>
      <p:sp>
        <p:nvSpPr>
          <p:cNvPr id="47" name="Google Shape;47;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chemeClr val="dk1"/>
                </a:solidFill>
              </a:rPr>
              <a:t>Introduction</a:t>
            </a:r>
            <a:endParaRPr sz="4600">
              <a:solidFill>
                <a:schemeClr val="dk1"/>
              </a:solidFill>
            </a:endParaRPr>
          </a:p>
        </p:txBody>
      </p:sp>
      <p:sp>
        <p:nvSpPr>
          <p:cNvPr id="48" name="Google Shape;48;p2"/>
          <p:cNvSpPr txBox="1"/>
          <p:nvPr>
            <p:ph idx="1" type="body"/>
          </p:nvPr>
        </p:nvSpPr>
        <p:spPr>
          <a:xfrm>
            <a:off x="1097280" y="2949301"/>
            <a:ext cx="10058400" cy="990300"/>
          </a:xfrm>
          <a:prstGeom prst="rect">
            <a:avLst/>
          </a:prstGeom>
          <a:noFill/>
          <a:ln>
            <a:noFill/>
          </a:ln>
        </p:spPr>
        <p:txBody>
          <a:bodyPr anchorCtr="0" anchor="t" bIns="45700" lIns="0" spcFirstLastPara="1" rIns="0" wrap="square" tIns="45700">
            <a:spAutoFit/>
          </a:bodyPr>
          <a:lstStyle/>
          <a:p>
            <a:pPr indent="96850" lvl="0" marL="201599" rtl="0" algn="l">
              <a:lnSpc>
                <a:spcPct val="100000"/>
              </a:lnSpc>
              <a:spcBef>
                <a:spcPts val="1000"/>
              </a:spcBef>
              <a:spcAft>
                <a:spcPts val="0"/>
              </a:spcAft>
              <a:buSzPts val="2500"/>
              <a:buFont typeface="Libre Franklin"/>
              <a:buAutoNum type="arabicPeriod"/>
            </a:pPr>
            <a:r>
              <a:rPr lang="en-GB" sz="2500">
                <a:solidFill>
                  <a:schemeClr val="dk1"/>
                </a:solidFill>
              </a:rPr>
              <a:t>Lajuan &amp; Cam’s </a:t>
            </a:r>
            <a:r>
              <a:rPr i="1" lang="en-GB" sz="2500">
                <a:solidFill>
                  <a:srgbClr val="0000FF"/>
                </a:solidFill>
              </a:rPr>
              <a:t>identity</a:t>
            </a:r>
            <a:endParaRPr sz="2500">
              <a:solidFill>
                <a:srgbClr val="0000FF"/>
              </a:solidFill>
            </a:endParaRPr>
          </a:p>
          <a:p>
            <a:pPr indent="96850" lvl="0" marL="201599" rtl="0" algn="l">
              <a:lnSpc>
                <a:spcPct val="100000"/>
              </a:lnSpc>
              <a:spcBef>
                <a:spcPts val="1000"/>
              </a:spcBef>
              <a:spcAft>
                <a:spcPts val="1000"/>
              </a:spcAft>
              <a:buSzPts val="2500"/>
              <a:buFont typeface="Libre Franklin"/>
              <a:buAutoNum type="arabicPeriod"/>
            </a:pPr>
            <a:r>
              <a:rPr lang="en-GB" sz="2500">
                <a:solidFill>
                  <a:schemeClr val="dk1"/>
                </a:solidFill>
              </a:rPr>
              <a:t>Lajuan &amp; Cam’s </a:t>
            </a:r>
            <a:r>
              <a:rPr i="1" lang="en-GB" sz="2500">
                <a:solidFill>
                  <a:srgbClr val="0000FF"/>
                </a:solidFill>
              </a:rPr>
              <a:t>topic management</a:t>
            </a:r>
            <a:r>
              <a:rPr lang="en-GB" sz="2500">
                <a:solidFill>
                  <a:schemeClr val="dk1"/>
                </a:solidFill>
              </a:rPr>
              <a:t> </a:t>
            </a:r>
            <a:endParaRPr b="1" sz="2500">
              <a:solidFill>
                <a:schemeClr val="dk1"/>
              </a:solidFill>
            </a:endParaRPr>
          </a:p>
        </p:txBody>
      </p:sp>
      <p:sp>
        <p:nvSpPr>
          <p:cNvPr id="49" name="Google Shape;49;p2"/>
          <p:cNvSpPr txBox="1"/>
          <p:nvPr/>
        </p:nvSpPr>
        <p:spPr>
          <a:xfrm>
            <a:off x="9492475" y="3198150"/>
            <a:ext cx="16632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2000">
                <a:solidFill>
                  <a:schemeClr val="accent1"/>
                </a:solidFill>
                <a:latin typeface="Libre Franklin"/>
                <a:ea typeface="Libre Franklin"/>
                <a:cs typeface="Libre Franklin"/>
                <a:sym typeface="Libre Franklin"/>
              </a:rPr>
              <a:t>Social group</a:t>
            </a:r>
            <a:endParaRPr sz="2000">
              <a:solidFill>
                <a:schemeClr val="accent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g17e160a623c_0_4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chemeClr val="dk1"/>
                </a:solidFill>
              </a:rPr>
              <a:t>Perspective</a:t>
            </a:r>
            <a:endParaRPr sz="4600">
              <a:solidFill>
                <a:schemeClr val="dk1"/>
              </a:solidFill>
            </a:endParaRPr>
          </a:p>
        </p:txBody>
      </p:sp>
      <p:sp>
        <p:nvSpPr>
          <p:cNvPr id="56" name="Google Shape;56;g17e160a623c_0_42"/>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Conversation</a:t>
            </a:r>
            <a:r>
              <a:rPr lang="en-GB" sz="2000">
                <a:solidFill>
                  <a:schemeClr val="dk1"/>
                </a:solidFill>
              </a:rPr>
              <a:t> </a:t>
            </a:r>
            <a:r>
              <a:rPr lang="en-GB" sz="2000">
                <a:solidFill>
                  <a:schemeClr val="accent1"/>
                </a:solidFill>
              </a:rPr>
              <a:t>↓</a:t>
            </a:r>
            <a:endParaRPr sz="2000">
              <a:solidFill>
                <a:schemeClr val="accent1"/>
              </a:solidFill>
            </a:endParaRPr>
          </a:p>
          <a:p>
            <a:pPr indent="0" lvl="0" marL="0" rtl="0" algn="l">
              <a:lnSpc>
                <a:spcPct val="100000"/>
              </a:lnSpc>
              <a:spcBef>
                <a:spcPts val="1000"/>
              </a:spcBef>
              <a:spcAft>
                <a:spcPts val="0"/>
              </a:spcAft>
              <a:buNone/>
            </a:pPr>
            <a:r>
              <a:rPr lang="en-GB" sz="2000">
                <a:solidFill>
                  <a:schemeClr val="dk1"/>
                </a:solidFill>
              </a:rPr>
              <a:t>“It is the kind of speech that happens informally, symmetrically and for the purposes of </a:t>
            </a:r>
            <a:r>
              <a:rPr lang="en-GB" sz="2000">
                <a:solidFill>
                  <a:srgbClr val="0000FF"/>
                </a:solidFill>
              </a:rPr>
              <a:t>establishing</a:t>
            </a:r>
            <a:r>
              <a:rPr lang="en-GB" sz="2000">
                <a:solidFill>
                  <a:schemeClr val="dk1"/>
                </a:solidFill>
              </a:rPr>
              <a:t> and </a:t>
            </a:r>
            <a:r>
              <a:rPr lang="en-GB" sz="2000">
                <a:solidFill>
                  <a:srgbClr val="0000FF"/>
                </a:solidFill>
              </a:rPr>
              <a:t>maintaining social ties</a:t>
            </a:r>
            <a:r>
              <a:rPr lang="en-GB" sz="2000">
                <a:solidFill>
                  <a:schemeClr val="dk1"/>
                </a:solidFill>
              </a:rPr>
              <a:t>.”</a:t>
            </a:r>
            <a:endParaRPr sz="2000">
              <a:solidFill>
                <a:schemeClr val="dk1"/>
              </a:solidFill>
            </a:endParaRPr>
          </a:p>
          <a:p>
            <a:pPr indent="0" lvl="0" marL="457200" rtl="0" algn="r">
              <a:lnSpc>
                <a:spcPct val="100000"/>
              </a:lnSpc>
              <a:spcBef>
                <a:spcPts val="1000"/>
              </a:spcBef>
              <a:spcAft>
                <a:spcPts val="0"/>
              </a:spcAft>
              <a:buNone/>
            </a:pPr>
            <a:r>
              <a:rPr lang="en-GB" sz="2000">
                <a:solidFill>
                  <a:srgbClr val="999999"/>
                </a:solidFill>
              </a:rPr>
              <a:t>(Thornbury &amp; Slade, 2006)</a:t>
            </a:r>
            <a:endParaRPr sz="2000">
              <a:solidFill>
                <a:srgbClr val="999999"/>
              </a:solidFill>
            </a:endParaRPr>
          </a:p>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Identity-expressive</a:t>
            </a:r>
            <a:r>
              <a:rPr lang="en-GB" sz="2000">
                <a:solidFill>
                  <a:schemeClr val="dk1"/>
                </a:solidFill>
              </a:rPr>
              <a:t> </a:t>
            </a:r>
            <a:r>
              <a:rPr lang="en-GB" sz="2000">
                <a:solidFill>
                  <a:schemeClr val="accent1"/>
                </a:solidFill>
              </a:rPr>
              <a:t>↓</a:t>
            </a:r>
            <a:endParaRPr sz="2000">
              <a:solidFill>
                <a:schemeClr val="accent1"/>
              </a:solidFill>
            </a:endParaRPr>
          </a:p>
          <a:p>
            <a:pPr indent="0" lvl="0" marL="0" rtl="0" algn="l">
              <a:lnSpc>
                <a:spcPct val="100000"/>
              </a:lnSpc>
              <a:spcBef>
                <a:spcPts val="1000"/>
              </a:spcBef>
              <a:spcAft>
                <a:spcPts val="0"/>
              </a:spcAft>
              <a:buNone/>
            </a:pPr>
            <a:r>
              <a:rPr lang="en-GB" sz="2000">
                <a:solidFill>
                  <a:schemeClr val="dk1"/>
                </a:solidFill>
              </a:rPr>
              <a:t>“</a:t>
            </a:r>
            <a:r>
              <a:rPr lang="en-GB" sz="2000">
                <a:solidFill>
                  <a:schemeClr val="dk1"/>
                </a:solidFill>
              </a:rPr>
              <a:t>It is the critical site for the </a:t>
            </a:r>
            <a:r>
              <a:rPr lang="en-GB" sz="2000">
                <a:solidFill>
                  <a:srgbClr val="0000FF"/>
                </a:solidFill>
              </a:rPr>
              <a:t>negotiation of social identities</a:t>
            </a:r>
            <a:r>
              <a:rPr lang="en-GB" sz="2000">
                <a:solidFill>
                  <a:schemeClr val="dk1"/>
                </a:solidFill>
              </a:rPr>
              <a:t>.” </a:t>
            </a:r>
            <a:endParaRPr sz="2000">
              <a:solidFill>
                <a:schemeClr val="dk1"/>
              </a:solidFill>
            </a:endParaRPr>
          </a:p>
          <a:p>
            <a:pPr indent="0" lvl="0" marL="457200" rtl="0" algn="r">
              <a:lnSpc>
                <a:spcPct val="100000"/>
              </a:lnSpc>
              <a:spcBef>
                <a:spcPts val="1000"/>
              </a:spcBef>
              <a:spcAft>
                <a:spcPts val="1000"/>
              </a:spcAft>
              <a:buNone/>
            </a:pPr>
            <a:r>
              <a:rPr lang="en-GB" sz="2000">
                <a:solidFill>
                  <a:srgbClr val="999999"/>
                </a:solidFill>
              </a:rPr>
              <a:t>(Thornbury &amp; Slade, 2006)</a:t>
            </a:r>
            <a:endParaRPr sz="2000">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g17e160a623c_0_8"/>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lnSpcReduction="20000"/>
          </a:bodyPr>
          <a:lstStyle/>
          <a:p>
            <a:pPr indent="127965" lvl="0" marL="201599" rtl="0" algn="l">
              <a:lnSpc>
                <a:spcPct val="100000"/>
              </a:lnSpc>
              <a:spcBef>
                <a:spcPts val="1000"/>
              </a:spcBef>
              <a:spcAft>
                <a:spcPts val="0"/>
              </a:spcAft>
              <a:buSzPts val="2010"/>
              <a:buChar char="●"/>
            </a:pPr>
            <a:r>
              <a:rPr b="1" lang="en-GB" sz="2010">
                <a:solidFill>
                  <a:schemeClr val="dk1"/>
                </a:solidFill>
              </a:rPr>
              <a:t>Catharsis</a:t>
            </a:r>
            <a:r>
              <a:rPr lang="en-GB" sz="2010">
                <a:solidFill>
                  <a:schemeClr val="dk1"/>
                </a:solidFill>
              </a:rPr>
              <a:t> </a:t>
            </a:r>
            <a:r>
              <a:rPr lang="en-GB" sz="2010">
                <a:solidFill>
                  <a:schemeClr val="accent1"/>
                </a:solidFill>
              </a:rPr>
              <a:t>↓</a:t>
            </a:r>
            <a:endParaRPr sz="2010">
              <a:solidFill>
                <a:schemeClr val="accent1"/>
              </a:solidFill>
            </a:endParaRPr>
          </a:p>
          <a:p>
            <a:pPr indent="0" lvl="0" marL="0" rtl="0" algn="l">
              <a:lnSpc>
                <a:spcPct val="100000"/>
              </a:lnSpc>
              <a:spcBef>
                <a:spcPts val="1000"/>
              </a:spcBef>
              <a:spcAft>
                <a:spcPts val="0"/>
              </a:spcAft>
              <a:buSzPts val="935"/>
              <a:buNone/>
            </a:pPr>
            <a:r>
              <a:rPr lang="en-GB" sz="2010">
                <a:solidFill>
                  <a:schemeClr val="dk1"/>
                </a:solidFill>
              </a:rPr>
              <a:t>“The process of releasing </a:t>
            </a:r>
            <a:r>
              <a:rPr lang="en-GB" sz="2010">
                <a:solidFill>
                  <a:srgbClr val="0000FF"/>
                </a:solidFill>
              </a:rPr>
              <a:t>strong emotions</a:t>
            </a:r>
            <a:r>
              <a:rPr lang="en-GB" sz="2010">
                <a:solidFill>
                  <a:schemeClr val="dk1"/>
                </a:solidFill>
              </a:rPr>
              <a:t> through a particular activity or experience, in a way that </a:t>
            </a:r>
            <a:r>
              <a:rPr lang="en-GB" sz="2010">
                <a:solidFill>
                  <a:srgbClr val="0000FF"/>
                </a:solidFill>
              </a:rPr>
              <a:t>helps you to understand</a:t>
            </a:r>
            <a:r>
              <a:rPr lang="en-GB" sz="2010">
                <a:solidFill>
                  <a:schemeClr val="dk1"/>
                </a:solidFill>
              </a:rPr>
              <a:t> those emotions.” </a:t>
            </a:r>
            <a:endParaRPr sz="2010">
              <a:solidFill>
                <a:schemeClr val="dk1"/>
              </a:solidFill>
            </a:endParaRPr>
          </a:p>
          <a:p>
            <a:pPr indent="0" lvl="0" marL="457200" rtl="0" algn="r">
              <a:lnSpc>
                <a:spcPct val="100000"/>
              </a:lnSpc>
              <a:spcBef>
                <a:spcPts val="1000"/>
              </a:spcBef>
              <a:spcAft>
                <a:spcPts val="0"/>
              </a:spcAft>
              <a:buSzPts val="935"/>
              <a:buNone/>
            </a:pPr>
            <a:r>
              <a:rPr lang="en-GB" sz="2010">
                <a:solidFill>
                  <a:srgbClr val="999999"/>
                </a:solidFill>
              </a:rPr>
              <a:t>(Cambridge Dictionary)</a:t>
            </a:r>
            <a:endParaRPr sz="2010">
              <a:solidFill>
                <a:srgbClr val="999999"/>
              </a:solidFill>
            </a:endParaRPr>
          </a:p>
          <a:p>
            <a:pPr indent="127965" lvl="0" marL="201599" rtl="0" algn="l">
              <a:lnSpc>
                <a:spcPct val="100000"/>
              </a:lnSpc>
              <a:spcBef>
                <a:spcPts val="1000"/>
              </a:spcBef>
              <a:spcAft>
                <a:spcPts val="0"/>
              </a:spcAft>
              <a:buSzPts val="2010"/>
              <a:buChar char="●"/>
            </a:pPr>
            <a:r>
              <a:rPr b="1" lang="en-GB" sz="2010">
                <a:solidFill>
                  <a:schemeClr val="dk1"/>
                </a:solidFill>
              </a:rPr>
              <a:t>Topics development</a:t>
            </a:r>
            <a:r>
              <a:rPr lang="en-GB" sz="2010">
                <a:solidFill>
                  <a:schemeClr val="dk1"/>
                </a:solidFill>
              </a:rPr>
              <a:t> </a:t>
            </a:r>
            <a:r>
              <a:rPr lang="en-GB" sz="2010">
                <a:solidFill>
                  <a:schemeClr val="accent1"/>
                </a:solidFill>
              </a:rPr>
              <a:t>↓</a:t>
            </a:r>
            <a:endParaRPr sz="2010">
              <a:solidFill>
                <a:schemeClr val="accent1"/>
              </a:solidFill>
            </a:endParaRPr>
          </a:p>
          <a:p>
            <a:pPr indent="0" lvl="0" marL="0" rtl="0" algn="l">
              <a:lnSpc>
                <a:spcPct val="100000"/>
              </a:lnSpc>
              <a:spcBef>
                <a:spcPts val="1000"/>
              </a:spcBef>
              <a:spcAft>
                <a:spcPts val="0"/>
              </a:spcAft>
              <a:buClr>
                <a:schemeClr val="dk1"/>
              </a:buClr>
              <a:buSzPts val="935"/>
              <a:buFont typeface="Arial"/>
              <a:buNone/>
            </a:pPr>
            <a:r>
              <a:rPr lang="en-GB" sz="2010">
                <a:solidFill>
                  <a:schemeClr val="dk1"/>
                </a:solidFill>
              </a:rPr>
              <a:t>Education and lack of education</a:t>
            </a:r>
            <a:endParaRPr sz="2010">
              <a:solidFill>
                <a:schemeClr val="dk1"/>
              </a:solidFill>
            </a:endParaRPr>
          </a:p>
          <a:p>
            <a:pPr indent="0" lvl="0" marL="0" rtl="0" algn="l">
              <a:lnSpc>
                <a:spcPct val="100000"/>
              </a:lnSpc>
              <a:spcBef>
                <a:spcPts val="1000"/>
              </a:spcBef>
              <a:spcAft>
                <a:spcPts val="0"/>
              </a:spcAft>
              <a:buClr>
                <a:schemeClr val="dk1"/>
              </a:buClr>
              <a:buSzPts val="935"/>
              <a:buFont typeface="Arial"/>
              <a:buNone/>
            </a:pPr>
            <a:r>
              <a:rPr lang="en-GB" sz="2010">
                <a:solidFill>
                  <a:schemeClr val="dk1"/>
                </a:solidFill>
              </a:rPr>
              <a:t>Marginalisation</a:t>
            </a:r>
            <a:endParaRPr sz="2010">
              <a:solidFill>
                <a:schemeClr val="dk1"/>
              </a:solidFill>
            </a:endParaRPr>
          </a:p>
          <a:p>
            <a:pPr indent="0" lvl="0" marL="0" rtl="0" algn="l">
              <a:lnSpc>
                <a:spcPct val="100000"/>
              </a:lnSpc>
              <a:spcBef>
                <a:spcPts val="1000"/>
              </a:spcBef>
              <a:spcAft>
                <a:spcPts val="0"/>
              </a:spcAft>
              <a:buClr>
                <a:schemeClr val="dk1"/>
              </a:buClr>
              <a:buSzPts val="935"/>
              <a:buFont typeface="Arial"/>
              <a:buNone/>
            </a:pPr>
            <a:r>
              <a:rPr lang="en-GB" sz="2010">
                <a:solidFill>
                  <a:schemeClr val="dk1"/>
                </a:solidFill>
              </a:rPr>
              <a:t>Affection and sexuality</a:t>
            </a:r>
            <a:endParaRPr sz="2010">
              <a:solidFill>
                <a:schemeClr val="dk1"/>
              </a:solidFill>
            </a:endParaRPr>
          </a:p>
          <a:p>
            <a:pPr indent="0" lvl="0" marL="0" rtl="0" algn="l">
              <a:lnSpc>
                <a:spcPct val="100000"/>
              </a:lnSpc>
              <a:spcBef>
                <a:spcPts val="1000"/>
              </a:spcBef>
              <a:spcAft>
                <a:spcPts val="0"/>
              </a:spcAft>
              <a:buClr>
                <a:schemeClr val="dk1"/>
              </a:buClr>
              <a:buSzPts val="935"/>
              <a:buFont typeface="Arial"/>
              <a:buNone/>
            </a:pPr>
            <a:r>
              <a:rPr lang="en-GB" sz="2010">
                <a:solidFill>
                  <a:schemeClr val="dk1"/>
                </a:solidFill>
              </a:rPr>
              <a:t>Bullying</a:t>
            </a:r>
            <a:endParaRPr sz="2010">
              <a:solidFill>
                <a:schemeClr val="dk1"/>
              </a:solidFill>
            </a:endParaRPr>
          </a:p>
          <a:p>
            <a:pPr indent="0" lvl="0" marL="0" rtl="0" algn="l">
              <a:lnSpc>
                <a:spcPct val="100000"/>
              </a:lnSpc>
              <a:spcBef>
                <a:spcPts val="1000"/>
              </a:spcBef>
              <a:spcAft>
                <a:spcPts val="1000"/>
              </a:spcAft>
              <a:buSzPts val="935"/>
              <a:buNone/>
            </a:pPr>
            <a:r>
              <a:rPr lang="en-GB" sz="2010">
                <a:solidFill>
                  <a:schemeClr val="dk1"/>
                </a:solidFill>
              </a:rPr>
              <a:t>Sexual experiences and partners</a:t>
            </a:r>
            <a:endParaRPr sz="2010">
              <a:solidFill>
                <a:schemeClr val="dk1"/>
              </a:solidFill>
            </a:endParaRPr>
          </a:p>
        </p:txBody>
      </p:sp>
      <p:sp>
        <p:nvSpPr>
          <p:cNvPr id="63" name="Google Shape;63;g17e160a623c_0_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 &amp; Cam’s </a:t>
            </a:r>
            <a:r>
              <a:rPr i="1" lang="en-GB" sz="4600">
                <a:solidFill>
                  <a:schemeClr val="dk1"/>
                </a:solidFill>
              </a:rPr>
              <a:t>identity</a:t>
            </a:r>
            <a:endParaRPr sz="4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g17e160a623c_0_2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Lajuan’s </a:t>
            </a:r>
            <a:r>
              <a:rPr i="1" lang="en-GB" sz="4600">
                <a:solidFill>
                  <a:schemeClr val="dk1"/>
                </a:solidFill>
              </a:rPr>
              <a:t>identity</a:t>
            </a:r>
            <a:endParaRPr sz="4600">
              <a:solidFill>
                <a:schemeClr val="dk1"/>
              </a:solidFill>
            </a:endParaRPr>
          </a:p>
        </p:txBody>
      </p:sp>
      <p:graphicFrame>
        <p:nvGraphicFramePr>
          <p:cNvPr id="70" name="Google Shape;70;g17e160a623c_0_23"/>
          <p:cNvGraphicFramePr/>
          <p:nvPr/>
        </p:nvGraphicFramePr>
        <p:xfrm>
          <a:off x="1181100" y="2971600"/>
          <a:ext cx="3000000" cy="3000000"/>
        </p:xfrm>
        <a:graphic>
          <a:graphicData uri="http://schemas.openxmlformats.org/drawingml/2006/table">
            <a:tbl>
              <a:tblPr>
                <a:noFill/>
                <a:tableStyleId>{12B0F16F-67A8-44DB-A5F0-A381885C2B1F}</a:tableStyleId>
              </a:tblPr>
              <a:tblGrid>
                <a:gridCol w="9974575"/>
              </a:tblGrid>
              <a:tr h="426700">
                <a:tc>
                  <a:txBody>
                    <a:bodyPr/>
                    <a:lstStyle/>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Mark and Tim last year took and put [two reindeer] on top of each other as if they were </a:t>
                      </a:r>
                      <a:r>
                        <a:rPr i="1" lang="en-GB" sz="1600">
                          <a:solidFill>
                            <a:srgbClr val="0000FF"/>
                          </a:solidFill>
                          <a:latin typeface="Libre Franklin"/>
                          <a:ea typeface="Libre Franklin"/>
                          <a:cs typeface="Libre Franklin"/>
                          <a:sym typeface="Libre Franklin"/>
                        </a:rPr>
                        <a:t>humping</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426700">
                <a:tc>
                  <a:txBody>
                    <a:bodyPr/>
                    <a:lstStyle/>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He [his uncle] was sleeping there with his boxers on and his </a:t>
                      </a:r>
                      <a:r>
                        <a:rPr i="1" lang="en-GB" sz="1600">
                          <a:solidFill>
                            <a:srgbClr val="0000FF"/>
                          </a:solidFill>
                          <a:latin typeface="Libre Franklin"/>
                          <a:ea typeface="Libre Franklin"/>
                          <a:cs typeface="Libre Franklin"/>
                          <a:sym typeface="Libre Franklin"/>
                        </a:rPr>
                        <a:t>peepee</a:t>
                      </a:r>
                      <a:r>
                        <a:rPr lang="en-GB" sz="1600">
                          <a:solidFill>
                            <a:schemeClr val="dk1"/>
                          </a:solidFill>
                          <a:latin typeface="Libre Franklin"/>
                          <a:ea typeface="Libre Franklin"/>
                          <a:cs typeface="Libre Franklin"/>
                          <a:sym typeface="Libre Franklin"/>
                        </a:rPr>
                        <a:t> fell out of his pants.</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381000">
                <a:tc>
                  <a:txBody>
                    <a:bodyPr/>
                    <a:lstStyle/>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You never had sex.</a:t>
                      </a:r>
                      <a:endParaRPr sz="1600">
                        <a:solidFill>
                          <a:schemeClr val="dk1"/>
                        </a:solidFill>
                        <a:latin typeface="Libre Franklin"/>
                        <a:ea typeface="Libre Franklin"/>
                        <a:cs typeface="Libre Franklin"/>
                        <a:sym typeface="Libre Franklin"/>
                      </a:endParaRPr>
                    </a:p>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Not, you know… not  </a:t>
                      </a:r>
                      <a:r>
                        <a:rPr i="1" lang="en-GB" sz="1600">
                          <a:solidFill>
                            <a:srgbClr val="0000FF"/>
                          </a:solidFill>
                          <a:latin typeface="Libre Franklin"/>
                          <a:ea typeface="Libre Franklin"/>
                          <a:cs typeface="Libre Franklin"/>
                          <a:sym typeface="Libre Franklin"/>
                        </a:rPr>
                        <a:t>the booty dance</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804500">
                <a:tc>
                  <a:txBody>
                    <a:bodyPr/>
                    <a:lstStyle/>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We had </a:t>
                      </a:r>
                      <a:r>
                        <a:rPr i="1" lang="en-GB" sz="1600">
                          <a:solidFill>
                            <a:srgbClr val="0000FF"/>
                          </a:solidFill>
                          <a:latin typeface="Libre Franklin"/>
                          <a:ea typeface="Libre Franklin"/>
                          <a:cs typeface="Libre Franklin"/>
                          <a:sym typeface="Libre Franklin"/>
                        </a:rPr>
                        <a:t>um</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You had oral sex.</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426700">
                <a:tc>
                  <a:txBody>
                    <a:bodyPr/>
                    <a:lstStyle/>
                    <a:p>
                      <a:pPr indent="0" lvl="0" marL="0" rtl="0" algn="l">
                        <a:lnSpc>
                          <a:spcPct val="150000"/>
                        </a:lnSpc>
                        <a:spcBef>
                          <a:spcPts val="0"/>
                        </a:spcBef>
                        <a:spcAft>
                          <a:spcPts val="0"/>
                        </a:spcAft>
                        <a:buClr>
                          <a:schemeClr val="dk1"/>
                        </a:buClr>
                        <a:buSzPts val="1100"/>
                        <a:buFont typeface="Arial"/>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And we </a:t>
                      </a:r>
                      <a:r>
                        <a:rPr i="1" lang="en-GB" sz="1600">
                          <a:solidFill>
                            <a:srgbClr val="0000FF"/>
                          </a:solidFill>
                          <a:latin typeface="Libre Franklin"/>
                          <a:ea typeface="Libre Franklin"/>
                          <a:cs typeface="Libre Franklin"/>
                          <a:sym typeface="Libre Franklin"/>
                        </a:rPr>
                        <a:t>messed around</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bl>
          </a:graphicData>
        </a:graphic>
      </p:graphicFrame>
      <p:sp>
        <p:nvSpPr>
          <p:cNvPr id="71" name="Google Shape;71;g17e160a623c_0_23"/>
          <p:cNvSpPr txBox="1"/>
          <p:nvPr>
            <p:ph idx="1" type="body"/>
          </p:nvPr>
        </p:nvSpPr>
        <p:spPr>
          <a:xfrm>
            <a:off x="1097275" y="2108200"/>
            <a:ext cx="10058400" cy="400200"/>
          </a:xfrm>
          <a:prstGeom prst="rect">
            <a:avLst/>
          </a:prstGeom>
          <a:noFill/>
          <a:ln>
            <a:noFill/>
          </a:ln>
        </p:spPr>
        <p:txBody>
          <a:bodyPr anchorCtr="0" anchor="t" bIns="45700" lIns="0" spcFirstLastPara="1" rIns="0" wrap="square" tIns="45700">
            <a:spAutoFit/>
          </a:bodyPr>
          <a:lstStyle/>
          <a:p>
            <a:pPr indent="128600" lvl="0" marL="201599" rtl="0" algn="l">
              <a:lnSpc>
                <a:spcPct val="100000"/>
              </a:lnSpc>
              <a:spcBef>
                <a:spcPts val="1000"/>
              </a:spcBef>
              <a:spcAft>
                <a:spcPts val="1000"/>
              </a:spcAft>
              <a:buSzPts val="2000"/>
              <a:buChar char="●"/>
            </a:pPr>
            <a:r>
              <a:rPr lang="en-GB" sz="2000">
                <a:solidFill>
                  <a:schemeClr val="dk1"/>
                </a:solidFill>
              </a:rPr>
              <a:t>How does Lajuan construct his identity through interaction?</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g14f4f5dbe7c_1_2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Cam’s </a:t>
            </a:r>
            <a:r>
              <a:rPr i="1" lang="en-GB" sz="4600">
                <a:solidFill>
                  <a:schemeClr val="dk1"/>
                </a:solidFill>
              </a:rPr>
              <a:t>identity</a:t>
            </a:r>
            <a:endParaRPr sz="4600">
              <a:solidFill>
                <a:schemeClr val="dk1"/>
              </a:solidFill>
            </a:endParaRPr>
          </a:p>
        </p:txBody>
      </p:sp>
      <p:graphicFrame>
        <p:nvGraphicFramePr>
          <p:cNvPr id="78" name="Google Shape;78;g14f4f5dbe7c_1_27"/>
          <p:cNvGraphicFramePr/>
          <p:nvPr/>
        </p:nvGraphicFramePr>
        <p:xfrm>
          <a:off x="1181100" y="2971600"/>
          <a:ext cx="3000000" cy="3000000"/>
        </p:xfrm>
        <a:graphic>
          <a:graphicData uri="http://schemas.openxmlformats.org/drawingml/2006/table">
            <a:tbl>
              <a:tblPr>
                <a:noFill/>
                <a:tableStyleId>{12B0F16F-67A8-44DB-A5F0-A381885C2B1F}</a:tableStyleId>
              </a:tblPr>
              <a:tblGrid>
                <a:gridCol w="9974575"/>
              </a:tblGrid>
              <a:tr h="426700">
                <a:tc>
                  <a:txBody>
                    <a:bodyPr/>
                    <a:lstStyle/>
                    <a:p>
                      <a:pPr indent="0" lvl="0" marL="0" rtl="0" algn="l">
                        <a:lnSpc>
                          <a:spcPct val="150000"/>
                        </a:lnSpc>
                        <a:spcBef>
                          <a:spcPts val="0"/>
                        </a:spcBef>
                        <a:spcAft>
                          <a:spcPts val="0"/>
                        </a:spcAft>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I remember the… come over with these friends, with these guys and I would just be like </a:t>
                      </a:r>
                      <a:r>
                        <a:rPr i="1" lang="en-GB" sz="1600">
                          <a:solidFill>
                            <a:srgbClr val="0000FF"/>
                          </a:solidFill>
                          <a:latin typeface="Libre Franklin"/>
                          <a:ea typeface="Libre Franklin"/>
                          <a:cs typeface="Libre Franklin"/>
                          <a:sym typeface="Libre Franklin"/>
                        </a:rPr>
                        <a:t>in lust</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426700">
                <a:tc>
                  <a:txBody>
                    <a:bodyPr/>
                    <a:lstStyle/>
                    <a:p>
                      <a:pPr indent="0" lvl="0" marL="0" rtl="0" algn="l">
                        <a:lnSpc>
                          <a:spcPct val="150000"/>
                        </a:lnSpc>
                        <a:spcBef>
                          <a:spcPts val="0"/>
                        </a:spcBef>
                        <a:spcAft>
                          <a:spcPts val="0"/>
                        </a:spcAft>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I would like imagine if I could </a:t>
                      </a:r>
                      <a:r>
                        <a:rPr i="1" lang="en-GB" sz="1600">
                          <a:solidFill>
                            <a:srgbClr val="0000FF"/>
                          </a:solidFill>
                          <a:latin typeface="Libre Franklin"/>
                          <a:ea typeface="Libre Franklin"/>
                          <a:cs typeface="Libre Franklin"/>
                          <a:sym typeface="Libre Franklin"/>
                        </a:rPr>
                        <a:t>have them in my bedroom</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381000">
                <a:tc>
                  <a:txBody>
                    <a:bodyPr/>
                    <a:lstStyle/>
                    <a:p>
                      <a:pPr indent="0" lvl="0" marL="0" rtl="0" algn="l">
                        <a:lnSpc>
                          <a:spcPct val="150000"/>
                        </a:lnSpc>
                        <a:spcBef>
                          <a:spcPts val="0"/>
                        </a:spcBef>
                        <a:spcAft>
                          <a:spcPts val="0"/>
                        </a:spcAft>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You never </a:t>
                      </a:r>
                      <a:r>
                        <a:rPr i="1" lang="en-GB" sz="1600">
                          <a:solidFill>
                            <a:srgbClr val="0000FF"/>
                          </a:solidFill>
                          <a:latin typeface="Libre Franklin"/>
                          <a:ea typeface="Libre Franklin"/>
                          <a:cs typeface="Libre Franklin"/>
                          <a:sym typeface="Libre Franklin"/>
                        </a:rPr>
                        <a:t>had sex</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804500">
                <a:tc>
                  <a:txBody>
                    <a:bodyPr/>
                    <a:lstStyle/>
                    <a:p>
                      <a:pPr indent="0" lvl="0" marL="0" rtl="0" algn="l">
                        <a:lnSpc>
                          <a:spcPct val="150000"/>
                        </a:lnSpc>
                        <a:spcBef>
                          <a:spcPts val="0"/>
                        </a:spcBef>
                        <a:spcAft>
                          <a:spcPts val="0"/>
                        </a:spcAft>
                        <a:buNone/>
                      </a:pPr>
                      <a:r>
                        <a:rPr b="1" lang="en-GB" sz="1600">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We had um…</a:t>
                      </a:r>
                      <a:endParaRPr sz="1600">
                        <a:solidFill>
                          <a:schemeClr val="dk1"/>
                        </a:solidFill>
                        <a:latin typeface="Libre Franklin"/>
                        <a:ea typeface="Libre Franklin"/>
                        <a:cs typeface="Libre Franklin"/>
                        <a:sym typeface="Libre Franklin"/>
                      </a:endParaRPr>
                    </a:p>
                    <a:p>
                      <a:pPr indent="0" lvl="0" marL="0" rtl="0" algn="l">
                        <a:lnSpc>
                          <a:spcPct val="150000"/>
                        </a:lnSpc>
                        <a:spcBef>
                          <a:spcPts val="0"/>
                        </a:spcBef>
                        <a:spcAft>
                          <a:spcPts val="0"/>
                        </a:spcAft>
                        <a:buNone/>
                      </a:pPr>
                      <a:r>
                        <a:rPr b="1" lang="en-GB" sz="1600">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You had </a:t>
                      </a:r>
                      <a:r>
                        <a:rPr i="1" lang="en-GB" sz="1600">
                          <a:solidFill>
                            <a:srgbClr val="0000FF"/>
                          </a:solidFill>
                          <a:latin typeface="Libre Franklin"/>
                          <a:ea typeface="Libre Franklin"/>
                          <a:cs typeface="Libre Franklin"/>
                          <a:sym typeface="Libre Franklin"/>
                        </a:rPr>
                        <a:t>oral sex</a:t>
                      </a:r>
                      <a:r>
                        <a:rPr lang="en-GB" sz="1600">
                          <a:solidFill>
                            <a:schemeClr val="dk1"/>
                          </a:solidFill>
                          <a:latin typeface="Libre Franklin"/>
                          <a:ea typeface="Libre Franklin"/>
                          <a:cs typeface="Libre Franklin"/>
                          <a:sym typeface="Libre Franklin"/>
                        </a:rPr>
                        <a:t>.</a:t>
                      </a:r>
                      <a:endParaRPr b="1" sz="1600">
                        <a:solidFill>
                          <a:schemeClr val="dk1"/>
                        </a:solidFill>
                        <a:latin typeface="Libre Franklin"/>
                        <a:ea typeface="Libre Franklin"/>
                        <a:cs typeface="Libre Franklin"/>
                        <a:sym typeface="Libre Frankli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bl>
          </a:graphicData>
        </a:graphic>
      </p:graphicFrame>
      <p:sp>
        <p:nvSpPr>
          <p:cNvPr id="79" name="Google Shape;79;g14f4f5dbe7c_1_27"/>
          <p:cNvSpPr txBox="1"/>
          <p:nvPr>
            <p:ph idx="1" type="body"/>
          </p:nvPr>
        </p:nvSpPr>
        <p:spPr>
          <a:xfrm>
            <a:off x="1097275" y="2108200"/>
            <a:ext cx="10058400" cy="400200"/>
          </a:xfrm>
          <a:prstGeom prst="rect">
            <a:avLst/>
          </a:prstGeom>
          <a:noFill/>
          <a:ln>
            <a:noFill/>
          </a:ln>
        </p:spPr>
        <p:txBody>
          <a:bodyPr anchorCtr="0" anchor="t" bIns="45700" lIns="0" spcFirstLastPara="1" rIns="0" wrap="square" tIns="45700">
            <a:spAutoFit/>
          </a:bodyPr>
          <a:lstStyle/>
          <a:p>
            <a:pPr indent="128600" lvl="0" marL="201599" rtl="0" algn="l">
              <a:lnSpc>
                <a:spcPct val="100000"/>
              </a:lnSpc>
              <a:spcBef>
                <a:spcPts val="1000"/>
              </a:spcBef>
              <a:spcAft>
                <a:spcPts val="1000"/>
              </a:spcAft>
              <a:buSzPts val="2000"/>
              <a:buChar char="●"/>
            </a:pPr>
            <a:r>
              <a:rPr lang="en-GB" sz="2000">
                <a:solidFill>
                  <a:schemeClr val="dk1"/>
                </a:solidFill>
              </a:rPr>
              <a:t>How does Cam construct his identity through interaction?</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17e160a623c_0_51"/>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 &amp; Cam’s </a:t>
            </a:r>
            <a:r>
              <a:rPr i="1" lang="en-GB" sz="4600">
                <a:solidFill>
                  <a:schemeClr val="dk1"/>
                </a:solidFill>
              </a:rPr>
              <a:t>identity</a:t>
            </a:r>
            <a:endParaRPr sz="4600">
              <a:solidFill>
                <a:schemeClr val="dk1"/>
              </a:solidFill>
            </a:endParaRPr>
          </a:p>
        </p:txBody>
      </p:sp>
      <p:sp>
        <p:nvSpPr>
          <p:cNvPr id="86" name="Google Shape;86;g17e160a623c_0_51"/>
          <p:cNvSpPr txBox="1"/>
          <p:nvPr>
            <p:ph idx="1" type="body"/>
          </p:nvPr>
        </p:nvSpPr>
        <p:spPr>
          <a:xfrm>
            <a:off x="1097280" y="2108201"/>
            <a:ext cx="10058400" cy="400200"/>
          </a:xfrm>
          <a:prstGeom prst="rect">
            <a:avLst/>
          </a:prstGeom>
          <a:noFill/>
          <a:ln>
            <a:noFill/>
          </a:ln>
        </p:spPr>
        <p:txBody>
          <a:bodyPr anchorCtr="0" anchor="t" bIns="45700" lIns="0" spcFirstLastPara="1" rIns="0" wrap="square" tIns="45700">
            <a:spAutoFit/>
          </a:bodyPr>
          <a:lstStyle/>
          <a:p>
            <a:pPr indent="128600" lvl="0" marL="201599" rtl="0" algn="l">
              <a:lnSpc>
                <a:spcPct val="100000"/>
              </a:lnSpc>
              <a:spcBef>
                <a:spcPts val="1000"/>
              </a:spcBef>
              <a:spcAft>
                <a:spcPts val="1000"/>
              </a:spcAft>
              <a:buSzPts val="2000"/>
              <a:buFont typeface="Libre Franklin"/>
              <a:buChar char="●"/>
            </a:pPr>
            <a:r>
              <a:rPr lang="en-GB" sz="2000">
                <a:solidFill>
                  <a:schemeClr val="dk1"/>
                </a:solidFill>
              </a:rPr>
              <a:t>A matter of catharsis and euphemisms</a:t>
            </a:r>
            <a:r>
              <a:rPr lang="en-GB" sz="2000">
                <a:solidFill>
                  <a:schemeClr val="dk1"/>
                </a:solidFill>
              </a:rPr>
              <a:t> </a:t>
            </a:r>
            <a:r>
              <a:rPr lang="en-GB" sz="2000">
                <a:solidFill>
                  <a:schemeClr val="accent1"/>
                </a:solidFill>
              </a:rPr>
              <a:t>↓</a:t>
            </a:r>
            <a:endParaRPr sz="2000">
              <a:solidFill>
                <a:schemeClr val="accent1"/>
              </a:solidFill>
              <a:latin typeface="Arial"/>
              <a:ea typeface="Arial"/>
              <a:cs typeface="Arial"/>
              <a:sym typeface="Arial"/>
            </a:endParaRPr>
          </a:p>
        </p:txBody>
      </p:sp>
      <p:graphicFrame>
        <p:nvGraphicFramePr>
          <p:cNvPr id="87" name="Google Shape;87;g17e160a623c_0_51"/>
          <p:cNvGraphicFramePr/>
          <p:nvPr/>
        </p:nvGraphicFramePr>
        <p:xfrm>
          <a:off x="1097275" y="2941341"/>
          <a:ext cx="3000000" cy="3000000"/>
        </p:xfrm>
        <a:graphic>
          <a:graphicData uri="http://schemas.openxmlformats.org/drawingml/2006/table">
            <a:tbl>
              <a:tblPr>
                <a:noFill/>
                <a:tableStyleId>{12B0F16F-67A8-44DB-A5F0-A381885C2B1F}</a:tableStyleId>
              </a:tblPr>
              <a:tblGrid>
                <a:gridCol w="998350"/>
                <a:gridCol w="4169600"/>
              </a:tblGrid>
              <a:tr h="100000">
                <a:tc>
                  <a:txBody>
                    <a:bodyPr/>
                    <a:lstStyle/>
                    <a:p>
                      <a:pPr indent="0" lvl="0" marL="0" rtl="0" algn="l">
                        <a:lnSpc>
                          <a:spcPct val="100000"/>
                        </a:lnSpc>
                        <a:spcBef>
                          <a:spcPts val="1000"/>
                        </a:spcBef>
                        <a:spcAft>
                          <a:spcPts val="1000"/>
                        </a:spcAft>
                        <a:buClr>
                          <a:schemeClr val="dk1"/>
                        </a:buClr>
                        <a:buSzPts val="1100"/>
                        <a:buFont typeface="Arial"/>
                        <a:buNone/>
                      </a:pPr>
                      <a:r>
                        <a:rPr b="1" lang="en-GB" sz="2000">
                          <a:solidFill>
                            <a:schemeClr val="dk1"/>
                          </a:solidFill>
                          <a:latin typeface="Libre Franklin"/>
                          <a:ea typeface="Libre Franklin"/>
                          <a:cs typeface="Libre Franklin"/>
                          <a:sym typeface="Libre Franklin"/>
                        </a:rPr>
                        <a:t>Lajuan</a:t>
                      </a:r>
                      <a:endParaRPr b="1" sz="2000">
                        <a:solidFill>
                          <a:schemeClr val="dk1"/>
                        </a:solidFill>
                        <a:latin typeface="Libre Franklin"/>
                        <a:ea typeface="Libre Franklin"/>
                        <a:cs typeface="Libre Franklin"/>
                        <a:sym typeface="Libre Franklin"/>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00000"/>
                        </a:lnSpc>
                        <a:spcBef>
                          <a:spcPts val="1000"/>
                        </a:spcBef>
                        <a:spcAft>
                          <a:spcPts val="1000"/>
                        </a:spcAft>
                        <a:buClr>
                          <a:schemeClr val="dk1"/>
                        </a:buClr>
                        <a:buSzPts val="1100"/>
                        <a:buFont typeface="Arial"/>
                        <a:buNone/>
                      </a:pPr>
                      <a:r>
                        <a:rPr lang="en-GB" sz="2000">
                          <a:solidFill>
                            <a:schemeClr val="accent1"/>
                          </a:solidFill>
                          <a:latin typeface="Libre Franklin"/>
                          <a:ea typeface="Libre Franklin"/>
                          <a:cs typeface="Libre Franklin"/>
                          <a:sym typeface="Libre Franklin"/>
                        </a:rPr>
                        <a:t>→</a:t>
                      </a:r>
                      <a:r>
                        <a:rPr lang="en-GB" sz="2000">
                          <a:solidFill>
                            <a:schemeClr val="dk1"/>
                          </a:solidFill>
                          <a:latin typeface="Libre Franklin"/>
                          <a:ea typeface="Libre Franklin"/>
                          <a:cs typeface="Libre Franklin"/>
                          <a:sym typeface="Libre Franklin"/>
                        </a:rPr>
                        <a:t> Active participant, yet reserved</a:t>
                      </a:r>
                      <a:endParaRPr sz="2000">
                        <a:solidFill>
                          <a:schemeClr val="dk1"/>
                        </a:solidFill>
                        <a:latin typeface="Libre Franklin"/>
                        <a:ea typeface="Libre Franklin"/>
                        <a:cs typeface="Libre Franklin"/>
                        <a:sym typeface="Libre Franklin"/>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00000">
                <a:tc>
                  <a:txBody>
                    <a:bodyPr/>
                    <a:lstStyle/>
                    <a:p>
                      <a:pPr indent="0" lvl="0" marL="0" rtl="0" algn="l">
                        <a:lnSpc>
                          <a:spcPct val="100000"/>
                        </a:lnSpc>
                        <a:spcBef>
                          <a:spcPts val="1000"/>
                        </a:spcBef>
                        <a:spcAft>
                          <a:spcPts val="1000"/>
                        </a:spcAft>
                        <a:buClr>
                          <a:schemeClr val="dk1"/>
                        </a:buClr>
                        <a:buSzPts val="1100"/>
                        <a:buFont typeface="Arial"/>
                        <a:buNone/>
                      </a:pPr>
                      <a:r>
                        <a:rPr b="1" lang="en-GB" sz="2000">
                          <a:solidFill>
                            <a:schemeClr val="dk1"/>
                          </a:solidFill>
                          <a:latin typeface="Libre Franklin"/>
                          <a:ea typeface="Libre Franklin"/>
                          <a:cs typeface="Libre Franklin"/>
                          <a:sym typeface="Libre Franklin"/>
                        </a:rPr>
                        <a:t>Cam</a:t>
                      </a:r>
                      <a:endParaRPr b="1" sz="2000">
                        <a:solidFill>
                          <a:schemeClr val="dk1"/>
                        </a:solidFill>
                        <a:latin typeface="Libre Franklin"/>
                        <a:ea typeface="Libre Franklin"/>
                        <a:cs typeface="Libre Franklin"/>
                        <a:sym typeface="Libre Franklin"/>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00000"/>
                        </a:lnSpc>
                        <a:spcBef>
                          <a:spcPts val="1000"/>
                        </a:spcBef>
                        <a:spcAft>
                          <a:spcPts val="1000"/>
                        </a:spcAft>
                        <a:buClr>
                          <a:schemeClr val="dk1"/>
                        </a:buClr>
                        <a:buSzPts val="1100"/>
                        <a:buFont typeface="Arial"/>
                        <a:buNone/>
                      </a:pPr>
                      <a:r>
                        <a:rPr lang="en-GB" sz="2000">
                          <a:solidFill>
                            <a:schemeClr val="accent1"/>
                          </a:solidFill>
                          <a:latin typeface="Libre Franklin"/>
                          <a:ea typeface="Libre Franklin"/>
                          <a:cs typeface="Libre Franklin"/>
                          <a:sym typeface="Libre Franklin"/>
                        </a:rPr>
                        <a:t>→</a:t>
                      </a:r>
                      <a:r>
                        <a:rPr lang="en-GB" sz="2000">
                          <a:solidFill>
                            <a:schemeClr val="dk1"/>
                          </a:solidFill>
                          <a:latin typeface="Libre Franklin"/>
                          <a:ea typeface="Libre Franklin"/>
                          <a:cs typeface="Libre Franklin"/>
                          <a:sym typeface="Libre Franklin"/>
                        </a:rPr>
                        <a:t> Passive speaker, yet direct </a:t>
                      </a:r>
                      <a:endParaRPr sz="2000">
                        <a:solidFill>
                          <a:schemeClr val="dk1"/>
                        </a:solidFill>
                        <a:latin typeface="Libre Franklin"/>
                        <a:ea typeface="Libre Franklin"/>
                        <a:cs typeface="Libre Franklin"/>
                        <a:sym typeface="Libre Franklin"/>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88" name="Google Shape;88;g17e160a623c_0_51"/>
          <p:cNvPicPr preferRelativeResize="0"/>
          <p:nvPr/>
        </p:nvPicPr>
        <p:blipFill>
          <a:blip r:embed="rId3">
            <a:alphaModFix/>
          </a:blip>
          <a:stretch>
            <a:fillRect/>
          </a:stretch>
        </p:blipFill>
        <p:spPr>
          <a:xfrm>
            <a:off x="7987525" y="2147888"/>
            <a:ext cx="1504950" cy="2562225"/>
          </a:xfrm>
          <a:prstGeom prst="rect">
            <a:avLst/>
          </a:prstGeom>
          <a:noFill/>
          <a:ln>
            <a:noFill/>
          </a:ln>
        </p:spPr>
      </p:pic>
      <p:sp>
        <p:nvSpPr>
          <p:cNvPr id="89" name="Google Shape;89;g17e160a623c_0_51"/>
          <p:cNvSpPr txBox="1"/>
          <p:nvPr/>
        </p:nvSpPr>
        <p:spPr>
          <a:xfrm>
            <a:off x="9492475" y="3182700"/>
            <a:ext cx="16632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2000">
                <a:solidFill>
                  <a:schemeClr val="accent1"/>
                </a:solidFill>
                <a:latin typeface="Libre Franklin"/>
                <a:ea typeface="Libre Franklin"/>
                <a:cs typeface="Libre Franklin"/>
                <a:sym typeface="Libre Franklin"/>
              </a:rPr>
              <a:t>Social group</a:t>
            </a:r>
            <a:endParaRPr sz="2000">
              <a:solidFill>
                <a:schemeClr val="accen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4f4f5dbe7c_0_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GB" sz="4600">
                <a:solidFill>
                  <a:srgbClr val="EC7016"/>
                </a:solidFill>
              </a:rPr>
              <a:t>1</a:t>
            </a:r>
            <a:r>
              <a:rPr lang="en-GB" sz="4600">
                <a:solidFill>
                  <a:schemeClr val="dk1"/>
                </a:solidFill>
              </a:rPr>
              <a:t> </a:t>
            </a:r>
            <a:r>
              <a:rPr lang="en-GB" sz="4600">
                <a:solidFill>
                  <a:schemeClr val="dk1"/>
                </a:solidFill>
              </a:rPr>
              <a:t>Cam’s laughter</a:t>
            </a:r>
            <a:endParaRPr sz="4600">
              <a:solidFill>
                <a:schemeClr val="dk1"/>
              </a:solidFill>
            </a:endParaRPr>
          </a:p>
        </p:txBody>
      </p:sp>
      <p:sp>
        <p:nvSpPr>
          <p:cNvPr id="96" name="Google Shape;96;g14f4f5dbe7c_0_0"/>
          <p:cNvSpPr txBox="1"/>
          <p:nvPr>
            <p:ph idx="1" type="body"/>
          </p:nvPr>
        </p:nvSpPr>
        <p:spPr>
          <a:xfrm>
            <a:off x="1097275" y="2108200"/>
            <a:ext cx="7790400" cy="12723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a:t>
            </a:r>
            <a:r>
              <a:rPr lang="en-GB" sz="2000">
                <a:solidFill>
                  <a:schemeClr val="dk1"/>
                </a:solidFill>
              </a:rPr>
              <a:t> </a:t>
            </a:r>
            <a:r>
              <a:rPr b="1" lang="en-GB" sz="2000">
                <a:solidFill>
                  <a:schemeClr val="dk1"/>
                </a:solidFill>
              </a:rPr>
              <a:t>A</a:t>
            </a:r>
            <a:r>
              <a:rPr lang="en-GB" sz="2000">
                <a:solidFill>
                  <a:schemeClr val="dk1"/>
                </a:solidFill>
              </a:rPr>
              <a:t> </a:t>
            </a:r>
            <a:r>
              <a:rPr lang="en-GB" sz="2000">
                <a:solidFill>
                  <a:schemeClr val="accent1"/>
                </a:solidFill>
              </a:rPr>
              <a:t>↓</a:t>
            </a:r>
            <a:endParaRPr sz="2000">
              <a:solidFill>
                <a:schemeClr val="accent1"/>
              </a:solidFill>
            </a:endParaRPr>
          </a:p>
          <a:p>
            <a:pPr indent="0" lvl="0" marL="0" rtl="0" algn="l">
              <a:lnSpc>
                <a:spcPct val="100000"/>
              </a:lnSpc>
              <a:spcBef>
                <a:spcPts val="1000"/>
              </a:spcBef>
              <a:spcAft>
                <a:spcPts val="0"/>
              </a:spcAft>
              <a:buNone/>
            </a:pPr>
            <a:r>
              <a:rPr b="1" lang="en-GB" sz="2000">
                <a:solidFill>
                  <a:schemeClr val="dk1"/>
                </a:solidFill>
              </a:rPr>
              <a:t>CAM</a:t>
            </a:r>
            <a:r>
              <a:rPr lang="en-GB" sz="2000">
                <a:solidFill>
                  <a:schemeClr val="dk1"/>
                </a:solidFill>
              </a:rPr>
              <a:t>:</a:t>
            </a:r>
            <a:r>
              <a:rPr b="1" lang="en-GB" sz="2000">
                <a:solidFill>
                  <a:schemeClr val="dk1"/>
                </a:solidFill>
              </a:rPr>
              <a:t> </a:t>
            </a:r>
            <a:r>
              <a:rPr lang="en-GB" sz="2000">
                <a:solidFill>
                  <a:schemeClr val="dk1"/>
                </a:solidFill>
              </a:rPr>
              <a:t>T</a:t>
            </a:r>
            <a:r>
              <a:rPr lang="en-GB" sz="2000">
                <a:solidFill>
                  <a:schemeClr val="dk1"/>
                </a:solidFill>
              </a:rPr>
              <a:t>h</a:t>
            </a:r>
            <a:r>
              <a:rPr lang="en-GB" sz="2000">
                <a:solidFill>
                  <a:schemeClr val="dk1"/>
                </a:solidFill>
              </a:rPr>
              <a:t>ey wouldn’t know how to help me </a:t>
            </a:r>
            <a:r>
              <a:rPr b="1" lang="en-GB" sz="2000">
                <a:solidFill>
                  <a:srgbClr val="0000FF"/>
                </a:solidFill>
              </a:rPr>
              <a:t>[laughter]</a:t>
            </a:r>
            <a:r>
              <a:rPr lang="en-GB" sz="2000">
                <a:solidFill>
                  <a:schemeClr val="dk1"/>
                </a:solidFill>
              </a:rPr>
              <a:t>.</a:t>
            </a:r>
            <a:endParaRPr sz="2000">
              <a:solidFill>
                <a:schemeClr val="dk1"/>
              </a:solidFill>
            </a:endParaRPr>
          </a:p>
          <a:p>
            <a:pPr indent="0" lvl="0" marL="0" rtl="0" algn="l">
              <a:lnSpc>
                <a:spcPct val="100000"/>
              </a:lnSpc>
              <a:spcBef>
                <a:spcPts val="1000"/>
              </a:spcBef>
              <a:spcAft>
                <a:spcPts val="1000"/>
              </a:spcAft>
              <a:buNone/>
            </a:pPr>
            <a:r>
              <a:rPr b="1" lang="en-GB" sz="2000">
                <a:solidFill>
                  <a:schemeClr val="dk1"/>
                </a:solidFill>
              </a:rPr>
              <a:t>LAJU</a:t>
            </a:r>
            <a:r>
              <a:rPr lang="en-GB" sz="2000">
                <a:solidFill>
                  <a:schemeClr val="dk1"/>
                </a:solidFill>
              </a:rPr>
              <a:t>:</a:t>
            </a:r>
            <a:r>
              <a:rPr b="1" lang="en-GB" sz="2000">
                <a:solidFill>
                  <a:schemeClr val="dk1"/>
                </a:solidFill>
              </a:rPr>
              <a:t> </a:t>
            </a:r>
            <a:r>
              <a:rPr lang="en-GB" sz="2000">
                <a:solidFill>
                  <a:schemeClr val="dk1"/>
                </a:solidFill>
              </a:rPr>
              <a:t>R</a:t>
            </a:r>
            <a:r>
              <a:rPr lang="en-GB" sz="2000">
                <a:solidFill>
                  <a:schemeClr val="dk1"/>
                </a:solidFill>
              </a:rPr>
              <a:t>eally?</a:t>
            </a:r>
            <a:endParaRPr sz="2000">
              <a:solidFill>
                <a:schemeClr val="dk1"/>
              </a:solidFill>
            </a:endParaRPr>
          </a:p>
        </p:txBody>
      </p:sp>
      <p:pic>
        <p:nvPicPr>
          <p:cNvPr id="97" name="Google Shape;97;g14f4f5dbe7c_0_0" title="ejemplo 1.mp3">
            <a:hlinkClick r:id="rId3"/>
          </p:cNvPr>
          <p:cNvPicPr preferRelativeResize="0"/>
          <p:nvPr/>
        </p:nvPicPr>
        <p:blipFill>
          <a:blip r:embed="rId4">
            <a:alphaModFix/>
          </a:blip>
          <a:stretch>
            <a:fillRect/>
          </a:stretch>
        </p:blipFill>
        <p:spPr>
          <a:xfrm>
            <a:off x="10435675" y="2108212"/>
            <a:ext cx="720000" cy="720000"/>
          </a:xfrm>
          <a:prstGeom prst="rect">
            <a:avLst/>
          </a:prstGeom>
          <a:noFill/>
          <a:ln>
            <a:noFill/>
          </a:ln>
        </p:spPr>
      </p:pic>
      <p:pic>
        <p:nvPicPr>
          <p:cNvPr id="98" name="Google Shape;98;g14f4f5dbe7c_0_0" title="ejemplo 2.mp3">
            <a:hlinkClick r:id="rId5"/>
          </p:cNvPr>
          <p:cNvPicPr preferRelativeResize="0"/>
          <p:nvPr/>
        </p:nvPicPr>
        <p:blipFill>
          <a:blip r:embed="rId4">
            <a:alphaModFix/>
          </a:blip>
          <a:stretch>
            <a:fillRect/>
          </a:stretch>
        </p:blipFill>
        <p:spPr>
          <a:xfrm>
            <a:off x="10435675" y="3429000"/>
            <a:ext cx="720000" cy="720000"/>
          </a:xfrm>
          <a:prstGeom prst="rect">
            <a:avLst/>
          </a:prstGeom>
          <a:noFill/>
          <a:ln>
            <a:noFill/>
          </a:ln>
        </p:spPr>
      </p:pic>
      <p:sp>
        <p:nvSpPr>
          <p:cNvPr id="99" name="Google Shape;99;g14f4f5dbe7c_0_0"/>
          <p:cNvSpPr txBox="1"/>
          <p:nvPr>
            <p:ph idx="1" type="body"/>
          </p:nvPr>
        </p:nvSpPr>
        <p:spPr>
          <a:xfrm>
            <a:off x="1097275" y="3380500"/>
            <a:ext cx="7790400" cy="2196000"/>
          </a:xfrm>
          <a:prstGeom prst="rect">
            <a:avLst/>
          </a:prstGeom>
        </p:spPr>
        <p:txBody>
          <a:bodyPr anchorCtr="0" anchor="t" bIns="45700" lIns="0" spcFirstLastPara="1" rIns="0" wrap="square" tIns="45700">
            <a:spAutoFit/>
          </a:bodyPr>
          <a:lstStyle/>
          <a:p>
            <a:pPr indent="128600" lvl="0" marL="201599" rtl="0" algn="l">
              <a:lnSpc>
                <a:spcPct val="100000"/>
              </a:lnSpc>
              <a:spcBef>
                <a:spcPts val="1000"/>
              </a:spcBef>
              <a:spcAft>
                <a:spcPts val="0"/>
              </a:spcAft>
              <a:buSzPts val="2000"/>
              <a:buFont typeface="Libre Franklin"/>
              <a:buChar char="●"/>
            </a:pPr>
            <a:r>
              <a:rPr b="1" lang="en-GB" sz="2000">
                <a:solidFill>
                  <a:schemeClr val="dk1"/>
                </a:solidFill>
              </a:rPr>
              <a:t>Example</a:t>
            </a:r>
            <a:r>
              <a:rPr lang="en-GB" sz="2000">
                <a:solidFill>
                  <a:schemeClr val="dk1"/>
                </a:solidFill>
              </a:rPr>
              <a:t> </a:t>
            </a:r>
            <a:r>
              <a:rPr b="1" lang="en-GB" sz="2000">
                <a:solidFill>
                  <a:schemeClr val="dk1"/>
                </a:solidFill>
              </a:rPr>
              <a:t>B</a:t>
            </a:r>
            <a:r>
              <a:rPr lang="en-GB" sz="2000">
                <a:solidFill>
                  <a:schemeClr val="dk1"/>
                </a:solidFill>
              </a:rPr>
              <a:t> </a:t>
            </a:r>
            <a:r>
              <a:rPr lang="en-GB" sz="2000">
                <a:solidFill>
                  <a:schemeClr val="accent1"/>
                </a:solidFill>
              </a:rPr>
              <a:t>↓</a:t>
            </a:r>
            <a:endParaRPr sz="2000">
              <a:solidFill>
                <a:schemeClr val="accent1"/>
              </a:solidFill>
            </a:endParaRPr>
          </a:p>
          <a:p>
            <a:pPr indent="0" lvl="0" marL="0" rtl="0" algn="l">
              <a:lnSpc>
                <a:spcPct val="100000"/>
              </a:lnSpc>
              <a:spcBef>
                <a:spcPts val="1000"/>
              </a:spcBef>
              <a:spcAft>
                <a:spcPts val="0"/>
              </a:spcAft>
              <a:buClr>
                <a:schemeClr val="dk1"/>
              </a:buClr>
              <a:buSzPts val="1100"/>
              <a:buFont typeface="Arial"/>
              <a:buNone/>
            </a:pPr>
            <a:r>
              <a:rPr b="1" lang="en-GB" sz="2000">
                <a:solidFill>
                  <a:schemeClr val="dk1"/>
                </a:solidFill>
              </a:rPr>
              <a:t>CAM</a:t>
            </a:r>
            <a:r>
              <a:rPr lang="en-GB" sz="2000">
                <a:solidFill>
                  <a:schemeClr val="dk1"/>
                </a:solidFill>
              </a:rPr>
              <a:t>:</a:t>
            </a:r>
            <a:r>
              <a:rPr b="1" lang="en-GB" sz="2000">
                <a:solidFill>
                  <a:schemeClr val="dk1"/>
                </a:solidFill>
              </a:rPr>
              <a:t> </a:t>
            </a:r>
            <a:r>
              <a:rPr lang="en-GB" sz="2000">
                <a:solidFill>
                  <a:schemeClr val="dk1"/>
                </a:solidFill>
              </a:rPr>
              <a:t>I know you. You’re not gay </a:t>
            </a:r>
            <a:r>
              <a:rPr b="1" lang="en-GB" sz="2000">
                <a:solidFill>
                  <a:srgbClr val="0000FF"/>
                </a:solidFill>
              </a:rPr>
              <a:t>[laughter]</a:t>
            </a:r>
            <a:r>
              <a:rPr lang="en-GB" sz="2000">
                <a:solidFill>
                  <a:schemeClr val="dk1"/>
                </a:solidFill>
              </a:rPr>
              <a:t>.</a:t>
            </a:r>
            <a:r>
              <a:rPr b="1" lang="en-GB" sz="2000">
                <a:solidFill>
                  <a:schemeClr val="dk1"/>
                </a:solidFill>
              </a:rPr>
              <a:t> </a:t>
            </a:r>
            <a:r>
              <a:rPr lang="en-GB" sz="2000">
                <a:solidFill>
                  <a:schemeClr val="dk1"/>
                </a:solidFill>
              </a:rPr>
              <a:t> And I said, “yes, I am.” I said,  “how do you know me better than I know myself” </a:t>
            </a:r>
            <a:r>
              <a:rPr b="1" lang="en-GB" sz="2000">
                <a:solidFill>
                  <a:srgbClr val="0000FF"/>
                </a:solidFill>
              </a:rPr>
              <a:t>[laughter]</a:t>
            </a:r>
            <a:r>
              <a:rPr lang="en-GB" sz="2000">
                <a:solidFill>
                  <a:schemeClr val="dk1"/>
                </a:solidFill>
              </a:rPr>
              <a:t>. And she’s just looking at me and she was like really upset </a:t>
            </a:r>
            <a:r>
              <a:rPr b="1" lang="en-GB" sz="2000">
                <a:solidFill>
                  <a:srgbClr val="0000FF"/>
                </a:solidFill>
              </a:rPr>
              <a:t>[laughter]</a:t>
            </a:r>
            <a:r>
              <a:rPr lang="en-GB" sz="2000">
                <a:solidFill>
                  <a:schemeClr val="dk1"/>
                </a:solidFill>
              </a:rPr>
              <a:t>.</a:t>
            </a:r>
            <a:endParaRPr sz="2000">
              <a:solidFill>
                <a:schemeClr val="dk1"/>
              </a:solidFill>
            </a:endParaRPr>
          </a:p>
          <a:p>
            <a:pPr indent="0" lvl="0" marL="0" rtl="0" algn="l">
              <a:lnSpc>
                <a:spcPct val="100000"/>
              </a:lnSpc>
              <a:spcBef>
                <a:spcPts val="1000"/>
              </a:spcBef>
              <a:spcAft>
                <a:spcPts val="1000"/>
              </a:spcAft>
              <a:buClr>
                <a:schemeClr val="dk1"/>
              </a:buClr>
              <a:buSzPts val="1100"/>
              <a:buFont typeface="Arial"/>
              <a:buNone/>
            </a:pPr>
            <a:r>
              <a:rPr b="1" lang="en-GB" sz="2000">
                <a:solidFill>
                  <a:schemeClr val="dk1"/>
                </a:solidFill>
              </a:rPr>
              <a:t>LAJU</a:t>
            </a:r>
            <a:r>
              <a:rPr lang="en-GB" sz="2000">
                <a:solidFill>
                  <a:schemeClr val="dk1"/>
                </a:solidFill>
              </a:rPr>
              <a:t>:</a:t>
            </a:r>
            <a:r>
              <a:rPr b="1" lang="en-GB" sz="2000">
                <a:solidFill>
                  <a:schemeClr val="dk1"/>
                </a:solidFill>
              </a:rPr>
              <a:t> </a:t>
            </a:r>
            <a:r>
              <a:rPr lang="en-GB" sz="2000">
                <a:solidFill>
                  <a:schemeClr val="dk1"/>
                </a:solidFill>
              </a:rPr>
              <a:t>Did she tell your dad or did you tell your dad?</a:t>
            </a:r>
            <a:endParaRPr b="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4f4f5dbe7c_0_7"/>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GB" sz="4600">
                <a:solidFill>
                  <a:srgbClr val="EC7016"/>
                </a:solidFill>
              </a:rPr>
              <a:t>2</a:t>
            </a:r>
            <a:r>
              <a:rPr lang="en-GB" sz="4600">
                <a:solidFill>
                  <a:schemeClr val="dk1"/>
                </a:solidFill>
              </a:rPr>
              <a:t> </a:t>
            </a:r>
            <a:r>
              <a:rPr lang="en-GB" sz="4600">
                <a:solidFill>
                  <a:schemeClr val="dk1"/>
                </a:solidFill>
              </a:rPr>
              <a:t>Topic management</a:t>
            </a:r>
            <a:endParaRPr sz="4600">
              <a:solidFill>
                <a:schemeClr val="dk1"/>
              </a:solidFill>
            </a:endParaRPr>
          </a:p>
        </p:txBody>
      </p:sp>
      <p:sp>
        <p:nvSpPr>
          <p:cNvPr id="106" name="Google Shape;106;g14f4f5dbe7c_0_7"/>
          <p:cNvSpPr txBox="1"/>
          <p:nvPr/>
        </p:nvSpPr>
        <p:spPr>
          <a:xfrm>
            <a:off x="7575475" y="3306400"/>
            <a:ext cx="325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Libre Franklin"/>
              <a:ea typeface="Libre Franklin"/>
              <a:cs typeface="Libre Franklin"/>
              <a:sym typeface="Libre Franklin"/>
            </a:endParaRPr>
          </a:p>
        </p:txBody>
      </p:sp>
      <p:sp>
        <p:nvSpPr>
          <p:cNvPr id="107" name="Google Shape;107;g14f4f5dbe7c_0_7"/>
          <p:cNvSpPr txBox="1"/>
          <p:nvPr/>
        </p:nvSpPr>
        <p:spPr>
          <a:xfrm>
            <a:off x="5371800" y="2782900"/>
            <a:ext cx="263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latin typeface="Libre Franklin"/>
              <a:ea typeface="Libre Franklin"/>
              <a:cs typeface="Libre Franklin"/>
              <a:sym typeface="Libre Franklin"/>
            </a:endParaRPr>
          </a:p>
        </p:txBody>
      </p:sp>
      <p:sp>
        <p:nvSpPr>
          <p:cNvPr id="108" name="Google Shape;108;g14f4f5dbe7c_0_7"/>
          <p:cNvSpPr txBox="1"/>
          <p:nvPr/>
        </p:nvSpPr>
        <p:spPr>
          <a:xfrm>
            <a:off x="1102650" y="2051800"/>
            <a:ext cx="10058400" cy="3762000"/>
          </a:xfrm>
          <a:prstGeom prst="rect">
            <a:avLst/>
          </a:prstGeom>
          <a:noFill/>
          <a:ln>
            <a:noFill/>
          </a:ln>
        </p:spPr>
        <p:txBody>
          <a:bodyPr anchorCtr="0" anchor="t" bIns="91425" lIns="91425" spcFirstLastPara="1" rIns="91425" wrap="square" tIns="91425">
            <a:noAutofit/>
          </a:bodyPr>
          <a:lstStyle/>
          <a:p>
            <a:pPr indent="-255600" lvl="0" marL="255600" rtl="0" algn="l">
              <a:spcBef>
                <a:spcPts val="1000"/>
              </a:spcBef>
              <a:spcAft>
                <a:spcPts val="0"/>
              </a:spcAft>
              <a:buClr>
                <a:schemeClr val="dk1"/>
              </a:buClr>
              <a:buSzPts val="1100"/>
              <a:buFont typeface="Arial"/>
              <a:buNone/>
            </a:pPr>
            <a:r>
              <a:rPr lang="en-GB" sz="2000">
                <a:solidFill>
                  <a:schemeClr val="dk1"/>
                </a:solidFill>
                <a:latin typeface="Libre Franklin"/>
                <a:ea typeface="Libre Franklin"/>
                <a:cs typeface="Libre Franklin"/>
                <a:sym typeface="Libre Franklin"/>
              </a:rPr>
              <a:t>“Expectations of what are appropriate and acceptable topics for conversation differ from context to context as well as from culture to culture.” </a:t>
            </a:r>
            <a:endParaRPr sz="2000">
              <a:solidFill>
                <a:schemeClr val="dk1"/>
              </a:solidFill>
              <a:latin typeface="Libre Franklin"/>
              <a:ea typeface="Libre Franklin"/>
              <a:cs typeface="Libre Franklin"/>
              <a:sym typeface="Libre Franklin"/>
            </a:endParaRPr>
          </a:p>
          <a:p>
            <a:pPr indent="0" lvl="0" marL="0" rtl="0" algn="r">
              <a:spcBef>
                <a:spcPts val="1000"/>
              </a:spcBef>
              <a:spcAft>
                <a:spcPts val="0"/>
              </a:spcAft>
              <a:buClr>
                <a:schemeClr val="dk1"/>
              </a:buClr>
              <a:buSzPts val="1100"/>
              <a:buFont typeface="Arial"/>
              <a:buNone/>
            </a:pPr>
            <a:r>
              <a:rPr lang="en-GB" sz="2000">
                <a:solidFill>
                  <a:srgbClr val="999999"/>
                </a:solidFill>
                <a:latin typeface="Libre Franklin"/>
                <a:ea typeface="Libre Franklin"/>
                <a:cs typeface="Libre Franklin"/>
                <a:sym typeface="Libre Franklin"/>
              </a:rPr>
              <a:t>(Thornbury and Slade, 2006)</a:t>
            </a:r>
            <a:endParaRPr sz="2000">
              <a:solidFill>
                <a:schemeClr val="dk1"/>
              </a:solidFill>
              <a:latin typeface="Libre Franklin"/>
              <a:ea typeface="Libre Franklin"/>
              <a:cs typeface="Libre Franklin"/>
              <a:sym typeface="Libre Franklin"/>
            </a:endParaRPr>
          </a:p>
          <a:p>
            <a:pPr indent="103400" lvl="0" marL="230399" rtl="0" algn="l">
              <a:spcBef>
                <a:spcPts val="1000"/>
              </a:spcBef>
              <a:spcAft>
                <a:spcPts val="0"/>
              </a:spcAft>
              <a:buClr>
                <a:schemeClr val="accent1"/>
              </a:buClr>
              <a:buSzPts val="2000"/>
              <a:buFont typeface="Libre Franklin"/>
              <a:buChar char="●"/>
            </a:pPr>
            <a:r>
              <a:rPr b="1" lang="en-GB" sz="2000">
                <a:solidFill>
                  <a:schemeClr val="dk1"/>
                </a:solidFill>
                <a:latin typeface="Libre Franklin"/>
                <a:ea typeface="Libre Franklin"/>
                <a:cs typeface="Libre Franklin"/>
                <a:sym typeface="Libre Franklin"/>
              </a:rPr>
              <a:t>Wide range of topics</a:t>
            </a:r>
            <a:r>
              <a:rPr lang="en-GB" sz="2000">
                <a:solidFill>
                  <a:schemeClr val="dk1"/>
                </a:solidFill>
                <a:latin typeface="Libre Franklin"/>
                <a:ea typeface="Libre Franklin"/>
                <a:cs typeface="Libre Franklin"/>
                <a:sym typeface="Libre Franklin"/>
              </a:rPr>
              <a:t> </a:t>
            </a:r>
            <a:r>
              <a:rPr lang="en-GB" sz="2000">
                <a:solidFill>
                  <a:schemeClr val="accent1"/>
                </a:solidFill>
                <a:latin typeface="Libre Franklin"/>
                <a:ea typeface="Libre Franklin"/>
                <a:cs typeface="Libre Franklin"/>
                <a:sym typeface="Libre Franklin"/>
              </a:rPr>
              <a:t>↓</a:t>
            </a:r>
            <a:endParaRPr sz="2000">
              <a:solidFill>
                <a:schemeClr val="accent1"/>
              </a:solidFill>
              <a:latin typeface="Libre Franklin"/>
              <a:ea typeface="Libre Franklin"/>
              <a:cs typeface="Libre Franklin"/>
              <a:sym typeface="Libre Franklin"/>
            </a:endParaRPr>
          </a:p>
          <a:p>
            <a:pPr indent="0" lvl="0" marL="899999" rtl="0" algn="l">
              <a:spcBef>
                <a:spcPts val="1000"/>
              </a:spcBef>
              <a:spcAft>
                <a:spcPts val="0"/>
              </a:spcAft>
              <a:buNone/>
            </a:pPr>
            <a:r>
              <a:rPr lang="en-GB" sz="2000">
                <a:solidFill>
                  <a:schemeClr val="dk1"/>
                </a:solidFill>
                <a:latin typeface="Libre Franklin"/>
                <a:ea typeface="Libre Franklin"/>
                <a:cs typeface="Libre Franklin"/>
                <a:sym typeface="Libre Franklin"/>
              </a:rPr>
              <a:t>Topics introduced by Laju</a:t>
            </a:r>
            <a:endParaRPr sz="2000">
              <a:solidFill>
                <a:schemeClr val="dk1"/>
              </a:solidFill>
              <a:latin typeface="Libre Franklin"/>
              <a:ea typeface="Libre Franklin"/>
              <a:cs typeface="Libre Franklin"/>
              <a:sym typeface="Libre Franklin"/>
            </a:endParaRPr>
          </a:p>
          <a:p>
            <a:pPr indent="0" lvl="0" marL="899999" rtl="0" algn="l">
              <a:spcBef>
                <a:spcPts val="1000"/>
              </a:spcBef>
              <a:spcAft>
                <a:spcPts val="0"/>
              </a:spcAft>
              <a:buNone/>
            </a:pPr>
            <a:r>
              <a:rPr lang="en-GB" sz="2000">
                <a:solidFill>
                  <a:schemeClr val="dk1"/>
                </a:solidFill>
                <a:latin typeface="Libre Franklin"/>
                <a:ea typeface="Libre Franklin"/>
                <a:cs typeface="Libre Franklin"/>
                <a:sym typeface="Libre Franklin"/>
              </a:rPr>
              <a:t>Further developed by Cam</a:t>
            </a:r>
            <a:endParaRPr sz="2000">
              <a:solidFill>
                <a:schemeClr val="dk1"/>
              </a:solidFill>
              <a:latin typeface="Libre Franklin"/>
              <a:ea typeface="Libre Franklin"/>
              <a:cs typeface="Libre Franklin"/>
              <a:sym typeface="Libre Franklin"/>
            </a:endParaRPr>
          </a:p>
          <a:p>
            <a:pPr indent="103400" lvl="0" marL="230399" rtl="0" algn="l">
              <a:spcBef>
                <a:spcPts val="1000"/>
              </a:spcBef>
              <a:spcAft>
                <a:spcPts val="1000"/>
              </a:spcAft>
              <a:buClr>
                <a:schemeClr val="accent1"/>
              </a:buClr>
              <a:buSzPts val="2000"/>
              <a:buFont typeface="Libre Franklin"/>
              <a:buChar char="●"/>
            </a:pPr>
            <a:r>
              <a:rPr b="1" lang="en-GB" sz="2000">
                <a:solidFill>
                  <a:schemeClr val="dk1"/>
                </a:solidFill>
                <a:latin typeface="Libre Franklin"/>
                <a:ea typeface="Libre Franklin"/>
                <a:cs typeface="Libre Franklin"/>
                <a:sym typeface="Libre Franklin"/>
              </a:rPr>
              <a:t>High level of intimacy</a:t>
            </a:r>
            <a:endParaRPr b="1">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1_RetrospectVTI">
  <a:themeElements>
    <a:clrScheme name="Custom 41">
      <a:dk1>
        <a:srgbClr val="000000"/>
      </a:dk1>
      <a:lt1>
        <a:srgbClr val="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2021-10-01T20:29:58Z</dcterms:created>
  <dc:creator>Jonathan Larrandart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