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4" r:id="rId5"/>
    <p:sldId id="264" r:id="rId6"/>
    <p:sldId id="259" r:id="rId7"/>
    <p:sldId id="267" r:id="rId8"/>
    <p:sldId id="261" r:id="rId9"/>
    <p:sldId id="268" r:id="rId10"/>
    <p:sldId id="269" r:id="rId11"/>
    <p:sldId id="270" r:id="rId12"/>
    <p:sldId id="271" r:id="rId13"/>
    <p:sldId id="260" r:id="rId14"/>
    <p:sldId id="272" r:id="rId15"/>
    <p:sldId id="27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7" clrIdx="0">
    <p:extLst>
      <p:ext uri="{19B8F6BF-5375-455C-9EA6-DF929625EA0E}">
        <p15:presenceInfo xmlns:p15="http://schemas.microsoft.com/office/powerpoint/2012/main" userId="c17a76a823ef556c" providerId="Windows Live"/>
      </p:ext>
    </p:extLst>
  </p:cmAuthor>
  <p:cmAuthor id="2" name="Guest User" initials="GU" lastIdx="6" clrIdx="1">
    <p:extLst>
      <p:ext uri="{19B8F6BF-5375-455C-9EA6-DF929625EA0E}">
        <p15:presenceInfo xmlns:p15="http://schemas.microsoft.com/office/powerpoint/2012/main" userId="b50b65421e5a39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GENRES IN </a:t>
            </a:r>
            <a:br>
              <a:rPr lang="es-ES"/>
            </a:br>
            <a:r>
              <a:rPr lang="es-ES"/>
              <a:t>CONVERSATION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73934" y="5753418"/>
            <a:ext cx="8045373" cy="74227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325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0E58B-5DE8-FDA7-228C-F18FC01D4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5414" y="713064"/>
            <a:ext cx="10178322" cy="1492132"/>
          </a:xfrm>
        </p:spPr>
        <p:txBody>
          <a:bodyPr>
            <a:normAutofit/>
          </a:bodyPr>
          <a:lstStyle/>
          <a:p>
            <a:r>
              <a:rPr lang="en-US" sz="2800" dirty="0"/>
              <a:t>Analysis of anecdote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749FE-5A44-B8E0-E6B6-328A13B46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9616" y="1720414"/>
            <a:ext cx="10178322" cy="359359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Abstract:</a:t>
            </a:r>
            <a:r>
              <a:rPr lang="en-US" dirty="0">
                <a:solidFill>
                  <a:schemeClr val="tx1"/>
                </a:solidFill>
              </a:rPr>
              <a:t> the onset to attract the listener's interest 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"I forgot to tell you look for the house with the reindeer"</a:t>
            </a:r>
          </a:p>
          <a:p>
            <a:pPr marL="342900" indent="-342900"/>
            <a:r>
              <a:rPr lang="en-US" dirty="0">
                <a:solidFill>
                  <a:schemeClr val="accent1"/>
                </a:solidFill>
              </a:rPr>
              <a:t>Orientation:</a:t>
            </a:r>
            <a:r>
              <a:rPr lang="en-US" dirty="0">
                <a:solidFill>
                  <a:schemeClr val="tx1"/>
                </a:solidFill>
              </a:rPr>
              <a:t> Provides circumstantial information. 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"Mark and Tim" characters. "The house" setting.</a:t>
            </a:r>
          </a:p>
          <a:p>
            <a:pPr marL="342900" indent="-342900"/>
            <a:r>
              <a:rPr lang="en-US" dirty="0">
                <a:solidFill>
                  <a:schemeClr val="accent1"/>
                </a:solidFill>
              </a:rPr>
              <a:t>Remarkable event: 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"Put on top of each other as if they were humping".</a:t>
            </a:r>
          </a:p>
          <a:p>
            <a:pPr marL="342900" indent="-342900"/>
            <a:r>
              <a:rPr lang="en-US" dirty="0">
                <a:solidFill>
                  <a:schemeClr val="accent1"/>
                </a:solidFill>
              </a:rPr>
              <a:t>Reaction: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"Those naughty boys" and laughter. 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2900" indent="-342900"/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144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D0A1A-F8F9-3597-CE9E-95412B51B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810" y="526159"/>
            <a:ext cx="10178322" cy="1492132"/>
          </a:xfrm>
        </p:spPr>
        <p:txBody>
          <a:bodyPr>
            <a:normAutofit/>
          </a:bodyPr>
          <a:lstStyle/>
          <a:p>
            <a:r>
              <a:rPr lang="en-US" sz="4000" dirty="0"/>
              <a:t>Anecdote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DDC0F-8B33-E4E6-A290-2A57BFE7D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0218" y="1480173"/>
            <a:ext cx="10178322" cy="58427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Laju: And I know my brother who lives in Dallas (…) he knew it (…) Especially after Ron(…)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Ron </a:t>
            </a:r>
            <a:r>
              <a:rPr lang="en-US" dirty="0" err="1">
                <a:solidFill>
                  <a:schemeClr val="tx1"/>
                </a:solidFill>
              </a:rPr>
              <a:t>f:lew</a:t>
            </a:r>
            <a:r>
              <a:rPr lang="en-US" dirty="0">
                <a:solidFill>
                  <a:schemeClr val="tx1"/>
                </a:solidFill>
              </a:rPr>
              <a:t> to Dallas (.) and went to my brother's house, and banged on the door, and said I want to see him, we need to talk, and my brother's like this is really odd for two friends to be this </a:t>
            </a:r>
            <a:r>
              <a:rPr lang="en-US" dirty="0" err="1">
                <a:solidFill>
                  <a:schemeClr val="tx1"/>
                </a:solidFill>
              </a:rPr>
              <a:t>atta:ched</a:t>
            </a:r>
            <a:r>
              <a:rPr lang="en-US" dirty="0">
                <a:solidFill>
                  <a:schemeClr val="tx1"/>
                </a:solidFill>
              </a:rPr>
              <a:t> . And I was like crying all the time, and like when Ron came I started to- crying, and I was just like, just tell him to leave me alone, just get him out of here, and blah blah blah.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Cam: (laugh) Oh my </a:t>
            </a:r>
            <a:r>
              <a:rPr lang="en-US" dirty="0" err="1">
                <a:solidFill>
                  <a:schemeClr val="tx1"/>
                </a:solidFill>
              </a:rPr>
              <a:t>Go:d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Laju: Now you tell me your family doesn't realize now... what is wrong that two friends </a:t>
            </a:r>
            <a:r>
              <a:rPr lang="en-US" dirty="0" err="1">
                <a:solidFill>
                  <a:schemeClr val="tx1"/>
                </a:solidFill>
              </a:rPr>
              <a:t>a:re</a:t>
            </a:r>
            <a:r>
              <a:rPr lang="en-US" dirty="0">
                <a:solidFill>
                  <a:schemeClr val="tx1"/>
                </a:solidFill>
              </a:rPr>
              <a:t> - 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Cam: Having a...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Laju: Th – a thing. They are fighting each other, </a:t>
            </a:r>
            <a:r>
              <a:rPr lang="en-US" dirty="0" err="1">
                <a:solidFill>
                  <a:schemeClr val="tx1"/>
                </a:solidFill>
              </a:rPr>
              <a:t>th</a:t>
            </a:r>
            <a:r>
              <a:rPr lang="en-US" dirty="0">
                <a:solidFill>
                  <a:schemeClr val="tx1"/>
                </a:solidFill>
              </a:rPr>
              <a:t>- one guy's standing outside the house at midnight screaming, let me talk to him, let me talk to him, it is a little weird. You know. So-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Cam: Yeah. I think they would figure that one out.</a:t>
            </a:r>
          </a:p>
        </p:txBody>
      </p:sp>
    </p:spTree>
    <p:extLst>
      <p:ext uri="{BB962C8B-B14F-4D97-AF65-F5344CB8AC3E}">
        <p14:creationId xmlns:p14="http://schemas.microsoft.com/office/powerpoint/2010/main" val="3535923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2AD8B-BC3E-2DF7-09CB-24BD3CDE3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3991" y="547029"/>
            <a:ext cx="10178322" cy="1492132"/>
          </a:xfrm>
        </p:spPr>
        <p:txBody>
          <a:bodyPr>
            <a:normAutofit/>
          </a:bodyPr>
          <a:lstStyle/>
          <a:p>
            <a:r>
              <a:rPr lang="en-US" sz="2800" dirty="0"/>
              <a:t>Analysis of anecdote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DEC31-F808-C871-908C-66C5EEFD3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7530" y="1944191"/>
            <a:ext cx="10178322" cy="406062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Abstract:</a:t>
            </a:r>
            <a:r>
              <a:rPr lang="en-US" dirty="0">
                <a:solidFill>
                  <a:schemeClr val="tx1"/>
                </a:solidFill>
              </a:rPr>
              <a:t> The onset to attract the listeners interest.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"And I know my brother, he knew it, especially after RON..." </a:t>
            </a:r>
          </a:p>
          <a:p>
            <a:pPr marL="342900" indent="-342900"/>
            <a:r>
              <a:rPr lang="en-US" dirty="0">
                <a:solidFill>
                  <a:schemeClr val="accent1"/>
                </a:solidFill>
              </a:rPr>
              <a:t>Orientation:</a:t>
            </a:r>
            <a:r>
              <a:rPr lang="en-US" dirty="0">
                <a:solidFill>
                  <a:schemeClr val="tx1"/>
                </a:solidFill>
              </a:rPr>
              <a:t> provides circumstantial information.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" Ron" "Brother's" characters.  "Dallas" "Brother's house" setting.</a:t>
            </a:r>
          </a:p>
          <a:p>
            <a:pPr marL="342900" indent="-342900"/>
            <a:r>
              <a:rPr lang="en-US" dirty="0">
                <a:solidFill>
                  <a:schemeClr val="accent1"/>
                </a:solidFill>
              </a:rPr>
              <a:t>Remarkable event: </a:t>
            </a:r>
          </a:p>
          <a:p>
            <a:pPr marL="342900" indent="-342900"/>
            <a:r>
              <a:rPr lang="en-US" dirty="0">
                <a:solidFill>
                  <a:schemeClr val="tx1"/>
                </a:solidFill>
              </a:rPr>
              <a:t>"Ron flew to Dallas and went to my brother's house, and banged on the door and said I want to see him". </a:t>
            </a:r>
          </a:p>
          <a:p>
            <a:pPr marL="342900" indent="-342900"/>
            <a:r>
              <a:rPr lang="en-US" dirty="0">
                <a:solidFill>
                  <a:schemeClr val="accent1"/>
                </a:solidFill>
              </a:rPr>
              <a:t>Reaction:</a:t>
            </a:r>
          </a:p>
          <a:p>
            <a:pPr marL="342900" indent="-342900"/>
            <a:r>
              <a:rPr lang="en-US" dirty="0">
                <a:solidFill>
                  <a:schemeClr val="tx1"/>
                </a:solidFill>
              </a:rPr>
              <a:t>Laughter. "Yeah. I think they would figure that one out" sarcasm. 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342900" indent="-342900"/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7680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36659" y="238611"/>
            <a:ext cx="10178322" cy="1492132"/>
          </a:xfrm>
        </p:spPr>
        <p:txBody>
          <a:bodyPr>
            <a:normAutofit/>
          </a:bodyPr>
          <a:lstStyle/>
          <a:p>
            <a:r>
              <a:rPr lang="en-US" sz="4400" dirty="0"/>
              <a:t>Lexico grammatical features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30453" y="892325"/>
            <a:ext cx="10399547" cy="597281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Topic information may be introduced.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A1: Reindeer,</a:t>
            </a:r>
          </a:p>
          <a:p>
            <a:r>
              <a:rPr lang="en-US" sz="2400" dirty="0">
                <a:solidFill>
                  <a:schemeClr val="tx1"/>
                </a:solidFill>
              </a:rPr>
              <a:t>Verb phrases marked with progressive aspect.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A1: As if they were </a:t>
            </a:r>
            <a:r>
              <a:rPr lang="en-US" sz="2400" b="1" dirty="0">
                <a:solidFill>
                  <a:schemeClr val="tx1"/>
                </a:solidFill>
              </a:rPr>
              <a:t>humping. 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A2: Crying, fighting, standing, screaming. </a:t>
            </a:r>
          </a:p>
          <a:p>
            <a:r>
              <a:rPr lang="en-US" sz="2400" dirty="0">
                <a:solidFill>
                  <a:schemeClr val="tx1"/>
                </a:solidFill>
              </a:rPr>
              <a:t>Material process verbs.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A1: </a:t>
            </a:r>
            <a:r>
              <a:rPr lang="en-US" sz="2400" b="1" dirty="0">
                <a:solidFill>
                  <a:schemeClr val="tx1"/>
                </a:solidFill>
              </a:rPr>
              <a:t>Get </a:t>
            </a:r>
            <a:r>
              <a:rPr lang="en-US" sz="2400" dirty="0">
                <a:solidFill>
                  <a:schemeClr val="tx1"/>
                </a:solidFill>
              </a:rPr>
              <a:t>out of the car. </a:t>
            </a:r>
            <a:r>
              <a:rPr lang="en-US" sz="2400" b="1" dirty="0">
                <a:solidFill>
                  <a:schemeClr val="tx1"/>
                </a:solidFill>
              </a:rPr>
              <a:t>Take </a:t>
            </a:r>
            <a:r>
              <a:rPr lang="en-US" sz="2400" dirty="0">
                <a:solidFill>
                  <a:schemeClr val="tx1"/>
                </a:solidFill>
              </a:rPr>
              <a:t>them off each other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A2: </a:t>
            </a:r>
            <a:r>
              <a:rPr lang="en-US" sz="2400" b="1" dirty="0">
                <a:solidFill>
                  <a:schemeClr val="tx1"/>
                </a:solidFill>
              </a:rPr>
              <a:t>Flew</a:t>
            </a:r>
            <a:r>
              <a:rPr lang="en-US" sz="2400" dirty="0">
                <a:solidFill>
                  <a:schemeClr val="tx1"/>
                </a:solidFill>
              </a:rPr>
              <a:t> off to Dallas. </a:t>
            </a:r>
            <a:r>
              <a:rPr lang="en-US" sz="2400" b="1" dirty="0">
                <a:solidFill>
                  <a:schemeClr val="tx1"/>
                </a:solidFill>
              </a:rPr>
              <a:t>Went </a:t>
            </a:r>
            <a:r>
              <a:rPr lang="en-US" sz="2400" dirty="0">
                <a:solidFill>
                  <a:schemeClr val="tx1"/>
                </a:solidFill>
              </a:rPr>
              <a:t>to my brother's home.</a:t>
            </a:r>
            <a:r>
              <a:rPr lang="en-US" sz="2400" b="1" dirty="0">
                <a:solidFill>
                  <a:schemeClr val="tx1"/>
                </a:solidFill>
              </a:rPr>
              <a:t> Banged</a:t>
            </a:r>
            <a:r>
              <a:rPr lang="en-US" sz="2400" dirty="0">
                <a:solidFill>
                  <a:schemeClr val="tx1"/>
                </a:solidFill>
              </a:rPr>
              <a:t> on the door. </a:t>
            </a:r>
            <a:r>
              <a:rPr lang="en-US" sz="2400" b="1" dirty="0">
                <a:solidFill>
                  <a:schemeClr val="tx1"/>
                </a:solidFill>
              </a:rPr>
              <a:t>Said.</a:t>
            </a:r>
            <a:r>
              <a:rPr lang="en-US" sz="2400" dirty="0">
                <a:solidFill>
                  <a:schemeClr val="tx1"/>
                </a:solidFill>
              </a:rPr>
              <a:t> Ron </a:t>
            </a:r>
            <a:r>
              <a:rPr lang="en-US" sz="2400" b="1" dirty="0">
                <a:solidFill>
                  <a:schemeClr val="tx1"/>
                </a:solidFill>
              </a:rPr>
              <a:t>came.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/>
            <a:r>
              <a:rPr lang="en-US" sz="2400" dirty="0">
                <a:solidFill>
                  <a:schemeClr val="tx1"/>
                </a:solidFill>
              </a:rPr>
              <a:t>Past tense is surely used:</a:t>
            </a:r>
            <a:endParaRPr lang="en-US" sz="2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A1: As if they were, I was like, I went out.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A2: He knew it, flew to Dallas, Banged on the door, said , Ron came.</a:t>
            </a:r>
          </a:p>
          <a:p>
            <a:pPr marL="0" indent="0">
              <a:buNone/>
            </a:pP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3800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35289-350A-A682-6F9A-18F4DF18C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7904" y="353630"/>
            <a:ext cx="10178322" cy="1492132"/>
          </a:xfrm>
        </p:spPr>
        <p:txBody>
          <a:bodyPr>
            <a:normAutofit/>
          </a:bodyPr>
          <a:lstStyle/>
          <a:p>
            <a:r>
              <a:rPr lang="en-US" sz="4000" dirty="0"/>
              <a:t>Foregrounding/ Initiation</a:t>
            </a:r>
            <a:br>
              <a:rPr lang="en-US" sz="4000" dirty="0"/>
            </a:br>
            <a:r>
              <a:rPr lang="en-US" sz="4000" dirty="0"/>
              <a:t>Background/response.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65623-8EDD-F5B8-5812-2271CA1E6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263" y="1840303"/>
            <a:ext cx="10178322" cy="511759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/>
            <a:r>
              <a:rPr lang="en-US" sz="2600" dirty="0">
                <a:solidFill>
                  <a:schemeClr val="accent1"/>
                </a:solidFill>
              </a:rPr>
              <a:t>Circumstantial</a:t>
            </a:r>
            <a:r>
              <a:rPr lang="en-US" sz="2600" dirty="0">
                <a:solidFill>
                  <a:schemeClr val="tx1"/>
                </a:solidFill>
              </a:rPr>
              <a:t> information (foregrounding) set in the past.</a:t>
            </a:r>
          </a:p>
          <a:p>
            <a:pPr marL="342900" indent="-342900"/>
            <a:r>
              <a:rPr lang="en-US" sz="2600" dirty="0">
                <a:solidFill>
                  <a:schemeClr val="tx1"/>
                </a:solidFill>
              </a:rPr>
              <a:t>Intruding events (</a:t>
            </a:r>
            <a:r>
              <a:rPr lang="en-US" sz="2600" dirty="0">
                <a:solidFill>
                  <a:schemeClr val="accent6"/>
                </a:solidFill>
              </a:rPr>
              <a:t>response</a:t>
            </a:r>
            <a:r>
              <a:rPr lang="en-US" sz="2600" dirty="0">
                <a:solidFill>
                  <a:schemeClr val="tx1"/>
                </a:solidFill>
              </a:rPr>
              <a:t>) set in the present. </a:t>
            </a:r>
          </a:p>
          <a:p>
            <a:pPr marL="342900" indent="-342900"/>
            <a:endParaRPr lang="en-US" sz="2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600" dirty="0">
                <a:solidFill>
                  <a:schemeClr val="tx1"/>
                </a:solidFill>
              </a:rPr>
              <a:t>Anecdote 2:</a:t>
            </a:r>
          </a:p>
          <a:p>
            <a:pPr marL="0" indent="0">
              <a:buNone/>
            </a:pPr>
            <a:r>
              <a:rPr lang="en-US" sz="2600" dirty="0">
                <a:solidFill>
                  <a:schemeClr val="tx1"/>
                </a:solidFill>
              </a:rPr>
              <a:t>Laju: </a:t>
            </a:r>
            <a:r>
              <a:rPr lang="en-US" sz="2600" dirty="0">
                <a:solidFill>
                  <a:schemeClr val="accent1"/>
                </a:solidFill>
              </a:rPr>
              <a:t>I was like crying all the time, and like when Ron came I started to crying, and I was just like</a:t>
            </a:r>
            <a:r>
              <a:rPr lang="en-US" sz="2600" dirty="0">
                <a:solidFill>
                  <a:schemeClr val="tx1"/>
                </a:solidFill>
              </a:rPr>
              <a:t>, </a:t>
            </a:r>
            <a:r>
              <a:rPr lang="en-US" sz="2600" dirty="0">
                <a:solidFill>
                  <a:schemeClr val="accent6"/>
                </a:solidFill>
              </a:rPr>
              <a:t>just tell him to leave me alone, just get him out of here. </a:t>
            </a:r>
          </a:p>
        </p:txBody>
      </p:sp>
    </p:spTree>
    <p:extLst>
      <p:ext uri="{BB962C8B-B14F-4D97-AF65-F5344CB8AC3E}">
        <p14:creationId xmlns:p14="http://schemas.microsoft.com/office/powerpoint/2010/main" val="4255929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B5F5E-C7E7-9350-229A-C4EF3BE63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095132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WHAT IS A GENRE?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0" indent="0">
              <a:buNone/>
            </a:pPr>
            <a:r>
              <a:rPr lang="es-ES" dirty="0">
                <a:solidFill>
                  <a:schemeClr val="tx1"/>
                </a:solidFill>
              </a:rPr>
              <a:t>“</a:t>
            </a:r>
            <a:r>
              <a:rPr lang="es-ES" sz="2400" dirty="0">
                <a:solidFill>
                  <a:schemeClr val="tx1"/>
                </a:solidFill>
              </a:rPr>
              <a:t>A </a:t>
            </a:r>
            <a:r>
              <a:rPr lang="es-ES" sz="2400" err="1">
                <a:solidFill>
                  <a:schemeClr val="tx1"/>
                </a:solidFill>
              </a:rPr>
              <a:t>socially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ratified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way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of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using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language</a:t>
            </a:r>
            <a:r>
              <a:rPr lang="es-ES" sz="2400" dirty="0">
                <a:solidFill>
                  <a:schemeClr val="tx1"/>
                </a:solidFill>
              </a:rPr>
              <a:t> in </a:t>
            </a:r>
            <a:r>
              <a:rPr lang="es-ES" sz="2400" err="1">
                <a:solidFill>
                  <a:schemeClr val="tx1"/>
                </a:solidFill>
              </a:rPr>
              <a:t>connection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with</a:t>
            </a:r>
            <a:r>
              <a:rPr lang="es-ES" sz="2400" dirty="0">
                <a:solidFill>
                  <a:schemeClr val="tx1"/>
                </a:solidFill>
              </a:rPr>
              <a:t> a particular </a:t>
            </a:r>
            <a:r>
              <a:rPr lang="es-ES" sz="2400" err="1">
                <a:solidFill>
                  <a:schemeClr val="tx1"/>
                </a:solidFill>
              </a:rPr>
              <a:t>type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of</a:t>
            </a:r>
            <a:r>
              <a:rPr lang="es-ES" sz="2400" dirty="0">
                <a:solidFill>
                  <a:schemeClr val="tx1"/>
                </a:solidFill>
              </a:rPr>
              <a:t> social </a:t>
            </a:r>
            <a:r>
              <a:rPr lang="es-ES" sz="2400" err="1">
                <a:solidFill>
                  <a:schemeClr val="tx1"/>
                </a:solidFill>
              </a:rPr>
              <a:t>activity</a:t>
            </a:r>
            <a:r>
              <a:rPr lang="es-ES" sz="2400">
                <a:solidFill>
                  <a:schemeClr val="tx1"/>
                </a:solidFill>
              </a:rPr>
              <a:t>” </a:t>
            </a:r>
            <a:endParaRPr lang="es-E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sz="2400" dirty="0">
                <a:solidFill>
                  <a:schemeClr val="tx1"/>
                </a:solidFill>
              </a:rPr>
              <a:t>“A </a:t>
            </a:r>
            <a:r>
              <a:rPr lang="es-ES" sz="2400" err="1">
                <a:solidFill>
                  <a:schemeClr val="tx1"/>
                </a:solidFill>
              </a:rPr>
              <a:t>staged</a:t>
            </a:r>
            <a:r>
              <a:rPr lang="es-ES" sz="2400" dirty="0">
                <a:solidFill>
                  <a:schemeClr val="tx1"/>
                </a:solidFill>
              </a:rPr>
              <a:t>, </a:t>
            </a:r>
            <a:r>
              <a:rPr lang="es-ES" sz="2400" err="1">
                <a:solidFill>
                  <a:schemeClr val="tx1"/>
                </a:solidFill>
              </a:rPr>
              <a:t>goal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oriented</a:t>
            </a:r>
            <a:r>
              <a:rPr lang="es-ES" sz="2400" dirty="0">
                <a:solidFill>
                  <a:schemeClr val="tx1"/>
                </a:solidFill>
              </a:rPr>
              <a:t>, social </a:t>
            </a:r>
            <a:r>
              <a:rPr lang="es-ES" sz="2400" err="1">
                <a:solidFill>
                  <a:schemeClr val="tx1"/>
                </a:solidFill>
              </a:rPr>
              <a:t>process</a:t>
            </a:r>
            <a:r>
              <a:rPr lang="es-ES" sz="2400" dirty="0">
                <a:solidFill>
                  <a:schemeClr val="tx1"/>
                </a:solidFill>
              </a:rPr>
              <a:t> in </a:t>
            </a:r>
            <a:r>
              <a:rPr lang="es-ES" sz="2400" err="1">
                <a:solidFill>
                  <a:schemeClr val="tx1"/>
                </a:solidFill>
              </a:rPr>
              <a:t>which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speakers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engage</a:t>
            </a:r>
            <a:r>
              <a:rPr lang="es-ES" sz="2400" dirty="0">
                <a:solidFill>
                  <a:schemeClr val="tx1"/>
                </a:solidFill>
              </a:rPr>
              <a:t> as </a:t>
            </a:r>
            <a:r>
              <a:rPr lang="es-ES" sz="2400" err="1">
                <a:solidFill>
                  <a:schemeClr val="tx1"/>
                </a:solidFill>
              </a:rPr>
              <a:t>members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of</a:t>
            </a:r>
            <a:r>
              <a:rPr lang="es-ES" sz="2400" dirty="0">
                <a:solidFill>
                  <a:schemeClr val="tx1"/>
                </a:solidFill>
              </a:rPr>
              <a:t> a culture”(SFL)</a:t>
            </a:r>
          </a:p>
          <a:p>
            <a:pPr marL="0" indent="0">
              <a:buNone/>
            </a:pPr>
            <a:endParaRPr lang="es-E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sz="2400" err="1">
                <a:solidFill>
                  <a:schemeClr val="tx1"/>
                </a:solidFill>
              </a:rPr>
              <a:t>The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term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genre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is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used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to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refer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to</a:t>
            </a:r>
            <a:r>
              <a:rPr lang="es-ES" sz="2400" dirty="0">
                <a:solidFill>
                  <a:schemeClr val="tx1"/>
                </a:solidFill>
              </a:rPr>
              <a:t> a </a:t>
            </a:r>
            <a:r>
              <a:rPr lang="es-ES" sz="2400" err="1">
                <a:solidFill>
                  <a:schemeClr val="tx1"/>
                </a:solidFill>
              </a:rPr>
              <a:t>distinctive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category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of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discourse</a:t>
            </a:r>
            <a:r>
              <a:rPr lang="es-ES" sz="2400" dirty="0">
                <a:solidFill>
                  <a:schemeClr val="tx1"/>
                </a:solidFill>
              </a:rPr>
              <a:t>, </a:t>
            </a:r>
            <a:r>
              <a:rPr lang="es-ES" sz="2400" err="1">
                <a:solidFill>
                  <a:schemeClr val="tx1"/>
                </a:solidFill>
              </a:rPr>
              <a:t>whether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it</a:t>
            </a:r>
            <a:r>
              <a:rPr lang="es-ES" sz="2400" dirty="0">
                <a:solidFill>
                  <a:schemeClr val="tx1"/>
                </a:solidFill>
              </a:rPr>
              <a:t> be </a:t>
            </a:r>
            <a:r>
              <a:rPr lang="es-ES" sz="2400" err="1">
                <a:solidFill>
                  <a:schemeClr val="tx1"/>
                </a:solidFill>
              </a:rPr>
              <a:t>spoken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or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err="1">
                <a:solidFill>
                  <a:schemeClr val="tx1"/>
                </a:solidFill>
              </a:rPr>
              <a:t>written</a:t>
            </a:r>
            <a:r>
              <a:rPr lang="es-ES" sz="2400" dirty="0">
                <a:solidFill>
                  <a:schemeClr val="tx1"/>
                </a:solidFill>
              </a:rPr>
              <a:t>. </a:t>
            </a: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  <a:latin typeface="Gill Sans MT" panose="020B0502020104020203"/>
            </a:endParaRP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  <a:latin typeface="Gill Sans MT" panose="020B0502020104020203"/>
            </a:endParaRPr>
          </a:p>
          <a:p>
            <a:pPr marL="0" indent="0">
              <a:buNone/>
            </a:pPr>
            <a:r>
              <a:rPr lang="es-ES" sz="4000">
                <a:latin typeface="+mj-lt"/>
              </a:rPr>
              <a:t>STAGED-GOAL ORIENTED-SOCIAL PROCESSES.</a:t>
            </a:r>
            <a:endParaRPr lang="en-US" sz="4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1658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err="1"/>
              <a:t>Analysis</a:t>
            </a:r>
            <a:r>
              <a:rPr lang="es-ES"/>
              <a:t> of a </a:t>
            </a:r>
            <a:r>
              <a:rPr lang="es-ES" err="1"/>
              <a:t>spoken</a:t>
            </a:r>
            <a:r>
              <a:rPr lang="es-ES"/>
              <a:t> </a:t>
            </a:r>
            <a:r>
              <a:rPr lang="es-ES" err="1"/>
              <a:t>genre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s-ES" sz="2800" dirty="0" err="1">
                <a:solidFill>
                  <a:schemeClr val="tx1"/>
                </a:solidFill>
              </a:rPr>
              <a:t>Identifying</a:t>
            </a:r>
            <a:r>
              <a:rPr lang="es-ES" sz="2800" dirty="0">
                <a:solidFill>
                  <a:schemeClr val="tx1"/>
                </a:solidFill>
              </a:rPr>
              <a:t> a </a:t>
            </a:r>
            <a:r>
              <a:rPr lang="es-ES" sz="2800" dirty="0" err="1">
                <a:solidFill>
                  <a:schemeClr val="tx1"/>
                </a:solidFill>
              </a:rPr>
              <a:t>chunk</a:t>
            </a:r>
            <a:r>
              <a:rPr lang="es-ES" sz="2800" dirty="0">
                <a:solidFill>
                  <a:schemeClr val="tx1"/>
                </a:solidFill>
              </a:rPr>
              <a:t> </a:t>
            </a:r>
            <a:r>
              <a:rPr lang="es-ES" sz="2800" dirty="0" err="1">
                <a:solidFill>
                  <a:schemeClr val="tx1"/>
                </a:solidFill>
              </a:rPr>
              <a:t>of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talk</a:t>
            </a:r>
            <a:r>
              <a:rPr lang="es-ES" sz="280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s-ES" sz="2800" dirty="0" err="1">
                <a:solidFill>
                  <a:schemeClr val="tx1"/>
                </a:solidFill>
              </a:rPr>
              <a:t>Defining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the</a:t>
            </a:r>
            <a:r>
              <a:rPr lang="es-ES" sz="2800" dirty="0">
                <a:solidFill>
                  <a:schemeClr val="tx1"/>
                </a:solidFill>
              </a:rPr>
              <a:t> social </a:t>
            </a:r>
            <a:r>
              <a:rPr lang="es-ES" sz="2800" dirty="0" err="1">
                <a:solidFill>
                  <a:schemeClr val="tx1"/>
                </a:solidFill>
              </a:rPr>
              <a:t>purpose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of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the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genre</a:t>
            </a:r>
            <a:r>
              <a:rPr lang="es-ES" sz="2800" dirty="0">
                <a:solidFill>
                  <a:schemeClr val="tx1"/>
                </a:solidFill>
              </a:rPr>
              <a:t>.</a:t>
            </a:r>
          </a:p>
          <a:p>
            <a:r>
              <a:rPr lang="es-ES" sz="2800" dirty="0" err="1">
                <a:solidFill>
                  <a:schemeClr val="tx1"/>
                </a:solidFill>
              </a:rPr>
              <a:t>Identification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of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the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stages</a:t>
            </a:r>
            <a:r>
              <a:rPr lang="es-ES" sz="2800" dirty="0">
                <a:solidFill>
                  <a:schemeClr val="tx1"/>
                </a:solidFill>
              </a:rPr>
              <a:t>.</a:t>
            </a:r>
          </a:p>
          <a:p>
            <a:r>
              <a:rPr lang="es-ES" sz="2800" dirty="0" err="1">
                <a:solidFill>
                  <a:schemeClr val="tx1"/>
                </a:solidFill>
              </a:rPr>
              <a:t>Analysing</a:t>
            </a:r>
            <a:r>
              <a:rPr lang="es-ES" sz="2800" dirty="0">
                <a:solidFill>
                  <a:schemeClr val="tx1"/>
                </a:solidFill>
              </a:rPr>
              <a:t> </a:t>
            </a:r>
            <a:r>
              <a:rPr lang="es-ES" sz="2800" dirty="0" err="1">
                <a:solidFill>
                  <a:schemeClr val="tx1"/>
                </a:solidFill>
              </a:rPr>
              <a:t>the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linguistic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features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of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each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stage</a:t>
            </a:r>
            <a:r>
              <a:rPr lang="es-ES" sz="2800" dirty="0">
                <a:solidFill>
                  <a:schemeClr val="tx1"/>
                </a:solidFill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627936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B18248-D414-E942-A69C-0F8B58516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371105"/>
            <a:ext cx="10178322" cy="5508488"/>
          </a:xfrm>
        </p:spPr>
        <p:txBody>
          <a:bodyPr/>
          <a:lstStyle/>
          <a:p>
            <a:r>
              <a:rPr lang="es-US"/>
              <a:t>Abstract</a:t>
            </a:r>
          </a:p>
          <a:p>
            <a:r>
              <a:rPr lang="es-US"/>
              <a:t>Orientation </a:t>
            </a:r>
          </a:p>
          <a:p>
            <a:r>
              <a:rPr lang="es-US"/>
              <a:t>Complication</a:t>
            </a:r>
          </a:p>
          <a:p>
            <a:r>
              <a:rPr lang="es-US"/>
              <a:t>Evaluation</a:t>
            </a:r>
          </a:p>
          <a:p>
            <a:r>
              <a:rPr lang="es-US"/>
              <a:t>Resolution</a:t>
            </a:r>
          </a:p>
          <a:p>
            <a:r>
              <a:rPr lang="es-US"/>
              <a:t>Coda</a:t>
            </a:r>
          </a:p>
        </p:txBody>
      </p:sp>
    </p:spTree>
    <p:extLst>
      <p:ext uri="{BB962C8B-B14F-4D97-AF65-F5344CB8AC3E}">
        <p14:creationId xmlns:p14="http://schemas.microsoft.com/office/powerpoint/2010/main" val="2117347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10C4D-5DAB-E18F-A230-BE9491F91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storytelling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85F1E-4BEE-437D-031C-B43A7DFA1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Slade (1996) </a:t>
            </a:r>
            <a:r>
              <a:rPr lang="en-US" sz="2800" dirty="0" err="1">
                <a:solidFill>
                  <a:schemeClr val="tx1"/>
                </a:solidFill>
              </a:rPr>
              <a:t>categorised</a:t>
            </a:r>
            <a:r>
              <a:rPr lang="en-US" sz="2800" dirty="0">
                <a:solidFill>
                  <a:schemeClr val="tx1"/>
                </a:solidFill>
              </a:rPr>
              <a:t> this genre into four generic types :</a:t>
            </a:r>
          </a:p>
          <a:p>
            <a:r>
              <a:rPr lang="en-US" sz="2800" dirty="0">
                <a:solidFill>
                  <a:schemeClr val="tx1"/>
                </a:solidFill>
              </a:rPr>
              <a:t>- Narratives</a:t>
            </a:r>
          </a:p>
          <a:p>
            <a:r>
              <a:rPr lang="en-US" sz="2800" dirty="0">
                <a:solidFill>
                  <a:schemeClr val="tx1"/>
                </a:solidFill>
              </a:rPr>
              <a:t>-Anecdotes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-</a:t>
            </a:r>
            <a:r>
              <a:rPr lang="en-US" sz="2800" dirty="0" err="1">
                <a:solidFill>
                  <a:schemeClr val="tx1"/>
                </a:solidFill>
              </a:rPr>
              <a:t>Exemplums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-Recounts </a:t>
            </a:r>
            <a:r>
              <a:rPr lang="en-US" sz="2800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825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err="1"/>
              <a:t>Exemplums</a:t>
            </a:r>
            <a:endParaRPr lang="en-US" err="1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1251678" y="2022765"/>
            <a:ext cx="10178322" cy="385682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latin typeface="Consolas"/>
              </a:rPr>
              <a:t>*LAJU:I was </a:t>
            </a:r>
            <a:r>
              <a:rPr lang="en-US" err="1">
                <a:latin typeface="Consolas"/>
              </a:rPr>
              <a:t>ho:me</a:t>
            </a:r>
            <a:r>
              <a:rPr lang="en-US">
                <a:latin typeface="Consolas"/>
              </a:rPr>
              <a:t> just went home to Indiana I went to hug my sister and I still feel that she finds a coldness in hugging</a:t>
            </a:r>
          </a:p>
          <a:p>
            <a:pPr marL="0" indent="0">
              <a:buNone/>
            </a:pPr>
            <a:r>
              <a:rPr lang="en-US">
                <a:latin typeface="Consolas"/>
              </a:rPr>
              <a:t>*</a:t>
            </a:r>
            <a:r>
              <a:rPr lang="en-US" err="1">
                <a:latin typeface="Consolas"/>
              </a:rPr>
              <a:t>CAM:She</a:t>
            </a:r>
            <a:r>
              <a:rPr lang="en-US">
                <a:latin typeface="Consolas"/>
              </a:rPr>
              <a:t> doesn't like to hug</a:t>
            </a:r>
          </a:p>
          <a:p>
            <a:pPr marL="0" indent="0">
              <a:buNone/>
            </a:pPr>
            <a:r>
              <a:rPr lang="en-US" err="1">
                <a:latin typeface="Gill Sans MT"/>
              </a:rPr>
              <a:t>L:</a:t>
            </a:r>
            <a:r>
              <a:rPr lang="en-US" err="1">
                <a:latin typeface="Consolas"/>
              </a:rPr>
              <a:t>My</a:t>
            </a:r>
            <a:r>
              <a:rPr lang="en-US">
                <a:latin typeface="Consolas"/>
              </a:rPr>
              <a:t> family's not very much </a:t>
            </a:r>
            <a:r>
              <a:rPr lang="en-US" err="1">
                <a:latin typeface="Consolas"/>
              </a:rPr>
              <a:t>h:ugging</a:t>
            </a:r>
            <a:endParaRPr lang="en-US">
              <a:latin typeface="Consolas"/>
            </a:endParaRPr>
          </a:p>
          <a:p>
            <a:pPr marL="0" indent="0">
              <a:buNone/>
            </a:pPr>
            <a:r>
              <a:rPr lang="en-US">
                <a:latin typeface="Consolas"/>
              </a:rPr>
              <a:t>C: OH</a:t>
            </a:r>
          </a:p>
          <a:p>
            <a:pPr marL="0" indent="0">
              <a:buNone/>
            </a:pPr>
            <a:r>
              <a:rPr lang="en-US">
                <a:latin typeface="Consolas"/>
              </a:rPr>
              <a:t>L:I mean my whole life we've never been very you greet someone you don't s- hug them You're just how are you and even like male female You don't do it </a:t>
            </a:r>
          </a:p>
          <a:p>
            <a:pPr marL="0" indent="0">
              <a:buNone/>
            </a:pPr>
            <a:r>
              <a:rPr lang="en-US" err="1"/>
              <a:t>C:</a:t>
            </a:r>
            <a:r>
              <a:rPr lang="en-US" err="1">
                <a:latin typeface="Consolas"/>
              </a:rPr>
              <a:t>See</a:t>
            </a:r>
            <a:r>
              <a:rPr lang="en-US">
                <a:latin typeface="Consolas"/>
              </a:rPr>
              <a:t> uh my </a:t>
            </a:r>
            <a:r>
              <a:rPr lang="en-US" err="1">
                <a:latin typeface="Consolas"/>
              </a:rPr>
              <a:t>my</a:t>
            </a:r>
            <a:r>
              <a:rPr lang="en-US">
                <a:latin typeface="Consolas"/>
              </a:rPr>
              <a:t> ⌉ mother was like that more so And then my </a:t>
            </a:r>
            <a:r>
              <a:rPr lang="en-US" err="1">
                <a:latin typeface="Consolas"/>
              </a:rPr>
              <a:t>f:ather</a:t>
            </a:r>
            <a:r>
              <a:rPr lang="en-US">
                <a:latin typeface="Consolas"/>
              </a:rPr>
              <a:t> was (.) </a:t>
            </a:r>
            <a:r>
              <a:rPr lang="en-US" err="1">
                <a:latin typeface="Consolas"/>
              </a:rPr>
              <a:t>d:ifferenT</a:t>
            </a:r>
          </a:p>
        </p:txBody>
      </p:sp>
    </p:spTree>
    <p:extLst>
      <p:ext uri="{BB962C8B-B14F-4D97-AF65-F5344CB8AC3E}">
        <p14:creationId xmlns:p14="http://schemas.microsoft.com/office/powerpoint/2010/main" val="1972213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B852E7-DF40-3BAE-5352-CEDC732C7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EXEMPLUmS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63C358-EF1C-95D6-3194-5DFAF9DF9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ES" err="1"/>
              <a:t>L:</a:t>
            </a:r>
            <a:r>
              <a:rPr lang="es-ES" err="1">
                <a:latin typeface="Consolas"/>
              </a:rPr>
              <a:t>Very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emotional</a:t>
            </a:r>
            <a:r>
              <a:rPr lang="es-ES">
                <a:latin typeface="Consolas"/>
              </a:rPr>
              <a:t> ? </a:t>
            </a:r>
            <a:r>
              <a:rPr lang="es-ES" err="1">
                <a:latin typeface="Consolas"/>
              </a:rPr>
              <a:t>Very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hugging</a:t>
            </a:r>
            <a:r>
              <a:rPr lang="es-ES">
                <a:latin typeface="Consolas"/>
              </a:rPr>
              <a:t> ⌉ ?</a:t>
            </a:r>
            <a:endParaRPr lang="es-ES"/>
          </a:p>
          <a:p>
            <a:pPr marL="0" indent="0">
              <a:buNone/>
            </a:pPr>
            <a:r>
              <a:rPr lang="es-ES" err="1">
                <a:latin typeface="Consolas"/>
              </a:rPr>
              <a:t>C:Yeah</a:t>
            </a:r>
            <a:r>
              <a:rPr lang="es-ES">
                <a:latin typeface="Consolas"/>
              </a:rPr>
              <a:t> </a:t>
            </a:r>
            <a:r>
              <a:rPr lang="es-ES" err="1">
                <a:latin typeface="Consolas"/>
              </a:rPr>
              <a:t>very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hugging</a:t>
            </a:r>
            <a:r>
              <a:rPr lang="es-ES">
                <a:latin typeface="Consolas"/>
              </a:rPr>
              <a:t> </a:t>
            </a:r>
            <a:r>
              <a:rPr lang="es-ES" err="1">
                <a:latin typeface="Consolas"/>
              </a:rPr>
              <a:t>they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were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just</a:t>
            </a:r>
            <a:r>
              <a:rPr lang="es-ES">
                <a:latin typeface="Consolas"/>
              </a:rPr>
              <a:t> </a:t>
            </a:r>
            <a:r>
              <a:rPr lang="es-ES" err="1">
                <a:latin typeface="Consolas"/>
              </a:rPr>
              <a:t>See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my</a:t>
            </a:r>
            <a:r>
              <a:rPr lang="es-ES">
                <a:latin typeface="Consolas"/>
              </a:rPr>
              <a:t> ⌈ </a:t>
            </a:r>
            <a:r>
              <a:rPr lang="es-ES" err="1">
                <a:latin typeface="Consolas"/>
              </a:rPr>
              <a:t>family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is</a:t>
            </a:r>
            <a:r>
              <a:rPr lang="es-ES">
                <a:latin typeface="Consolas"/>
              </a:rPr>
              <a:t> ⌉ more </a:t>
            </a:r>
            <a:r>
              <a:rPr lang="es-ES" err="1">
                <a:latin typeface="Consolas"/>
              </a:rPr>
              <a:t>it's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it's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different</a:t>
            </a:r>
            <a:r>
              <a:rPr lang="es-ES">
                <a:latin typeface="Consolas"/>
              </a:rPr>
              <a:t> </a:t>
            </a:r>
            <a:r>
              <a:rPr lang="es-ES" err="1">
                <a:latin typeface="Consolas"/>
              </a:rPr>
              <a:t>each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member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of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the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family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is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s:lightly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different</a:t>
            </a:r>
            <a:r>
              <a:rPr lang="es-ES">
                <a:latin typeface="Consolas"/>
              </a:rPr>
              <a:t> and </a:t>
            </a:r>
            <a:r>
              <a:rPr lang="es-ES" err="1">
                <a:latin typeface="Consolas"/>
              </a:rPr>
              <a:t>different</a:t>
            </a:r>
            <a:r>
              <a:rPr lang="es-ES">
                <a:latin typeface="Consolas"/>
              </a:rPr>
              <a:t> a- </a:t>
            </a:r>
            <a:r>
              <a:rPr lang="es-ES" err="1">
                <a:latin typeface="Consolas"/>
              </a:rPr>
              <a:t>amount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of</a:t>
            </a:r>
            <a:r>
              <a:rPr lang="es-ES">
                <a:latin typeface="Consolas"/>
              </a:rPr>
              <a:t> (.) </a:t>
            </a:r>
            <a:r>
              <a:rPr lang="es-ES" err="1">
                <a:latin typeface="Consolas"/>
              </a:rPr>
              <a:t>touch</a:t>
            </a:r>
            <a:endParaRPr lang="es-ES">
              <a:latin typeface="Consolas"/>
            </a:endParaRPr>
          </a:p>
          <a:p>
            <a:pPr marL="0" indent="0">
              <a:buNone/>
            </a:pPr>
            <a:r>
              <a:rPr lang="es-ES">
                <a:latin typeface="Consolas"/>
              </a:rPr>
              <a:t>L: I </a:t>
            </a:r>
            <a:r>
              <a:rPr lang="es-ES" err="1">
                <a:latin typeface="Consolas"/>
              </a:rPr>
              <a:t>always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sai:d</a:t>
            </a:r>
            <a:r>
              <a:rPr lang="es-ES">
                <a:latin typeface="Consolas"/>
              </a:rPr>
              <a:t> </a:t>
            </a:r>
            <a:r>
              <a:rPr lang="es-ES" err="1">
                <a:latin typeface="Consolas"/>
              </a:rPr>
              <a:t>that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if</a:t>
            </a:r>
            <a:r>
              <a:rPr lang="es-ES">
                <a:latin typeface="Consolas"/>
              </a:rPr>
              <a:t> I </a:t>
            </a:r>
            <a:r>
              <a:rPr lang="es-ES" err="1">
                <a:latin typeface="Consolas"/>
              </a:rPr>
              <a:t>had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children</a:t>
            </a:r>
            <a:r>
              <a:rPr lang="es-ES">
                <a:latin typeface="Consolas"/>
              </a:rPr>
              <a:t> I </a:t>
            </a:r>
            <a:r>
              <a:rPr lang="es-ES" err="1">
                <a:latin typeface="Consolas"/>
              </a:rPr>
              <a:t>would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always</a:t>
            </a:r>
            <a:r>
              <a:rPr lang="es-ES">
                <a:latin typeface="Consolas"/>
              </a:rPr>
              <a:t> </a:t>
            </a:r>
          </a:p>
          <a:p>
            <a:pPr marL="0" indent="0">
              <a:buNone/>
            </a:pPr>
            <a:r>
              <a:rPr lang="es-ES" err="1">
                <a:latin typeface="Consolas"/>
              </a:rPr>
              <a:t>L:Especially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if</a:t>
            </a:r>
            <a:r>
              <a:rPr lang="es-ES">
                <a:latin typeface="Consolas"/>
              </a:rPr>
              <a:t> I </a:t>
            </a:r>
            <a:r>
              <a:rPr lang="es-ES" err="1">
                <a:latin typeface="Consolas"/>
              </a:rPr>
              <a:t>had</a:t>
            </a:r>
            <a:r>
              <a:rPr lang="es-ES">
                <a:latin typeface="Consolas"/>
              </a:rPr>
              <a:t> a son I </a:t>
            </a:r>
            <a:r>
              <a:rPr lang="es-ES" err="1">
                <a:latin typeface="Consolas"/>
              </a:rPr>
              <a:t>would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hug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him</a:t>
            </a:r>
            <a:r>
              <a:rPr lang="es-ES">
                <a:latin typeface="Consolas"/>
              </a:rPr>
              <a:t> </a:t>
            </a:r>
            <a:r>
              <a:rPr lang="es-ES" err="1">
                <a:latin typeface="Consolas"/>
              </a:rPr>
              <a:t>just</a:t>
            </a:r>
            <a:r>
              <a:rPr lang="es-ES">
                <a:latin typeface="Consolas"/>
              </a:rPr>
              <a:t> so he </a:t>
            </a:r>
            <a:r>
              <a:rPr lang="es-ES" err="1">
                <a:latin typeface="Consolas"/>
              </a:rPr>
              <a:t>knew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that</a:t>
            </a:r>
            <a:r>
              <a:rPr lang="es-ES">
                <a:latin typeface="Consolas"/>
              </a:rPr>
              <a:t> I </a:t>
            </a:r>
            <a:r>
              <a:rPr lang="es-ES" err="1">
                <a:latin typeface="Consolas"/>
              </a:rPr>
              <a:t>loved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him</a:t>
            </a:r>
            <a:endParaRPr lang="es-ES">
              <a:latin typeface="Consolas"/>
            </a:endParaRPr>
          </a:p>
          <a:p>
            <a:pPr marL="0" indent="0">
              <a:buNone/>
            </a:pPr>
            <a:r>
              <a:rPr lang="es-ES" err="1">
                <a:latin typeface="Consolas"/>
              </a:rPr>
              <a:t>C:Ri:ght</a:t>
            </a:r>
            <a:r>
              <a:rPr lang="es-ES">
                <a:latin typeface="Consolas"/>
              </a:rPr>
              <a:t> I </a:t>
            </a:r>
            <a:r>
              <a:rPr lang="es-ES" err="1">
                <a:latin typeface="Consolas"/>
              </a:rPr>
              <a:t>think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it's</a:t>
            </a:r>
            <a:r>
              <a:rPr lang="es-ES">
                <a:latin typeface="Consolas"/>
              </a:rPr>
              <a:t> importan I </a:t>
            </a:r>
            <a:r>
              <a:rPr lang="es-ES" err="1">
                <a:latin typeface="Consolas"/>
              </a:rPr>
              <a:t>think</a:t>
            </a:r>
            <a:r>
              <a:rPr lang="es-ES">
                <a:latin typeface="Consolas"/>
              </a:rPr>
              <a:t> </a:t>
            </a:r>
            <a:r>
              <a:rPr lang="es-ES" err="1">
                <a:latin typeface="Consolas"/>
              </a:rPr>
              <a:t>it's</a:t>
            </a:r>
            <a:r>
              <a:rPr lang="es-ES">
                <a:latin typeface="Consolas"/>
              </a:rPr>
              <a:t> ⌈ </a:t>
            </a:r>
            <a:r>
              <a:rPr lang="es-ES" err="1">
                <a:latin typeface="Consolas"/>
              </a:rPr>
              <a:t>good</a:t>
            </a:r>
            <a:r>
              <a:rPr lang="es-ES">
                <a:latin typeface="Consolas"/>
              </a:rPr>
              <a:t>  </a:t>
            </a:r>
          </a:p>
        </p:txBody>
      </p:sp>
    </p:spTree>
    <p:extLst>
      <p:ext uri="{BB962C8B-B14F-4D97-AF65-F5344CB8AC3E}">
        <p14:creationId xmlns:p14="http://schemas.microsoft.com/office/powerpoint/2010/main" val="3008771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Anecdotes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/>
              <a:t>- </a:t>
            </a:r>
            <a:r>
              <a:rPr lang="en-US" sz="2800" dirty="0">
                <a:solidFill>
                  <a:schemeClr val="tx1"/>
                </a:solidFill>
              </a:rPr>
              <a:t>Abstract (optional)</a:t>
            </a:r>
          </a:p>
          <a:p>
            <a:r>
              <a:rPr lang="en-US" sz="2800" dirty="0">
                <a:solidFill>
                  <a:schemeClr val="tx1"/>
                </a:solidFill>
              </a:rPr>
              <a:t>-Orientation</a:t>
            </a:r>
          </a:p>
          <a:p>
            <a:r>
              <a:rPr lang="en-US" sz="2800" dirty="0">
                <a:solidFill>
                  <a:schemeClr val="tx1"/>
                </a:solidFill>
              </a:rPr>
              <a:t>-Remarkable event</a:t>
            </a:r>
          </a:p>
          <a:p>
            <a:r>
              <a:rPr lang="en-US" sz="2800" dirty="0">
                <a:solidFill>
                  <a:schemeClr val="tx1"/>
                </a:solidFill>
              </a:rPr>
              <a:t>-Reaction</a:t>
            </a:r>
          </a:p>
          <a:p>
            <a:r>
              <a:rPr lang="en-US" sz="2800" dirty="0">
                <a:solidFill>
                  <a:schemeClr val="tx1"/>
                </a:solidFill>
              </a:rPr>
              <a:t>-Coda (optional)</a:t>
            </a:r>
          </a:p>
        </p:txBody>
      </p:sp>
    </p:spTree>
    <p:extLst>
      <p:ext uri="{BB962C8B-B14F-4D97-AF65-F5344CB8AC3E}">
        <p14:creationId xmlns:p14="http://schemas.microsoft.com/office/powerpoint/2010/main" val="579855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B1AAC-3E4C-3D9D-7192-93E5A3D8C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583668"/>
            <a:ext cx="10178322" cy="1492132"/>
          </a:xfrm>
        </p:spPr>
        <p:txBody>
          <a:bodyPr/>
          <a:lstStyle/>
          <a:p>
            <a:r>
              <a:rPr lang="en-US" sz="4000" dirty="0"/>
              <a:t>Anecdote</a:t>
            </a:r>
            <a:r>
              <a:rPr lang="en-US" dirty="0"/>
              <a:t> </a:t>
            </a:r>
            <a:r>
              <a:rPr lang="en-US" sz="4000" dirty="0"/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2C1E21-131E-CEBC-DD38-071FB6D59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430" y="1936538"/>
            <a:ext cx="10178322" cy="359359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Laju:  I forgot to tell you look for the house with the reindeer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(…)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The one with the two reindeer that Mark and Tim last year took and put on top of each other as if they were humping. I was like - </a:t>
            </a:r>
            <a:r>
              <a:rPr lang="en-US" dirty="0" err="1">
                <a:solidFill>
                  <a:schemeClr val="tx1"/>
                </a:solidFill>
              </a:rPr>
              <a:t>neighbours</a:t>
            </a:r>
            <a:r>
              <a:rPr lang="en-US" dirty="0">
                <a:solidFill>
                  <a:schemeClr val="tx1"/>
                </a:solidFill>
              </a:rPr>
              <a:t> are </a:t>
            </a:r>
            <a:r>
              <a:rPr lang="en-US" dirty="0" err="1">
                <a:solidFill>
                  <a:schemeClr val="tx1"/>
                </a:solidFill>
              </a:rPr>
              <a:t>gonna</a:t>
            </a:r>
            <a:r>
              <a:rPr lang="en-US" dirty="0">
                <a:solidFill>
                  <a:schemeClr val="tx1"/>
                </a:solidFill>
              </a:rPr>
              <a:t> see this. So I went out in the morning, </a:t>
            </a:r>
            <a:r>
              <a:rPr lang="en-US" dirty="0" err="1">
                <a:solidFill>
                  <a:schemeClr val="tx1"/>
                </a:solidFill>
              </a:rPr>
              <a:t>i'm</a:t>
            </a:r>
            <a:r>
              <a:rPr lang="en-US" dirty="0">
                <a:solidFill>
                  <a:schemeClr val="tx1"/>
                </a:solidFill>
              </a:rPr>
              <a:t> like oh </a:t>
            </a:r>
            <a:r>
              <a:rPr lang="en-US" dirty="0" err="1">
                <a:solidFill>
                  <a:schemeClr val="tx1"/>
                </a:solidFill>
              </a:rPr>
              <a:t>Go:d</a:t>
            </a:r>
            <a:r>
              <a:rPr lang="en-US" dirty="0">
                <a:solidFill>
                  <a:schemeClr val="tx1"/>
                </a:solidFill>
              </a:rPr>
              <a:t>. So I get out of the car, stop in the driveway, take them off each other.</a:t>
            </a:r>
            <a:endParaRPr 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I was like, I'll just kill them.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Cam (feedback) : those naughty boys. </a:t>
            </a:r>
          </a:p>
        </p:txBody>
      </p:sp>
    </p:spTree>
    <p:extLst>
      <p:ext uri="{BB962C8B-B14F-4D97-AF65-F5344CB8AC3E}">
        <p14:creationId xmlns:p14="http://schemas.microsoft.com/office/powerpoint/2010/main" val="418070921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Application>Microsoft Office PowerPoint</Application>
  <PresentationFormat>Widescreen</PresentationFormat>
  <Slides>15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Badge</vt:lpstr>
      <vt:lpstr>GENRES IN  CONVERSATION</vt:lpstr>
      <vt:lpstr>WHAT IS A GENRE?</vt:lpstr>
      <vt:lpstr>Analysis of a spoken genre</vt:lpstr>
      <vt:lpstr>PowerPoint Presentation</vt:lpstr>
      <vt:lpstr>storytelling</vt:lpstr>
      <vt:lpstr>Exemplums</vt:lpstr>
      <vt:lpstr>EXEMPLUmS</vt:lpstr>
      <vt:lpstr>Anecdotes</vt:lpstr>
      <vt:lpstr>Anecdote 1</vt:lpstr>
      <vt:lpstr>Analysis of anecdote 1</vt:lpstr>
      <vt:lpstr>Anecdote 2</vt:lpstr>
      <vt:lpstr>Analysis of anecdote 2</vt:lpstr>
      <vt:lpstr>Lexico grammatical features</vt:lpstr>
      <vt:lpstr>Foregrounding/ Initiation Background/response.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GENRES IN  CONVERSATIONS</dc:title>
  <dc:creator>Lenovo</dc:creator>
  <cp:lastModifiedBy>milidiazay2002@gmail.com</cp:lastModifiedBy>
  <cp:revision>5</cp:revision>
  <dcterms:created xsi:type="dcterms:W3CDTF">2022-11-06T16:28:47Z</dcterms:created>
  <dcterms:modified xsi:type="dcterms:W3CDTF">2022-11-07T13:09:53Z</dcterms:modified>
</cp:coreProperties>
</file>