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Analysing</a:t>
            </a:r>
            <a:r>
              <a:rPr lang="es-ES" dirty="0" smtClean="0"/>
              <a:t> </a:t>
            </a:r>
            <a:r>
              <a:rPr lang="es-ES" dirty="0" err="1" smtClean="0"/>
              <a:t>conversation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butt’s</a:t>
            </a:r>
            <a:r>
              <a:rPr lang="es-ES" dirty="0" smtClean="0"/>
              <a:t> </a:t>
            </a:r>
            <a:r>
              <a:rPr lang="es-ES" dirty="0" err="1" smtClean="0"/>
              <a:t>perspective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By</a:t>
            </a:r>
            <a:r>
              <a:rPr lang="es-ES" dirty="0" smtClean="0"/>
              <a:t> Maia Estein and Valentina </a:t>
            </a:r>
            <a:r>
              <a:rPr lang="es-ES" dirty="0" err="1" smtClean="0"/>
              <a:t>Rodoni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30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Material </a:t>
            </a:r>
            <a:r>
              <a:rPr lang="es-ES" dirty="0" err="1" smtClean="0"/>
              <a:t>situational</a:t>
            </a:r>
            <a:r>
              <a:rPr lang="es-ES" dirty="0" smtClean="0"/>
              <a:t> </a:t>
            </a:r>
            <a:r>
              <a:rPr lang="es-ES" dirty="0" err="1" smtClean="0"/>
              <a:t>setting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“The exact location of the discourse in time and space is known as material situational setting and […] we generally keep it quite separate from the more important contextual features which we have been calling the context of situation.</a:t>
            </a:r>
          </a:p>
          <a:p>
            <a:r>
              <a:rPr lang="en-GB" dirty="0" smtClean="0"/>
              <a:t>[…] What we are really interested in are the contextual features from the extralinguistic world that make the text what it is.”</a:t>
            </a:r>
          </a:p>
          <a:p>
            <a:r>
              <a:rPr lang="es-ES" dirty="0" err="1" smtClean="0"/>
              <a:t>Butt</a:t>
            </a:r>
            <a:r>
              <a:rPr lang="es-ES" dirty="0" smtClean="0"/>
              <a:t>, (2003) p. 185-186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96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Field: lexicogrammatical </a:t>
            </a:r>
            <a:r>
              <a:rPr lang="es-ES" dirty="0" err="1" smtClean="0"/>
              <a:t>analysis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822361"/>
            <a:ext cx="9720073" cy="402336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Processes            </a:t>
            </a:r>
            <a:r>
              <a:rPr lang="en-GB" dirty="0" smtClean="0"/>
              <a:t>relational   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was like…</a:t>
            </a:r>
            <a:endParaRPr lang="en-GB" dirty="0" smtClean="0"/>
          </a:p>
          <a:p>
            <a:pPr marL="0" indent="0">
              <a:buNone/>
            </a:pPr>
            <a:r>
              <a:rPr lang="es-ES" dirty="0" smtClean="0"/>
              <a:t>                         material     </a:t>
            </a:r>
            <a:r>
              <a:rPr lang="es-ES" dirty="0" err="1" smtClean="0"/>
              <a:t>verbs</a:t>
            </a:r>
            <a:r>
              <a:rPr lang="es-ES" dirty="0" smtClean="0"/>
              <a:t> of </a:t>
            </a:r>
            <a:r>
              <a:rPr lang="es-ES" dirty="0" err="1" smtClean="0"/>
              <a:t>doing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                       </a:t>
            </a:r>
            <a:r>
              <a:rPr lang="es-ES" dirty="0" err="1" smtClean="0"/>
              <a:t>projecting</a:t>
            </a:r>
            <a:r>
              <a:rPr lang="es-ES" dirty="0" smtClean="0"/>
              <a:t>   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 think a lot of it is because…</a:t>
            </a:r>
            <a:r>
              <a:rPr lang="es-E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s-ES" sz="2400" dirty="0" err="1" smtClean="0">
                <a:cs typeface="Courier New" panose="02070309020205020404" pitchFamily="49" charset="0"/>
              </a:rPr>
              <a:t>Participants</a:t>
            </a:r>
            <a:r>
              <a:rPr lang="es-ES" sz="2400" dirty="0" smtClean="0">
                <a:cs typeface="Courier New" panose="02070309020205020404" pitchFamily="49" charset="0"/>
              </a:rPr>
              <a:t>             </a:t>
            </a:r>
            <a:r>
              <a:rPr lang="es-ES" dirty="0" err="1" smtClean="0">
                <a:cs typeface="Courier New" panose="02070309020205020404" pitchFamily="49" charset="0"/>
              </a:rPr>
              <a:t>actors</a:t>
            </a:r>
            <a:endParaRPr lang="es-E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dirty="0" smtClean="0"/>
              <a:t>                             </a:t>
            </a:r>
            <a:r>
              <a:rPr lang="es-ES" dirty="0" err="1" smtClean="0"/>
              <a:t>carriers</a:t>
            </a:r>
            <a:r>
              <a:rPr lang="es-ES" dirty="0" smtClean="0"/>
              <a:t>                        </a:t>
            </a:r>
          </a:p>
          <a:p>
            <a:r>
              <a:rPr lang="es-ES" dirty="0" smtClean="0"/>
              <a:t>                             </a:t>
            </a:r>
            <a:r>
              <a:rPr lang="es-ES" dirty="0" err="1" smtClean="0"/>
              <a:t>tokens</a:t>
            </a:r>
            <a:r>
              <a:rPr lang="es-ES" dirty="0" smtClean="0"/>
              <a:t> and </a:t>
            </a:r>
            <a:r>
              <a:rPr lang="es-ES" dirty="0" err="1" smtClean="0"/>
              <a:t>value</a:t>
            </a:r>
            <a:endParaRPr lang="es-ES" dirty="0"/>
          </a:p>
          <a:p>
            <a:pPr marL="0" indent="0">
              <a:buNone/>
            </a:pPr>
            <a:r>
              <a:rPr lang="es-ES" sz="2400" dirty="0" err="1" smtClean="0">
                <a:cs typeface="Courier New" panose="02070309020205020404" pitchFamily="49" charset="0"/>
              </a:rPr>
              <a:t>Circumastances</a:t>
            </a:r>
            <a:r>
              <a:rPr lang="es-ES" sz="2400" dirty="0" smtClean="0">
                <a:cs typeface="Courier New" panose="02070309020205020404" pitchFamily="49" charset="0"/>
              </a:rPr>
              <a:t>             </a:t>
            </a:r>
            <a:r>
              <a:rPr lang="es-ES" sz="2000" dirty="0" smtClean="0">
                <a:cs typeface="Courier New" panose="02070309020205020404" pitchFamily="49" charset="0"/>
              </a:rPr>
              <a:t>place</a:t>
            </a:r>
            <a:endParaRPr lang="en-GB" sz="20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ES" dirty="0" smtClean="0"/>
              <a:t>                                    </a:t>
            </a:r>
            <a:r>
              <a:rPr lang="es-ES" dirty="0" err="1" smtClean="0"/>
              <a:t>manner</a:t>
            </a:r>
            <a:endParaRPr lang="es-ES" dirty="0" smtClean="0"/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11" name="Grupo 10"/>
          <p:cNvGrpSpPr/>
          <p:nvPr/>
        </p:nvGrpSpPr>
        <p:grpSpPr>
          <a:xfrm>
            <a:off x="2234485" y="2027392"/>
            <a:ext cx="734096" cy="875763"/>
            <a:chOff x="2228045" y="2485623"/>
            <a:chExt cx="734096" cy="875763"/>
          </a:xfrm>
        </p:grpSpPr>
        <p:cxnSp>
          <p:nvCxnSpPr>
            <p:cNvPr id="5" name="Conector recto de flecha 4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de flecha 6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/>
            <p:cNvCxnSpPr/>
            <p:nvPr/>
          </p:nvCxnSpPr>
          <p:spPr>
            <a:xfrm>
              <a:off x="2228045" y="2485623"/>
              <a:ext cx="656823" cy="87576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o 11"/>
          <p:cNvGrpSpPr/>
          <p:nvPr/>
        </p:nvGrpSpPr>
        <p:grpSpPr>
          <a:xfrm>
            <a:off x="2524260" y="3527395"/>
            <a:ext cx="734096" cy="875763"/>
            <a:chOff x="2228045" y="2485623"/>
            <a:chExt cx="734096" cy="875763"/>
          </a:xfrm>
        </p:grpSpPr>
        <p:cxnSp>
          <p:nvCxnSpPr>
            <p:cNvPr id="13" name="Conector recto de flecha 12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de flecha 13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de flecha 14"/>
            <p:cNvCxnSpPr/>
            <p:nvPr/>
          </p:nvCxnSpPr>
          <p:spPr>
            <a:xfrm>
              <a:off x="2228045" y="2485623"/>
              <a:ext cx="656823" cy="87576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CuadroTexto 15"/>
          <p:cNvSpPr txBox="1"/>
          <p:nvPr/>
        </p:nvSpPr>
        <p:spPr>
          <a:xfrm>
            <a:off x="4796726" y="3372376"/>
            <a:ext cx="3865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'll just kill them. </a:t>
            </a:r>
            <a:endParaRPr lang="en-GB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CAM:	Those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naughty boys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endParaRPr lang="en-GB" dirty="0"/>
          </a:p>
        </p:txBody>
      </p:sp>
      <p:grpSp>
        <p:nvGrpSpPr>
          <p:cNvPr id="17" name="Grupo 16"/>
          <p:cNvGrpSpPr/>
          <p:nvPr/>
        </p:nvGrpSpPr>
        <p:grpSpPr>
          <a:xfrm>
            <a:off x="3063026" y="4969958"/>
            <a:ext cx="734096" cy="399245"/>
            <a:chOff x="2228045" y="2485623"/>
            <a:chExt cx="734096" cy="399245"/>
          </a:xfrm>
        </p:grpSpPr>
        <p:cxnSp>
          <p:nvCxnSpPr>
            <p:cNvPr id="18" name="Conector recto de flecha 17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de flecha 18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uadroTexto 20"/>
          <p:cNvSpPr txBox="1"/>
          <p:nvPr/>
        </p:nvSpPr>
        <p:spPr>
          <a:xfrm>
            <a:off x="4997004" y="4691559"/>
            <a:ext cx="55194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*CAM:	I'll look at some of the houses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I'm like ooh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is it this one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is this one it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(.) and then I just-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*CAM:	Oh no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that's the one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130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Field: contextual </a:t>
            </a:r>
            <a:r>
              <a:rPr lang="es-ES" dirty="0" err="1" smtClean="0"/>
              <a:t>description</a:t>
            </a:r>
            <a:r>
              <a:rPr lang="es-ES" dirty="0" smtClean="0"/>
              <a:t> 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Experiential domain</a:t>
            </a:r>
          </a:p>
          <a:p>
            <a:endParaRPr lang="en-GB" dirty="0" smtClean="0"/>
          </a:p>
          <a:p>
            <a:r>
              <a:rPr lang="es-ES" dirty="0" smtClean="0"/>
              <a:t>Short 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goal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Long 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goal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42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Mode</a:t>
            </a:r>
            <a:r>
              <a:rPr lang="es-ES" dirty="0" smtClean="0"/>
              <a:t>: lexicogrammatical </a:t>
            </a:r>
            <a:r>
              <a:rPr lang="es-ES" dirty="0" err="1" smtClean="0"/>
              <a:t>analysis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643447"/>
            <a:ext cx="9720073" cy="4023360"/>
          </a:xfrm>
        </p:spPr>
        <p:txBody>
          <a:bodyPr>
            <a:normAutofit/>
          </a:bodyPr>
          <a:lstStyle/>
          <a:p>
            <a:r>
              <a:rPr lang="es-ES" sz="2400" dirty="0" err="1" smtClean="0"/>
              <a:t>Thematic</a:t>
            </a:r>
            <a:r>
              <a:rPr lang="es-ES" sz="2400" dirty="0" smtClean="0"/>
              <a:t> </a:t>
            </a:r>
            <a:r>
              <a:rPr lang="es-ES" sz="2400" dirty="0" err="1" smtClean="0"/>
              <a:t>choices</a:t>
            </a:r>
            <a:r>
              <a:rPr lang="es-ES" sz="2400" dirty="0"/>
              <a:t> </a:t>
            </a:r>
            <a:r>
              <a:rPr lang="es-ES" sz="2400" dirty="0" smtClean="0"/>
              <a:t>            </a:t>
            </a:r>
            <a:r>
              <a:rPr lang="es-ES" sz="2400" dirty="0" err="1" smtClean="0"/>
              <a:t>marked</a:t>
            </a:r>
            <a:endParaRPr lang="es-ES" sz="2400" dirty="0" smtClean="0"/>
          </a:p>
          <a:p>
            <a:r>
              <a:rPr lang="es-ES" sz="2400" dirty="0"/>
              <a:t> </a:t>
            </a:r>
            <a:r>
              <a:rPr lang="es-ES" sz="2400" dirty="0" smtClean="0"/>
              <a:t>                                   </a:t>
            </a:r>
            <a:r>
              <a:rPr lang="es-ES" sz="2400" dirty="0" err="1" smtClean="0"/>
              <a:t>unmarked</a:t>
            </a:r>
            <a:endParaRPr lang="es-ES" sz="2400" dirty="0" smtClean="0"/>
          </a:p>
          <a:p>
            <a:r>
              <a:rPr lang="es-ES" sz="2400" dirty="0"/>
              <a:t> </a:t>
            </a:r>
            <a:r>
              <a:rPr lang="es-ES" sz="2400" dirty="0" smtClean="0"/>
              <a:t>                                  interpersonal</a:t>
            </a:r>
          </a:p>
          <a:p>
            <a:r>
              <a:rPr lang="es-ES" sz="2400" dirty="0" err="1" smtClean="0"/>
              <a:t>Cohesion</a:t>
            </a:r>
            <a:r>
              <a:rPr lang="es-ES" sz="2400" dirty="0" smtClean="0"/>
              <a:t> </a:t>
            </a:r>
            <a:endParaRPr lang="en-GB" sz="2400" dirty="0"/>
          </a:p>
        </p:txBody>
      </p:sp>
      <p:grpSp>
        <p:nvGrpSpPr>
          <p:cNvPr id="4" name="Grupo 3"/>
          <p:cNvGrpSpPr/>
          <p:nvPr/>
        </p:nvGrpSpPr>
        <p:grpSpPr>
          <a:xfrm>
            <a:off x="3377572" y="1882248"/>
            <a:ext cx="734096" cy="875763"/>
            <a:chOff x="2228045" y="2485623"/>
            <a:chExt cx="734096" cy="875763"/>
          </a:xfrm>
        </p:grpSpPr>
        <p:cxnSp>
          <p:nvCxnSpPr>
            <p:cNvPr id="5" name="Conector recto de flecha 4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de flecha 5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de flecha 6"/>
            <p:cNvCxnSpPr/>
            <p:nvPr/>
          </p:nvCxnSpPr>
          <p:spPr>
            <a:xfrm>
              <a:off x="2228045" y="2485623"/>
              <a:ext cx="656823" cy="87576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uadroTexto 7"/>
          <p:cNvSpPr txBox="1"/>
          <p:nvPr/>
        </p:nvSpPr>
        <p:spPr>
          <a:xfrm>
            <a:off x="6031130" y="1882248"/>
            <a:ext cx="51283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*LAJU:	(.) </a:t>
            </a:r>
            <a:r>
              <a:rPr lang="en-GB" u="sng" dirty="0">
                <a:latin typeface="Courier New" panose="02070309020205020404" pitchFamily="49" charset="0"/>
                <a:cs typeface="Courier New" panose="02070309020205020404" pitchFamily="49" charset="0"/>
              </a:rPr>
              <a:t>Once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u="sng" dirty="0">
                <a:latin typeface="Courier New" panose="02070309020205020404" pitchFamily="49" charset="0"/>
                <a:cs typeface="Courier New" panose="02070309020205020404" pitchFamily="49" charset="0"/>
              </a:rPr>
              <a:t>you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get ⌈2 to it ⌉.  </a:t>
            </a:r>
          </a:p>
          <a:p>
            <a:endParaRPr lang="en-GB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CAM:	Oh no 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720" y="3321378"/>
            <a:ext cx="6971626" cy="342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841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Mode</a:t>
            </a:r>
            <a:r>
              <a:rPr lang="es-ES" dirty="0" smtClean="0"/>
              <a:t>: contextual </a:t>
            </a:r>
            <a:r>
              <a:rPr lang="es-ES" dirty="0" err="1" smtClean="0"/>
              <a:t>description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7" y="1828800"/>
            <a:ext cx="9720073" cy="4023360"/>
          </a:xfrm>
        </p:spPr>
        <p:txBody>
          <a:bodyPr/>
          <a:lstStyle/>
          <a:p>
            <a:r>
              <a:rPr lang="es-ES" dirty="0" smtClean="0"/>
              <a:t>Role of </a:t>
            </a:r>
            <a:r>
              <a:rPr lang="es-ES" dirty="0" err="1" smtClean="0"/>
              <a:t>language</a:t>
            </a:r>
            <a:r>
              <a:rPr lang="es-ES" dirty="0" smtClean="0"/>
              <a:t>             </a:t>
            </a:r>
            <a:r>
              <a:rPr lang="es-ES" dirty="0" err="1" smtClean="0"/>
              <a:t>constitutive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                                    </a:t>
            </a:r>
            <a:r>
              <a:rPr lang="es-ES" dirty="0" err="1" smtClean="0"/>
              <a:t>ancillary</a:t>
            </a:r>
            <a:endParaRPr lang="es-ES" dirty="0" smtClean="0"/>
          </a:p>
          <a:p>
            <a:r>
              <a:rPr lang="es-ES" dirty="0" err="1" smtClean="0"/>
              <a:t>Type</a:t>
            </a:r>
            <a:r>
              <a:rPr lang="es-ES" dirty="0" smtClean="0"/>
              <a:t> of </a:t>
            </a:r>
            <a:r>
              <a:rPr lang="es-ES" dirty="0" err="1" smtClean="0"/>
              <a:t>interaction</a:t>
            </a:r>
            <a:r>
              <a:rPr lang="es-ES" dirty="0" smtClean="0"/>
              <a:t>             </a:t>
            </a:r>
            <a:r>
              <a:rPr lang="es-ES" dirty="0" err="1" smtClean="0"/>
              <a:t>monologic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                                      </a:t>
            </a:r>
            <a:r>
              <a:rPr lang="es-ES" dirty="0" err="1" smtClean="0"/>
              <a:t>dialogic</a:t>
            </a:r>
            <a:endParaRPr lang="es-ES" dirty="0" smtClean="0"/>
          </a:p>
          <a:p>
            <a:endParaRPr lang="en-GB" dirty="0"/>
          </a:p>
        </p:txBody>
      </p:sp>
      <p:grpSp>
        <p:nvGrpSpPr>
          <p:cNvPr id="4" name="Grupo 3"/>
          <p:cNvGrpSpPr/>
          <p:nvPr/>
        </p:nvGrpSpPr>
        <p:grpSpPr>
          <a:xfrm>
            <a:off x="3229291" y="2084832"/>
            <a:ext cx="734096" cy="399245"/>
            <a:chOff x="2228045" y="2485623"/>
            <a:chExt cx="734096" cy="399245"/>
          </a:xfrm>
        </p:grpSpPr>
        <p:cxnSp>
          <p:nvCxnSpPr>
            <p:cNvPr id="5" name="Conector recto de flecha 4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de flecha 5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upo 7"/>
          <p:cNvGrpSpPr/>
          <p:nvPr/>
        </p:nvGrpSpPr>
        <p:grpSpPr>
          <a:xfrm>
            <a:off x="3406405" y="3015708"/>
            <a:ext cx="734096" cy="399245"/>
            <a:chOff x="2228045" y="2485623"/>
            <a:chExt cx="734096" cy="399245"/>
          </a:xfrm>
        </p:grpSpPr>
        <p:cxnSp>
          <p:nvCxnSpPr>
            <p:cNvPr id="9" name="Conector recto de flecha 8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6836" y="2484078"/>
            <a:ext cx="6324600" cy="358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64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Medium            </a:t>
            </a:r>
            <a:r>
              <a:rPr lang="es-ES" sz="2400" dirty="0" err="1" smtClean="0"/>
              <a:t>spoken</a:t>
            </a:r>
            <a:endParaRPr lang="es-ES" sz="2400" dirty="0" smtClean="0"/>
          </a:p>
          <a:p>
            <a:r>
              <a:rPr lang="es-ES" sz="2400" dirty="0"/>
              <a:t> </a:t>
            </a:r>
            <a:r>
              <a:rPr lang="es-ES" sz="2400" dirty="0" smtClean="0"/>
              <a:t>                      </a:t>
            </a:r>
            <a:r>
              <a:rPr lang="es-ES" sz="2400" dirty="0" err="1" smtClean="0"/>
              <a:t>written</a:t>
            </a:r>
            <a:endParaRPr lang="es-ES" sz="2400" dirty="0" smtClean="0"/>
          </a:p>
          <a:p>
            <a:r>
              <a:rPr lang="es-ES" sz="2400" dirty="0" err="1" smtClean="0"/>
              <a:t>Channel</a:t>
            </a:r>
            <a:r>
              <a:rPr lang="es-ES" sz="2400" dirty="0" smtClean="0"/>
              <a:t>            </a:t>
            </a:r>
            <a:r>
              <a:rPr lang="es-ES" sz="2400" dirty="0" err="1" smtClean="0"/>
              <a:t>phonic</a:t>
            </a:r>
            <a:endParaRPr lang="es-ES" sz="2400" dirty="0" smtClean="0"/>
          </a:p>
          <a:p>
            <a:r>
              <a:rPr lang="es-ES" sz="2400" dirty="0"/>
              <a:t> </a:t>
            </a:r>
            <a:r>
              <a:rPr lang="es-ES" sz="2400" dirty="0" smtClean="0"/>
              <a:t>                      </a:t>
            </a:r>
            <a:r>
              <a:rPr lang="es-ES" sz="2400" dirty="0" err="1" smtClean="0"/>
              <a:t>graphic</a:t>
            </a:r>
            <a:endParaRPr lang="es-ES" sz="2400" dirty="0" smtClean="0"/>
          </a:p>
          <a:p>
            <a:r>
              <a:rPr lang="es-ES" sz="2400" dirty="0" err="1" smtClean="0"/>
              <a:t>Rhetorical</a:t>
            </a:r>
            <a:r>
              <a:rPr lang="es-ES" sz="2400" dirty="0" smtClean="0"/>
              <a:t> </a:t>
            </a:r>
            <a:r>
              <a:rPr lang="es-ES" sz="2400" dirty="0" err="1" smtClean="0"/>
              <a:t>thrust</a:t>
            </a:r>
            <a:r>
              <a:rPr lang="es-ES" sz="2400" dirty="0" smtClean="0"/>
              <a:t>  </a:t>
            </a:r>
            <a:endParaRPr lang="en-GB" dirty="0"/>
          </a:p>
        </p:txBody>
      </p:sp>
      <p:grpSp>
        <p:nvGrpSpPr>
          <p:cNvPr id="4" name="Grupo 3"/>
          <p:cNvGrpSpPr/>
          <p:nvPr/>
        </p:nvGrpSpPr>
        <p:grpSpPr>
          <a:xfrm>
            <a:off x="2294297" y="2521438"/>
            <a:ext cx="734096" cy="399245"/>
            <a:chOff x="2228045" y="2485623"/>
            <a:chExt cx="734096" cy="399245"/>
          </a:xfrm>
        </p:grpSpPr>
        <p:cxnSp>
          <p:nvCxnSpPr>
            <p:cNvPr id="5" name="Conector recto de flecha 4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de flecha 5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/>
          <p:cNvGrpSpPr/>
          <p:nvPr/>
        </p:nvGrpSpPr>
        <p:grpSpPr>
          <a:xfrm>
            <a:off x="2294297" y="3579547"/>
            <a:ext cx="734096" cy="399245"/>
            <a:chOff x="2228045" y="2485623"/>
            <a:chExt cx="734096" cy="399245"/>
          </a:xfrm>
        </p:grpSpPr>
        <p:cxnSp>
          <p:nvCxnSpPr>
            <p:cNvPr id="8" name="Conector recto de flecha 7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de flecha 8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377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177441"/>
            <a:ext cx="9720072" cy="1499616"/>
          </a:xfrm>
        </p:spPr>
        <p:txBody>
          <a:bodyPr/>
          <a:lstStyle/>
          <a:p>
            <a:r>
              <a:rPr lang="es-ES" dirty="0" smtClean="0"/>
              <a:t>Tenor: lexicogrammatical </a:t>
            </a:r>
            <a:r>
              <a:rPr lang="es-ES" dirty="0" err="1" smtClean="0"/>
              <a:t>analysis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334524"/>
            <a:ext cx="9720073" cy="4023360"/>
          </a:xfrm>
        </p:spPr>
        <p:txBody>
          <a:bodyPr>
            <a:normAutofit/>
          </a:bodyPr>
          <a:lstStyle/>
          <a:p>
            <a:r>
              <a:rPr lang="es-ES" sz="2400" dirty="0" err="1" smtClean="0"/>
              <a:t>Mood</a:t>
            </a:r>
            <a:r>
              <a:rPr lang="es-ES" sz="2400" dirty="0" smtClean="0"/>
              <a:t> </a:t>
            </a:r>
            <a:r>
              <a:rPr lang="es-ES" sz="2400" dirty="0" err="1" smtClean="0"/>
              <a:t>selection</a:t>
            </a:r>
            <a:r>
              <a:rPr lang="es-ES" sz="2400" dirty="0" smtClean="0"/>
              <a:t>            </a:t>
            </a:r>
            <a:r>
              <a:rPr lang="es-ES" sz="2400" dirty="0" err="1" smtClean="0"/>
              <a:t>declarative</a:t>
            </a:r>
            <a:endParaRPr lang="es-ES" sz="2400" dirty="0" smtClean="0"/>
          </a:p>
          <a:p>
            <a:r>
              <a:rPr lang="es-ES" sz="2400" dirty="0"/>
              <a:t> </a:t>
            </a:r>
            <a:r>
              <a:rPr lang="es-ES" sz="2400" dirty="0" smtClean="0"/>
              <a:t>                                </a:t>
            </a:r>
            <a:r>
              <a:rPr lang="es-ES" sz="2400" dirty="0" err="1" smtClean="0"/>
              <a:t>imperative</a:t>
            </a:r>
            <a:endParaRPr lang="es-ES" sz="2400" dirty="0" smtClean="0"/>
          </a:p>
          <a:p>
            <a:r>
              <a:rPr lang="es-ES" sz="2400" dirty="0" err="1" smtClean="0"/>
              <a:t>Person</a:t>
            </a:r>
            <a:r>
              <a:rPr lang="es-ES" sz="2400" dirty="0" smtClean="0"/>
              <a:t> </a:t>
            </a:r>
            <a:r>
              <a:rPr lang="es-ES" sz="2400" dirty="0" err="1" smtClean="0"/>
              <a:t>selection</a:t>
            </a:r>
            <a:r>
              <a:rPr lang="es-ES" sz="2400" dirty="0" smtClean="0"/>
              <a:t> </a:t>
            </a:r>
          </a:p>
          <a:p>
            <a:endParaRPr lang="es-ES" sz="2400" dirty="0"/>
          </a:p>
          <a:p>
            <a:endParaRPr lang="es-ES" sz="2400" dirty="0" smtClean="0"/>
          </a:p>
          <a:p>
            <a:pPr marL="0" indent="0">
              <a:buNone/>
            </a:pPr>
            <a:r>
              <a:rPr lang="es-ES" sz="2400" dirty="0" err="1" smtClean="0"/>
              <a:t>Appraisal</a:t>
            </a:r>
            <a:r>
              <a:rPr lang="es-ES" sz="2400" dirty="0" smtClean="0"/>
              <a:t>            positive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 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3122199" y="1578864"/>
            <a:ext cx="734096" cy="399245"/>
            <a:chOff x="2228045" y="2485623"/>
            <a:chExt cx="734096" cy="399245"/>
          </a:xfrm>
        </p:grpSpPr>
        <p:cxnSp>
          <p:nvCxnSpPr>
            <p:cNvPr id="5" name="Conector recto de flecha 4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de flecha 5"/>
            <p:cNvCxnSpPr/>
            <p:nvPr/>
          </p:nvCxnSpPr>
          <p:spPr>
            <a:xfrm>
              <a:off x="2228045" y="2485623"/>
              <a:ext cx="656823" cy="3992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uadroTexto 6"/>
          <p:cNvSpPr txBox="1"/>
          <p:nvPr/>
        </p:nvSpPr>
        <p:spPr>
          <a:xfrm>
            <a:off x="5572897" y="1267408"/>
            <a:ext cx="55611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I've always travelled on my own </a:t>
            </a:r>
          </a:p>
          <a:p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I've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always flown everywhere by myself </a:t>
            </a:r>
          </a:p>
          <a:p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122199" y="2298681"/>
            <a:ext cx="3877985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&amp;=in (.)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you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know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was very (.)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ʔuh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much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(.) whatever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needed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&amp;=in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got my money from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my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fa:ther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he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paid for </a:t>
            </a:r>
            <a:r>
              <a:rPr kumimoji="0" lang="en-GB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schoo:l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&amp;=in but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did everything on my own. 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2413861" y="4130607"/>
            <a:ext cx="734096" cy="866843"/>
            <a:chOff x="2228045" y="2485623"/>
            <a:chExt cx="734096" cy="866843"/>
          </a:xfrm>
        </p:grpSpPr>
        <p:cxnSp>
          <p:nvCxnSpPr>
            <p:cNvPr id="16" name="Conector recto de flecha 15"/>
            <p:cNvCxnSpPr/>
            <p:nvPr/>
          </p:nvCxnSpPr>
          <p:spPr>
            <a:xfrm>
              <a:off x="2253803" y="2485623"/>
              <a:ext cx="7083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de flecha 16"/>
            <p:cNvCxnSpPr/>
            <p:nvPr/>
          </p:nvCxnSpPr>
          <p:spPr>
            <a:xfrm>
              <a:off x="2228045" y="2485623"/>
              <a:ext cx="505369" cy="86684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5897" y="3877653"/>
            <a:ext cx="6144062" cy="12400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7683" y="5565708"/>
            <a:ext cx="4620489" cy="94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497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Tenor: contextual </a:t>
            </a:r>
            <a:r>
              <a:rPr lang="es-ES" dirty="0" err="1" smtClean="0"/>
              <a:t>description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err="1" smtClean="0"/>
              <a:t>Societal</a:t>
            </a:r>
            <a:r>
              <a:rPr lang="es-ES" sz="2400" dirty="0" smtClean="0"/>
              <a:t> roles</a:t>
            </a:r>
          </a:p>
          <a:p>
            <a:endParaRPr lang="es-ES" sz="2400" dirty="0"/>
          </a:p>
          <a:p>
            <a:r>
              <a:rPr lang="es-ES" sz="2400" dirty="0" smtClean="0"/>
              <a:t>Status</a:t>
            </a:r>
          </a:p>
          <a:p>
            <a:endParaRPr lang="es-ES" sz="2400" dirty="0"/>
          </a:p>
          <a:p>
            <a:r>
              <a:rPr lang="es-ES" sz="2400" dirty="0" smtClean="0"/>
              <a:t>Social </a:t>
            </a:r>
            <a:r>
              <a:rPr lang="es-ES" sz="2400" dirty="0" err="1" smtClean="0"/>
              <a:t>distance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68753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</TotalTime>
  <Words>230</Words>
  <Application>Microsoft Office PowerPoint</Application>
  <PresentationFormat>Panorámica</PresentationFormat>
  <Paragraphs>73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Courier New</vt:lpstr>
      <vt:lpstr>Times New Roman</vt:lpstr>
      <vt:lpstr>Tw Cen MT</vt:lpstr>
      <vt:lpstr>Tw Cen MT Condensed</vt:lpstr>
      <vt:lpstr>Wingdings 3</vt:lpstr>
      <vt:lpstr>Integral</vt:lpstr>
      <vt:lpstr>Analysing conversation from butt’s perspective</vt:lpstr>
      <vt:lpstr>Material situational setting</vt:lpstr>
      <vt:lpstr>Field: lexicogrammatical analysis</vt:lpstr>
      <vt:lpstr>Field: contextual description </vt:lpstr>
      <vt:lpstr>Mode: lexicogrammatical analysis</vt:lpstr>
      <vt:lpstr>Mode: contextual description</vt:lpstr>
      <vt:lpstr>Presentación de PowerPoint</vt:lpstr>
      <vt:lpstr>Tenor: lexicogrammatical analysis</vt:lpstr>
      <vt:lpstr>Tenor: contextual description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Analysing conversation from butt’s perspective</dc:title>
  <dc:creator>Alberto Luis Estein</dc:creator>
  <cp:lastModifiedBy>Alberto Luis Estein</cp:lastModifiedBy>
  <cp:revision>6</cp:revision>
  <dcterms:created xsi:type="dcterms:W3CDTF">2022-11-06T19:57:59Z</dcterms:created>
  <dcterms:modified xsi:type="dcterms:W3CDTF">2022-11-06T20:50:11Z</dcterms:modified>
</cp:coreProperties>
</file>