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5B665-D8E6-4D04-A3A5-B820DB226C9B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B41AE-930C-4503-9FB8-B37CCCF164F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437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AR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2368C9-D5E4-4ED2-96A1-22646209A7A1}" type="datetimeFigureOut">
              <a:rPr lang="es-AR" smtClean="0"/>
              <a:t>15/06/2014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4CD6B0-F56D-4272-ADFB-50CF75E31425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4005064"/>
            <a:ext cx="6477000" cy="1828800"/>
          </a:xfrm>
        </p:spPr>
        <p:txBody>
          <a:bodyPr>
            <a:normAutofit fontScale="90000"/>
          </a:bodyPr>
          <a:lstStyle/>
          <a:p>
            <a:pPr algn="r"/>
            <a:r>
              <a:rPr lang="es-AR" sz="9800" dirty="0" smtClean="0"/>
              <a:t/>
            </a:r>
            <a:br>
              <a:rPr lang="es-AR" sz="9800" dirty="0" smtClean="0"/>
            </a:br>
            <a:r>
              <a:rPr lang="es-AR" sz="9800" dirty="0"/>
              <a:t/>
            </a:r>
            <a:br>
              <a:rPr lang="es-AR" sz="9800" dirty="0"/>
            </a:br>
            <a:r>
              <a:rPr lang="es-AR" sz="9800" dirty="0" smtClean="0"/>
              <a:t/>
            </a:r>
            <a:br>
              <a:rPr lang="es-AR" sz="9800" dirty="0" smtClean="0"/>
            </a:br>
            <a:r>
              <a:rPr lang="es-AR" sz="9800" dirty="0"/>
              <a:t/>
            </a:r>
            <a:br>
              <a:rPr lang="es-AR" sz="9800" dirty="0"/>
            </a:br>
            <a:r>
              <a:rPr lang="es-AR" sz="9800" dirty="0" smtClean="0"/>
              <a:t/>
            </a:r>
            <a:br>
              <a:rPr lang="es-AR" sz="9800" dirty="0" smtClean="0"/>
            </a:br>
            <a:r>
              <a:rPr lang="es-AR" sz="9800" dirty="0"/>
              <a:t/>
            </a:r>
            <a:br>
              <a:rPr lang="es-AR" sz="9800" dirty="0"/>
            </a:br>
            <a:r>
              <a:rPr lang="es-AR" sz="9800" dirty="0" smtClean="0"/>
              <a:t/>
            </a:r>
            <a:br>
              <a:rPr lang="es-AR" sz="9800" dirty="0" smtClean="0"/>
            </a:br>
            <a:r>
              <a:rPr lang="es-AR" sz="9800" dirty="0"/>
              <a:t/>
            </a:r>
            <a:br>
              <a:rPr lang="es-AR" sz="9800" dirty="0"/>
            </a:br>
            <a:r>
              <a:rPr lang="es-AR" sz="9800" dirty="0" smtClean="0"/>
              <a:t/>
            </a:r>
            <a:br>
              <a:rPr lang="es-AR" sz="9800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sz="8000" dirty="0"/>
              <a:t>Footing</a:t>
            </a:r>
            <a:endParaRPr lang="es-AR" sz="8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s-AR" dirty="0" smtClean="0">
                <a:latin typeface="+mj-lt"/>
              </a:rPr>
              <a:t>             </a:t>
            </a:r>
            <a:r>
              <a:rPr lang="es-AR" dirty="0" smtClean="0">
                <a:latin typeface="+mj-lt"/>
              </a:rPr>
              <a:t>Lucia Ríos</a:t>
            </a:r>
          </a:p>
          <a:p>
            <a:pPr algn="r"/>
            <a:r>
              <a:rPr lang="es-AR" dirty="0" smtClean="0">
                <a:latin typeface="+mj-lt"/>
              </a:rPr>
              <a:t>                                                                  Laura </a:t>
            </a:r>
            <a:r>
              <a:rPr lang="es-AR" dirty="0" err="1" smtClean="0">
                <a:latin typeface="+mj-lt"/>
              </a:rPr>
              <a:t>Lagranda</a:t>
            </a:r>
            <a:endParaRPr lang="es-AR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Speakers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AR" dirty="0" smtClean="0">
                <a:latin typeface="+mj-lt"/>
              </a:rPr>
              <a:t>As </a:t>
            </a:r>
            <a:r>
              <a:rPr lang="es-AR" dirty="0" err="1" smtClean="0">
                <a:latin typeface="+mj-lt"/>
              </a:rPr>
              <a:t>speakers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we</a:t>
            </a:r>
            <a:r>
              <a:rPr lang="es-AR" dirty="0" smtClean="0">
                <a:latin typeface="+mj-lt"/>
              </a:rPr>
              <a:t> can </a:t>
            </a:r>
            <a:r>
              <a:rPr lang="es-AR" dirty="0" err="1" smtClean="0">
                <a:latin typeface="+mj-lt"/>
              </a:rPr>
              <a:t>adopt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different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stances</a:t>
            </a:r>
            <a:r>
              <a:rPr lang="es-AR" dirty="0" smtClean="0">
                <a:latin typeface="+mj-lt"/>
              </a:rPr>
              <a:t>:</a:t>
            </a:r>
          </a:p>
          <a:p>
            <a:pPr algn="just"/>
            <a:endParaRPr lang="es-AR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AR" b="1" dirty="0" err="1" smtClean="0">
                <a:latin typeface="+mj-lt"/>
              </a:rPr>
              <a:t>By</a:t>
            </a:r>
            <a:r>
              <a:rPr lang="es-AR" b="1" dirty="0" smtClean="0">
                <a:latin typeface="+mj-lt"/>
              </a:rPr>
              <a:t> </a:t>
            </a:r>
            <a:r>
              <a:rPr lang="es-AR" b="1" dirty="0" err="1" smtClean="0">
                <a:latin typeface="+mj-lt"/>
              </a:rPr>
              <a:t>play</a:t>
            </a:r>
            <a:r>
              <a:rPr lang="es-AR" dirty="0" smtClean="0">
                <a:latin typeface="+mj-lt"/>
              </a:rPr>
              <a:t>: </a:t>
            </a:r>
            <a:r>
              <a:rPr lang="es-AR" dirty="0" err="1" smtClean="0">
                <a:latin typeface="+mj-lt"/>
              </a:rPr>
              <a:t>exchange</a:t>
            </a:r>
            <a:r>
              <a:rPr lang="es-AR" dirty="0" smtClean="0">
                <a:latin typeface="+mj-lt"/>
              </a:rPr>
              <a:t> of </a:t>
            </a:r>
            <a:r>
              <a:rPr lang="es-AR" dirty="0" err="1" smtClean="0">
                <a:latin typeface="+mj-lt"/>
              </a:rPr>
              <a:t>words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among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members</a:t>
            </a:r>
            <a:r>
              <a:rPr lang="es-AR" dirty="0" smtClean="0">
                <a:latin typeface="+mj-lt"/>
              </a:rPr>
              <a:t> of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dominating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communication</a:t>
            </a:r>
            <a:endParaRPr lang="es-AR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AR" b="1" dirty="0" smtClean="0">
                <a:latin typeface="+mj-lt"/>
              </a:rPr>
              <a:t>Cross </a:t>
            </a:r>
            <a:r>
              <a:rPr lang="es-AR" b="1" dirty="0" err="1" smtClean="0">
                <a:latin typeface="+mj-lt"/>
              </a:rPr>
              <a:t>play</a:t>
            </a:r>
            <a:r>
              <a:rPr lang="es-AR" dirty="0" smtClean="0">
                <a:latin typeface="+mj-lt"/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AR" b="1" dirty="0" err="1" smtClean="0">
                <a:latin typeface="+mj-lt"/>
              </a:rPr>
              <a:t>Side</a:t>
            </a:r>
            <a:r>
              <a:rPr lang="es-AR" b="1" dirty="0" smtClean="0">
                <a:latin typeface="+mj-lt"/>
              </a:rPr>
              <a:t> </a:t>
            </a:r>
            <a:r>
              <a:rPr lang="es-AR" b="1" dirty="0" err="1" smtClean="0">
                <a:latin typeface="+mj-lt"/>
              </a:rPr>
              <a:t>play</a:t>
            </a:r>
            <a:r>
              <a:rPr lang="es-AR" dirty="0" smtClean="0">
                <a:latin typeface="+mj-lt"/>
              </a:rPr>
              <a:t>: </a:t>
            </a:r>
            <a:r>
              <a:rPr lang="es-AR" dirty="0" err="1" smtClean="0">
                <a:latin typeface="+mj-lt"/>
              </a:rPr>
              <a:t>These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participants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say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something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about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dominating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communication</a:t>
            </a:r>
            <a:endParaRPr lang="es-AR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Collusion</a:t>
            </a:r>
            <a:r>
              <a:rPr lang="es-AR" dirty="0" smtClean="0"/>
              <a:t> and </a:t>
            </a:r>
            <a:r>
              <a:rPr lang="es-AR" dirty="0" err="1" smtClean="0"/>
              <a:t>Innuendo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AR" b="1" dirty="0" err="1" smtClean="0">
                <a:latin typeface="+mj-lt"/>
              </a:rPr>
              <a:t>Collusion</a:t>
            </a:r>
            <a:r>
              <a:rPr lang="es-AR" dirty="0" smtClean="0">
                <a:latin typeface="+mj-lt"/>
              </a:rPr>
              <a:t>: </a:t>
            </a:r>
            <a:r>
              <a:rPr lang="es-AR" dirty="0" err="1" smtClean="0">
                <a:latin typeface="+mj-lt"/>
              </a:rPr>
              <a:t>an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attempt</a:t>
            </a:r>
            <a:r>
              <a:rPr lang="es-AR" dirty="0" smtClean="0">
                <a:latin typeface="+mj-lt"/>
              </a:rPr>
              <a:t> to </a:t>
            </a:r>
            <a:r>
              <a:rPr lang="es-AR" dirty="0" err="1" smtClean="0">
                <a:latin typeface="+mj-lt"/>
              </a:rPr>
              <a:t>not</a:t>
            </a:r>
            <a:r>
              <a:rPr lang="es-AR" dirty="0" smtClean="0">
                <a:latin typeface="+mj-lt"/>
              </a:rPr>
              <a:t> </a:t>
            </a:r>
            <a:r>
              <a:rPr lang="es-AR" dirty="0" smtClean="0">
                <a:latin typeface="+mj-lt"/>
              </a:rPr>
              <a:t>to be </a:t>
            </a:r>
            <a:r>
              <a:rPr lang="es-AR" dirty="0" err="1" smtClean="0">
                <a:latin typeface="+mj-lt"/>
              </a:rPr>
              <a:t>noticed</a:t>
            </a:r>
            <a:r>
              <a:rPr lang="es-AR" dirty="0" smtClean="0">
                <a:latin typeface="+mj-lt"/>
              </a:rPr>
              <a:t> in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dominating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communication</a:t>
            </a:r>
            <a:r>
              <a:rPr lang="es-AR" dirty="0" smtClean="0">
                <a:latin typeface="+mj-lt"/>
              </a:rPr>
              <a:t>.</a:t>
            </a:r>
          </a:p>
          <a:p>
            <a:pPr algn="just"/>
            <a:endParaRPr lang="es-AR" dirty="0" smtClean="0">
              <a:latin typeface="+mj-lt"/>
            </a:endParaRPr>
          </a:p>
          <a:p>
            <a:pPr algn="just"/>
            <a:r>
              <a:rPr lang="es-AR" b="1" dirty="0" err="1" smtClean="0">
                <a:latin typeface="+mj-lt"/>
              </a:rPr>
              <a:t>Innuendo</a:t>
            </a:r>
            <a:r>
              <a:rPr lang="es-AR" dirty="0" smtClean="0">
                <a:latin typeface="+mj-lt"/>
              </a:rPr>
              <a:t>: </a:t>
            </a:r>
            <a:r>
              <a:rPr lang="es-AR" dirty="0" err="1" smtClean="0">
                <a:latin typeface="+mj-lt"/>
              </a:rPr>
              <a:t>Speaker´s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words</a:t>
            </a:r>
            <a:r>
              <a:rPr lang="es-AR" dirty="0" smtClean="0">
                <a:latin typeface="+mj-lt"/>
              </a:rPr>
              <a:t> are </a:t>
            </a:r>
            <a:r>
              <a:rPr lang="es-AR" dirty="0" err="1" smtClean="0">
                <a:latin typeface="+mj-lt"/>
              </a:rPr>
              <a:t>meant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to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someone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else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present</a:t>
            </a:r>
            <a:r>
              <a:rPr lang="es-AR" dirty="0" smtClean="0">
                <a:latin typeface="+mj-lt"/>
              </a:rPr>
              <a:t> in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moment</a:t>
            </a:r>
            <a:r>
              <a:rPr lang="es-AR" dirty="0" smtClean="0">
                <a:latin typeface="+mj-lt"/>
              </a:rPr>
              <a:t> of </a:t>
            </a:r>
            <a:r>
              <a:rPr lang="es-AR" dirty="0" err="1" smtClean="0">
                <a:latin typeface="+mj-lt"/>
              </a:rPr>
              <a:t>talk</a:t>
            </a:r>
            <a:r>
              <a:rPr lang="es-AR" dirty="0" smtClean="0">
                <a:latin typeface="+mj-lt"/>
              </a:rPr>
              <a:t>.</a:t>
            </a:r>
            <a:endParaRPr lang="es-AR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 smtClean="0"/>
              <a:t>Examples</a:t>
            </a:r>
            <a:r>
              <a:rPr lang="es-AR" dirty="0" smtClean="0"/>
              <a:t> </a:t>
            </a:r>
            <a:r>
              <a:rPr lang="es-AR" dirty="0" err="1" smtClean="0"/>
              <a:t>from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Corpus </a:t>
            </a:r>
            <a:br>
              <a:rPr lang="es-AR" dirty="0" smtClean="0"/>
            </a:br>
            <a:r>
              <a:rPr lang="es-AR" dirty="0" smtClean="0"/>
              <a:t>Roles as </a:t>
            </a:r>
            <a:r>
              <a:rPr lang="es-AR" dirty="0" err="1" smtClean="0"/>
              <a:t>speakers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AR" b="1" dirty="0" err="1" smtClean="0">
                <a:latin typeface="+mj-lt"/>
              </a:rPr>
              <a:t>Animator</a:t>
            </a:r>
            <a:r>
              <a:rPr lang="es-AR" dirty="0" smtClean="0">
                <a:latin typeface="+mj-lt"/>
              </a:rPr>
              <a:t>: /</a:t>
            </a:r>
            <a:r>
              <a:rPr lang="es-AR" dirty="0">
                <a:latin typeface="+mj-lt"/>
              </a:rPr>
              <a:t>[bueno </a:t>
            </a:r>
            <a:r>
              <a:rPr lang="es-AR" dirty="0" err="1">
                <a:latin typeface="+mj-lt"/>
              </a:rPr>
              <a:t>evangelina</a:t>
            </a:r>
            <a:r>
              <a:rPr lang="es-AR" dirty="0">
                <a:latin typeface="+mj-lt"/>
              </a:rPr>
              <a:t>] te dijo </a:t>
            </a:r>
            <a:r>
              <a:rPr lang="es-AR" dirty="0" smtClean="0">
                <a:latin typeface="+mj-lt"/>
              </a:rPr>
              <a:t>eso/ </a:t>
            </a:r>
            <a:r>
              <a:rPr lang="es-AR" dirty="0">
                <a:latin typeface="+mj-lt"/>
              </a:rPr>
              <a:t>que POR QUÉ no la fuiste a visitar / yo le dije que tenías que </a:t>
            </a:r>
            <a:r>
              <a:rPr lang="es-AR" dirty="0" smtClean="0">
                <a:latin typeface="+mj-lt"/>
              </a:rPr>
              <a:t>estudiar</a:t>
            </a:r>
            <a:r>
              <a:rPr lang="es-AR" dirty="0" smtClean="0">
                <a:latin typeface="+mj-lt"/>
              </a:rPr>
              <a:t>/</a:t>
            </a:r>
          </a:p>
          <a:p>
            <a:pPr marL="0" indent="0" algn="just">
              <a:buNone/>
            </a:pPr>
            <a:endParaRPr lang="es-AR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AR" b="1" dirty="0" err="1" smtClean="0">
                <a:latin typeface="+mj-lt"/>
              </a:rPr>
              <a:t>Author</a:t>
            </a:r>
            <a:r>
              <a:rPr lang="es-AR" b="1" dirty="0" smtClean="0">
                <a:latin typeface="+mj-lt"/>
              </a:rPr>
              <a:t>:</a:t>
            </a:r>
            <a:r>
              <a:rPr lang="es-AR" dirty="0" smtClean="0">
                <a:latin typeface="+mj-lt"/>
              </a:rPr>
              <a:t> /Mi hijo no esta jugando a la computadora desde que yo me fui NO</a:t>
            </a:r>
            <a:r>
              <a:rPr lang="es-AR" dirty="0" smtClean="0">
                <a:latin typeface="+mj-lt"/>
              </a:rPr>
              <a:t>?/ </a:t>
            </a:r>
            <a:endParaRPr lang="es-AR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AR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AR" b="1" dirty="0">
                <a:latin typeface="+mj-lt"/>
              </a:rPr>
              <a:t>Principal:</a:t>
            </a:r>
            <a:r>
              <a:rPr lang="es-AR" dirty="0">
                <a:latin typeface="+mj-lt"/>
              </a:rPr>
              <a:t> /</a:t>
            </a:r>
            <a:r>
              <a:rPr lang="es-AR" dirty="0" err="1">
                <a:latin typeface="+mj-lt"/>
              </a:rPr>
              <a:t>Noo</a:t>
            </a:r>
            <a:r>
              <a:rPr lang="es-AR" dirty="0">
                <a:latin typeface="+mj-lt"/>
              </a:rPr>
              <a:t>, no esta jugando a la computadora </a:t>
            </a:r>
            <a:r>
              <a:rPr lang="es-AR" dirty="0" err="1">
                <a:latin typeface="+mj-lt"/>
              </a:rPr>
              <a:t>dejalo</a:t>
            </a:r>
            <a:r>
              <a:rPr lang="es-AR" dirty="0">
                <a:latin typeface="+mj-lt"/>
              </a:rPr>
              <a:t> tranquilo pobrecito al chico/</a:t>
            </a:r>
          </a:p>
          <a:p>
            <a:endParaRPr lang="es-AR" dirty="0" smtClean="0"/>
          </a:p>
        </p:txBody>
      </p:sp>
      <p:pic>
        <p:nvPicPr>
          <p:cNvPr id="4" name="animato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42320" y="2501900"/>
            <a:ext cx="609600" cy="609600"/>
          </a:xfrm>
          <a:prstGeom prst="rect">
            <a:avLst/>
          </a:prstGeom>
        </p:spPr>
      </p:pic>
      <p:pic>
        <p:nvPicPr>
          <p:cNvPr id="5" name="author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6312" y="43818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 smtClean="0"/>
              <a:t>Examples</a:t>
            </a:r>
            <a:r>
              <a:rPr lang="es-AR" dirty="0" smtClean="0"/>
              <a:t> </a:t>
            </a:r>
            <a:r>
              <a:rPr lang="es-AR" dirty="0" err="1" smtClean="0"/>
              <a:t>from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Corpus </a:t>
            </a:r>
            <a:br>
              <a:rPr lang="es-AR" dirty="0" smtClean="0"/>
            </a:br>
            <a:r>
              <a:rPr lang="es-AR" dirty="0" smtClean="0"/>
              <a:t>Roles as </a:t>
            </a:r>
            <a:r>
              <a:rPr lang="es-AR" dirty="0" err="1" smtClean="0"/>
              <a:t>hearers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AR" b="1" dirty="0" err="1" smtClean="0">
                <a:latin typeface="+mj-lt"/>
              </a:rPr>
              <a:t>Ratified</a:t>
            </a:r>
            <a:r>
              <a:rPr lang="es-AR" b="1" dirty="0" smtClean="0">
                <a:latin typeface="+mj-lt"/>
              </a:rPr>
              <a:t> </a:t>
            </a:r>
            <a:r>
              <a:rPr lang="es-AR" b="1" dirty="0" err="1" smtClean="0">
                <a:latin typeface="+mj-lt"/>
              </a:rPr>
              <a:t>Participants</a:t>
            </a:r>
            <a:r>
              <a:rPr lang="es-AR" dirty="0" smtClean="0">
                <a:latin typeface="+mj-lt"/>
              </a:rPr>
              <a:t>: </a:t>
            </a:r>
            <a:r>
              <a:rPr lang="es-AR" dirty="0" err="1" smtClean="0">
                <a:latin typeface="+mj-lt"/>
              </a:rPr>
              <a:t>Addressed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>
                <a:latin typeface="+mj-lt"/>
              </a:rPr>
              <a:t>R</a:t>
            </a:r>
            <a:r>
              <a:rPr lang="es-AR" dirty="0" err="1" smtClean="0">
                <a:latin typeface="+mj-lt"/>
              </a:rPr>
              <a:t>ecipient</a:t>
            </a:r>
            <a:r>
              <a:rPr lang="es-AR" dirty="0" smtClean="0">
                <a:latin typeface="+mj-lt"/>
              </a:rPr>
              <a:t> </a:t>
            </a:r>
            <a:r>
              <a:rPr lang="es-AR" dirty="0" smtClean="0">
                <a:latin typeface="+mj-lt"/>
              </a:rPr>
              <a:t>(A and B) </a:t>
            </a:r>
            <a:r>
              <a:rPr lang="es-AR" dirty="0" err="1">
                <a:latin typeface="+mj-lt"/>
              </a:rPr>
              <a:t>U</a:t>
            </a:r>
            <a:r>
              <a:rPr lang="es-AR" dirty="0" err="1" smtClean="0">
                <a:latin typeface="+mj-lt"/>
              </a:rPr>
              <a:t>naddressed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>
                <a:latin typeface="+mj-lt"/>
              </a:rPr>
              <a:t>R</a:t>
            </a:r>
            <a:r>
              <a:rPr lang="es-AR" dirty="0" err="1" smtClean="0">
                <a:latin typeface="+mj-lt"/>
              </a:rPr>
              <a:t>ecipient</a:t>
            </a:r>
            <a:r>
              <a:rPr lang="es-AR" dirty="0" smtClean="0">
                <a:latin typeface="+mj-lt"/>
              </a:rPr>
              <a:t> </a:t>
            </a:r>
            <a:r>
              <a:rPr lang="es-AR" dirty="0" smtClean="0">
                <a:latin typeface="+mj-lt"/>
              </a:rPr>
              <a:t>(C</a:t>
            </a:r>
            <a:r>
              <a:rPr lang="es-AR" dirty="0" smtClean="0">
                <a:latin typeface="+mj-lt"/>
              </a:rPr>
              <a:t>).</a:t>
            </a:r>
          </a:p>
          <a:p>
            <a:pPr marL="0" indent="0" algn="just">
              <a:buNone/>
            </a:pPr>
            <a:endParaRPr lang="es-AR" dirty="0" smtClean="0">
              <a:latin typeface="+mj-lt"/>
            </a:endParaRPr>
          </a:p>
          <a:p>
            <a:pPr algn="just">
              <a:buNone/>
            </a:pPr>
            <a:r>
              <a:rPr lang="es-AR" dirty="0" smtClean="0">
                <a:latin typeface="+mj-lt"/>
              </a:rPr>
              <a:t>A: /traje un librito/</a:t>
            </a:r>
          </a:p>
          <a:p>
            <a:pPr algn="just">
              <a:buNone/>
            </a:pPr>
            <a:r>
              <a:rPr lang="es-AR" dirty="0" smtClean="0">
                <a:latin typeface="+mj-lt"/>
              </a:rPr>
              <a:t>B: / de que?/</a:t>
            </a:r>
          </a:p>
          <a:p>
            <a:pPr algn="just">
              <a:buNone/>
            </a:pPr>
            <a:r>
              <a:rPr lang="es-AR" dirty="0" smtClean="0">
                <a:latin typeface="+mj-lt"/>
              </a:rPr>
              <a:t>A: / de chistes/</a:t>
            </a:r>
          </a:p>
          <a:p>
            <a:pPr algn="just">
              <a:buNone/>
            </a:pPr>
            <a:r>
              <a:rPr lang="es-AR" dirty="0" smtClean="0">
                <a:latin typeface="+mj-lt"/>
              </a:rPr>
              <a:t>B: /de chistes?/ me </a:t>
            </a:r>
            <a:r>
              <a:rPr lang="es-AR" dirty="0" err="1" smtClean="0">
                <a:latin typeface="+mj-lt"/>
              </a:rPr>
              <a:t>mueero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selenelandia</a:t>
            </a:r>
            <a:r>
              <a:rPr lang="es-AR" dirty="0" smtClean="0">
                <a:latin typeface="+mj-lt"/>
              </a:rPr>
              <a:t>/ </a:t>
            </a:r>
            <a:r>
              <a:rPr lang="es-AR" dirty="0" err="1" smtClean="0">
                <a:latin typeface="+mj-lt"/>
              </a:rPr>
              <a:t>escuchamee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piruli</a:t>
            </a:r>
            <a:r>
              <a:rPr lang="es-AR" dirty="0" smtClean="0">
                <a:latin typeface="+mj-lt"/>
              </a:rPr>
              <a:t> y </a:t>
            </a:r>
            <a:r>
              <a:rPr lang="es-AR" dirty="0" err="1" smtClean="0">
                <a:latin typeface="+mj-lt"/>
              </a:rPr>
              <a:t>contame</a:t>
            </a:r>
            <a:r>
              <a:rPr lang="es-AR" dirty="0" smtClean="0">
                <a:latin typeface="+mj-lt"/>
              </a:rPr>
              <a:t> con quienes jugaste al pool</a:t>
            </a:r>
          </a:p>
          <a:p>
            <a:pPr algn="just">
              <a:buNone/>
            </a:pPr>
            <a:r>
              <a:rPr lang="es-AR" dirty="0" smtClean="0">
                <a:latin typeface="+mj-lt"/>
              </a:rPr>
              <a:t>A: / y jugamos no con todos porque todos jugaban/</a:t>
            </a:r>
          </a:p>
          <a:p>
            <a:pPr algn="just">
              <a:buNone/>
            </a:pPr>
            <a:r>
              <a:rPr lang="es-AR" b="1" dirty="0" smtClean="0">
                <a:latin typeface="+mj-lt"/>
              </a:rPr>
              <a:t>C: Son libros de </a:t>
            </a:r>
            <a:r>
              <a:rPr lang="es-AR" b="1" dirty="0" smtClean="0">
                <a:latin typeface="+mj-lt"/>
              </a:rPr>
              <a:t>inglés </a:t>
            </a:r>
            <a:r>
              <a:rPr lang="es-AR" b="1" dirty="0" smtClean="0">
                <a:latin typeface="+mj-lt"/>
              </a:rPr>
              <a:t>que no usan mas </a:t>
            </a:r>
            <a:endParaRPr lang="es-AR" b="1" dirty="0">
              <a:latin typeface="+mj-lt"/>
            </a:endParaRPr>
          </a:p>
        </p:txBody>
      </p:sp>
      <p:pic>
        <p:nvPicPr>
          <p:cNvPr id="4" name="ratified participant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04048" y="29969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Examples</a:t>
            </a:r>
            <a:r>
              <a:rPr lang="es-AR" dirty="0" smtClean="0"/>
              <a:t> </a:t>
            </a:r>
            <a:r>
              <a:rPr lang="es-AR" dirty="0" err="1" smtClean="0"/>
              <a:t>from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Corpus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AR" sz="3400" dirty="0" err="1" smtClean="0">
                <a:latin typeface="+mj-lt"/>
              </a:rPr>
              <a:t>Change</a:t>
            </a:r>
            <a:r>
              <a:rPr lang="es-AR" sz="3400" dirty="0" smtClean="0">
                <a:latin typeface="+mj-lt"/>
              </a:rPr>
              <a:t> </a:t>
            </a:r>
            <a:r>
              <a:rPr lang="es-AR" sz="3400" dirty="0" smtClean="0">
                <a:latin typeface="+mj-lt"/>
              </a:rPr>
              <a:t>in footing:</a:t>
            </a:r>
          </a:p>
          <a:p>
            <a:pPr marL="0" indent="0" algn="just">
              <a:buNone/>
            </a:pPr>
            <a:endParaRPr lang="es-AR" dirty="0" smtClean="0">
              <a:latin typeface="+mj-lt"/>
            </a:endParaRPr>
          </a:p>
          <a:p>
            <a:pPr marL="0" indent="0" algn="just">
              <a:buNone/>
            </a:pPr>
            <a:r>
              <a:rPr lang="es-AR" dirty="0" smtClean="0">
                <a:latin typeface="+mj-lt"/>
              </a:rPr>
              <a:t>A: /Comió el perro?/</a:t>
            </a:r>
          </a:p>
          <a:p>
            <a:pPr marL="0" indent="0" algn="just">
              <a:buNone/>
            </a:pPr>
            <a:r>
              <a:rPr lang="es-AR" dirty="0" smtClean="0">
                <a:latin typeface="+mj-lt"/>
              </a:rPr>
              <a:t>B: /No/</a:t>
            </a:r>
          </a:p>
          <a:p>
            <a:pPr marL="0" indent="0" algn="just">
              <a:buNone/>
            </a:pPr>
            <a:r>
              <a:rPr lang="es-AR" dirty="0" smtClean="0">
                <a:latin typeface="+mj-lt"/>
              </a:rPr>
              <a:t>A: /le toca la tercera</a:t>
            </a:r>
            <a:r>
              <a:rPr lang="es-AR" dirty="0" smtClean="0">
                <a:latin typeface="+mj-lt"/>
              </a:rPr>
              <a:t>?/</a:t>
            </a:r>
          </a:p>
          <a:p>
            <a:pPr marL="0" indent="0" algn="just">
              <a:buNone/>
            </a:pPr>
            <a:r>
              <a:rPr lang="es-AR" dirty="0" smtClean="0">
                <a:latin typeface="+mj-lt"/>
              </a:rPr>
              <a:t>L: y </a:t>
            </a:r>
            <a:r>
              <a:rPr lang="es-AR" dirty="0">
                <a:latin typeface="+mj-lt"/>
              </a:rPr>
              <a:t>no le di ahora </a:t>
            </a:r>
            <a:r>
              <a:rPr lang="es-AR" dirty="0" err="1">
                <a:latin typeface="+mj-lt"/>
              </a:rPr>
              <a:t>sabés</a:t>
            </a:r>
            <a:r>
              <a:rPr lang="es-AR" dirty="0">
                <a:latin typeface="+mj-lt"/>
              </a:rPr>
              <a:t> por qué [porque mejor le podemos dar </a:t>
            </a:r>
            <a:r>
              <a:rPr lang="es-AR" dirty="0" smtClean="0">
                <a:latin typeface="+mj-lt"/>
              </a:rPr>
              <a:t>a= </a:t>
            </a:r>
          </a:p>
          <a:p>
            <a:pPr marL="0" indent="0" algn="just">
              <a:buNone/>
            </a:pPr>
            <a:r>
              <a:rPr lang="es-AR" dirty="0">
                <a:latin typeface="+mj-lt"/>
              </a:rPr>
              <a:t>D:	                                             </a:t>
            </a:r>
            <a:r>
              <a:rPr lang="es-AR" dirty="0" smtClean="0">
                <a:latin typeface="+mj-lt"/>
              </a:rPr>
              <a:t>  </a:t>
            </a:r>
            <a:r>
              <a:rPr lang="es-AR" dirty="0">
                <a:latin typeface="+mj-lt"/>
              </a:rPr>
              <a:t>[</a:t>
            </a:r>
            <a:r>
              <a:rPr lang="es-AR" dirty="0" err="1">
                <a:latin typeface="+mj-lt"/>
              </a:rPr>
              <a:t>olito</a:t>
            </a:r>
            <a:r>
              <a:rPr lang="es-AR" dirty="0">
                <a:latin typeface="+mj-lt"/>
              </a:rPr>
              <a:t>    /   está </a:t>
            </a:r>
            <a:r>
              <a:rPr lang="es-AR" dirty="0" err="1">
                <a:latin typeface="+mj-lt"/>
              </a:rPr>
              <a:t>gooordiiito</a:t>
            </a:r>
            <a:r>
              <a:rPr lang="es-AR" dirty="0">
                <a:latin typeface="+mj-lt"/>
              </a:rPr>
              <a:t>        / </a:t>
            </a:r>
            <a:r>
              <a:rPr lang="es-AR" dirty="0" smtClean="0">
                <a:latin typeface="+mj-lt"/>
              </a:rPr>
              <a:t>=</a:t>
            </a:r>
          </a:p>
          <a:p>
            <a:pPr marL="0" indent="0" algn="just">
              <a:buNone/>
            </a:pPr>
            <a:r>
              <a:rPr lang="es-AR" dirty="0" smtClean="0">
                <a:latin typeface="+mj-lt"/>
              </a:rPr>
              <a:t>L: =  la </a:t>
            </a:r>
            <a:r>
              <a:rPr lang="es-AR" dirty="0" err="1">
                <a:latin typeface="+mj-lt"/>
              </a:rPr>
              <a:t>tar</a:t>
            </a:r>
            <a:r>
              <a:rPr lang="es-AR" dirty="0">
                <a:latin typeface="+mj-lt"/>
              </a:rPr>
              <a:t> a la noche ya ir sacándole una del día]no?</a:t>
            </a:r>
          </a:p>
          <a:p>
            <a:pPr marL="0" indent="0" algn="just">
              <a:buNone/>
            </a:pPr>
            <a:r>
              <a:rPr lang="es-AR" dirty="0" smtClean="0">
                <a:latin typeface="+mj-lt"/>
              </a:rPr>
              <a:t>D: = está </a:t>
            </a:r>
            <a:r>
              <a:rPr lang="es-AR" dirty="0" err="1">
                <a:latin typeface="+mj-lt"/>
              </a:rPr>
              <a:t>gooordiiito</a:t>
            </a:r>
            <a:r>
              <a:rPr lang="es-AR" dirty="0">
                <a:latin typeface="+mj-lt"/>
              </a:rPr>
              <a:t>        /        </a:t>
            </a:r>
            <a:r>
              <a:rPr lang="es-AR" dirty="0" smtClean="0">
                <a:latin typeface="+mj-lt"/>
              </a:rPr>
              <a:t>           </a:t>
            </a:r>
            <a:r>
              <a:rPr lang="es-AR" dirty="0">
                <a:latin typeface="+mj-lt"/>
              </a:rPr>
              <a:t>está gordito] // </a:t>
            </a:r>
            <a:r>
              <a:rPr lang="es-AR" dirty="0" err="1">
                <a:latin typeface="+mj-lt"/>
              </a:rPr>
              <a:t>ahííí</a:t>
            </a:r>
            <a:r>
              <a:rPr lang="es-AR" dirty="0">
                <a:latin typeface="+mj-lt"/>
              </a:rPr>
              <a:t> está / </a:t>
            </a:r>
            <a:r>
              <a:rPr lang="es-AR" dirty="0" err="1">
                <a:latin typeface="+mj-lt"/>
              </a:rPr>
              <a:t>vení</a:t>
            </a:r>
            <a:r>
              <a:rPr lang="es-AR" dirty="0">
                <a:latin typeface="+mj-lt"/>
              </a:rPr>
              <a:t> </a:t>
            </a:r>
            <a:endParaRPr lang="es-AR" dirty="0" smtClean="0">
              <a:latin typeface="+mj-lt"/>
            </a:endParaRPr>
          </a:p>
          <a:p>
            <a:pPr marL="0" indent="0" algn="just">
              <a:buNone/>
            </a:pPr>
            <a:r>
              <a:rPr lang="es-AR" dirty="0" smtClean="0">
                <a:latin typeface="+mj-lt"/>
              </a:rPr>
              <a:t>ESPERÁ </a:t>
            </a:r>
            <a:r>
              <a:rPr lang="es-AR" dirty="0">
                <a:latin typeface="+mj-lt"/>
              </a:rPr>
              <a:t>quédate SENTADO no arriba no sentado </a:t>
            </a:r>
            <a:r>
              <a:rPr lang="es-AR" dirty="0" err="1">
                <a:latin typeface="+mj-lt"/>
              </a:rPr>
              <a:t>oliver</a:t>
            </a:r>
            <a:endParaRPr lang="es-AR" dirty="0">
              <a:latin typeface="+mj-lt"/>
            </a:endParaRPr>
          </a:p>
          <a:p>
            <a:pPr marL="0" indent="0" algn="just">
              <a:buNone/>
            </a:pPr>
            <a:endParaRPr lang="es-AR" dirty="0" smtClean="0">
              <a:latin typeface="+mj-lt"/>
            </a:endParaRPr>
          </a:p>
          <a:p>
            <a:pPr marL="0" indent="0" algn="just">
              <a:buNone/>
            </a:pPr>
            <a:r>
              <a:rPr lang="es-AR" dirty="0" smtClean="0">
                <a:latin typeface="+mj-lt"/>
              </a:rPr>
              <a:t>B: /</a:t>
            </a:r>
            <a:r>
              <a:rPr lang="es-AR" b="1" dirty="0" err="1" smtClean="0">
                <a:latin typeface="+mj-lt"/>
              </a:rPr>
              <a:t>Olito</a:t>
            </a:r>
            <a:r>
              <a:rPr lang="es-AR" b="1" dirty="0" smtClean="0">
                <a:latin typeface="+mj-lt"/>
              </a:rPr>
              <a:t> esta </a:t>
            </a:r>
            <a:r>
              <a:rPr lang="es-AR" b="1" dirty="0" err="1" smtClean="0">
                <a:latin typeface="+mj-lt"/>
              </a:rPr>
              <a:t>gooorrdito</a:t>
            </a:r>
            <a:r>
              <a:rPr lang="es-AR" b="1" dirty="0" smtClean="0">
                <a:latin typeface="+mj-lt"/>
              </a:rPr>
              <a:t>, esta </a:t>
            </a:r>
            <a:r>
              <a:rPr lang="es-AR" b="1" dirty="0" err="1" smtClean="0">
                <a:latin typeface="+mj-lt"/>
              </a:rPr>
              <a:t>gooorrdito</a:t>
            </a:r>
            <a:r>
              <a:rPr lang="es-AR" dirty="0" smtClean="0">
                <a:latin typeface="+mj-lt"/>
              </a:rPr>
              <a:t>/</a:t>
            </a:r>
          </a:p>
          <a:p>
            <a:pPr>
              <a:buFont typeface="Wingdings" panose="05000000000000000000" pitchFamily="2" charset="2"/>
              <a:buChar char="q"/>
            </a:pPr>
            <a:endParaRPr lang="es-AR" dirty="0"/>
          </a:p>
        </p:txBody>
      </p:sp>
      <p:pic>
        <p:nvPicPr>
          <p:cNvPr id="4" name="change in foot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8104" y="19168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Examples</a:t>
            </a:r>
            <a:r>
              <a:rPr lang="es-AR" dirty="0" smtClean="0"/>
              <a:t> </a:t>
            </a:r>
            <a:r>
              <a:rPr lang="es-AR" dirty="0" err="1" smtClean="0"/>
              <a:t>from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Corpus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AR" dirty="0" err="1" smtClean="0">
                <a:latin typeface="+mj-lt"/>
              </a:rPr>
              <a:t>There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is</a:t>
            </a:r>
            <a:r>
              <a:rPr lang="es-AR" dirty="0" smtClean="0">
                <a:latin typeface="+mj-lt"/>
              </a:rPr>
              <a:t> a </a:t>
            </a:r>
            <a:r>
              <a:rPr lang="es-AR" dirty="0" err="1" smtClean="0">
                <a:latin typeface="+mj-lt"/>
              </a:rPr>
              <a:t>change</a:t>
            </a:r>
            <a:r>
              <a:rPr lang="es-AR" dirty="0" smtClean="0">
                <a:latin typeface="+mj-lt"/>
              </a:rPr>
              <a:t> in footing </a:t>
            </a:r>
            <a:r>
              <a:rPr lang="es-AR" dirty="0" err="1" smtClean="0">
                <a:latin typeface="+mj-lt"/>
              </a:rPr>
              <a:t>while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one</a:t>
            </a:r>
            <a:r>
              <a:rPr lang="es-AR" dirty="0" smtClean="0">
                <a:latin typeface="+mj-lt"/>
              </a:rPr>
              <a:t> of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participants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reading</a:t>
            </a:r>
            <a:r>
              <a:rPr lang="es-AR" dirty="0" smtClean="0">
                <a:latin typeface="+mj-lt"/>
              </a:rPr>
              <a:t> a </a:t>
            </a:r>
            <a:r>
              <a:rPr lang="es-AR" dirty="0" err="1" smtClean="0">
                <a:latin typeface="+mj-lt"/>
              </a:rPr>
              <a:t>joke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from</a:t>
            </a:r>
            <a:r>
              <a:rPr lang="es-AR" dirty="0" smtClean="0">
                <a:latin typeface="+mj-lt"/>
              </a:rPr>
              <a:t> a </a:t>
            </a:r>
            <a:r>
              <a:rPr lang="es-AR" dirty="0" err="1" smtClean="0">
                <a:latin typeface="+mj-lt"/>
              </a:rPr>
              <a:t>book</a:t>
            </a:r>
            <a:r>
              <a:rPr lang="es-AR" dirty="0" smtClean="0">
                <a:latin typeface="+mj-lt"/>
              </a:rPr>
              <a:t>. </a:t>
            </a:r>
            <a:endParaRPr lang="es-AR" dirty="0" smtClean="0">
              <a:latin typeface="+mj-lt"/>
            </a:endParaRPr>
          </a:p>
          <a:p>
            <a:pPr marL="0" indent="0">
              <a:buNone/>
            </a:pPr>
            <a:r>
              <a:rPr lang="es-AR" dirty="0"/>
              <a:t>L:	</a:t>
            </a:r>
            <a:r>
              <a:rPr lang="es-AR" dirty="0">
                <a:latin typeface="+mj-lt"/>
              </a:rPr>
              <a:t>le regalaste un juego para hacer imanes decorados</a:t>
            </a:r>
          </a:p>
          <a:p>
            <a:pPr marL="0" indent="0">
              <a:buNone/>
            </a:pPr>
            <a:r>
              <a:rPr lang="es-AR" dirty="0">
                <a:latin typeface="+mj-lt"/>
              </a:rPr>
              <a:t>M:	mm qué lindo xxx</a:t>
            </a:r>
          </a:p>
          <a:p>
            <a:pPr marL="0" indent="0">
              <a:buNone/>
            </a:pPr>
            <a:r>
              <a:rPr lang="es-AR" dirty="0">
                <a:latin typeface="+mj-lt"/>
              </a:rPr>
              <a:t>D:	cuál es el instrumento musical que sólo tiene una cuerda?</a:t>
            </a:r>
          </a:p>
          <a:p>
            <a:pPr marL="0" indent="0">
              <a:buNone/>
            </a:pPr>
            <a:r>
              <a:rPr lang="es-AR" dirty="0">
                <a:latin typeface="+mj-lt"/>
              </a:rPr>
              <a:t>L:	mm ay no [sé </a:t>
            </a:r>
            <a:r>
              <a:rPr lang="es-AR" dirty="0" err="1">
                <a:latin typeface="+mj-lt"/>
              </a:rPr>
              <a:t>daaani</a:t>
            </a:r>
            <a:r>
              <a:rPr lang="es-AR" dirty="0">
                <a:latin typeface="+mj-lt"/>
              </a:rPr>
              <a:t> ya] xxx</a:t>
            </a:r>
          </a:p>
          <a:p>
            <a:pPr marL="0" indent="0">
              <a:buNone/>
            </a:pPr>
            <a:r>
              <a:rPr lang="es-AR" dirty="0">
                <a:latin typeface="+mj-lt"/>
              </a:rPr>
              <a:t>D:	                   [la campana]</a:t>
            </a:r>
          </a:p>
          <a:p>
            <a:pPr marL="0" indent="0">
              <a:buNone/>
            </a:pPr>
            <a:r>
              <a:rPr lang="es-AR" dirty="0">
                <a:latin typeface="+mj-lt"/>
              </a:rPr>
              <a:t>L:	basta  </a:t>
            </a:r>
            <a:r>
              <a:rPr lang="es-AR" dirty="0" err="1">
                <a:latin typeface="+mj-lt"/>
              </a:rPr>
              <a:t>daniel</a:t>
            </a:r>
            <a:endParaRPr lang="es-AR" dirty="0">
              <a:latin typeface="+mj-lt"/>
            </a:endParaRPr>
          </a:p>
          <a:p>
            <a:pPr marL="0" indent="0">
              <a:buNone/>
            </a:pPr>
            <a:r>
              <a:rPr lang="es-AR" dirty="0">
                <a:latin typeface="+mj-lt"/>
              </a:rPr>
              <a:t>M:	(risas)</a:t>
            </a:r>
          </a:p>
          <a:p>
            <a:pPr marL="0" indent="0">
              <a:buNone/>
            </a:pPr>
            <a:r>
              <a:rPr lang="es-AR" dirty="0">
                <a:latin typeface="+mj-lt"/>
              </a:rPr>
              <a:t>D:	(risas) te gustó </a:t>
            </a:r>
            <a:r>
              <a:rPr lang="es-AR" dirty="0" err="1">
                <a:latin typeface="+mj-lt"/>
              </a:rPr>
              <a:t>martu</a:t>
            </a:r>
            <a:r>
              <a:rPr lang="es-AR" dirty="0">
                <a:latin typeface="+mj-lt"/>
              </a:rPr>
              <a:t> te gustó muy bien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M:	(</a:t>
            </a:r>
            <a:r>
              <a:rPr lang="en-US" dirty="0" err="1">
                <a:latin typeface="+mj-lt"/>
              </a:rPr>
              <a:t>risas</a:t>
            </a:r>
            <a:r>
              <a:rPr lang="en-US" dirty="0">
                <a:latin typeface="+mj-lt"/>
              </a:rPr>
              <a:t>) on a xxx (</a:t>
            </a:r>
            <a:r>
              <a:rPr lang="en-US" dirty="0" err="1">
                <a:latin typeface="+mj-lt"/>
              </a:rPr>
              <a:t>tos</a:t>
            </a:r>
            <a:r>
              <a:rPr lang="en-US" dirty="0">
                <a:latin typeface="+mj-lt"/>
              </a:rPr>
              <a:t>)</a:t>
            </a:r>
            <a:endParaRPr lang="es-AR" dirty="0">
              <a:latin typeface="+mj-lt"/>
            </a:endParaRPr>
          </a:p>
          <a:p>
            <a:pPr marL="0" indent="0">
              <a:buNone/>
            </a:pPr>
            <a:r>
              <a:rPr lang="es-AR" dirty="0">
                <a:latin typeface="+mj-lt"/>
              </a:rPr>
              <a:t>L:	</a:t>
            </a:r>
            <a:r>
              <a:rPr lang="es-AR" dirty="0" err="1">
                <a:latin typeface="+mj-lt"/>
              </a:rPr>
              <a:t>grammar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practice</a:t>
            </a:r>
            <a:endParaRPr lang="es-AR" dirty="0">
              <a:latin typeface="+mj-lt"/>
            </a:endParaRPr>
          </a:p>
          <a:p>
            <a:pPr marL="0" indent="0">
              <a:buNone/>
            </a:pPr>
            <a:r>
              <a:rPr lang="es-AR" dirty="0">
                <a:latin typeface="+mj-lt"/>
              </a:rPr>
              <a:t>D:	estudiante que estudias a la luz de la luna [qué animal tiene alas pero] no tiene </a:t>
            </a:r>
            <a:r>
              <a:rPr lang="es-AR" dirty="0" smtClean="0">
                <a:latin typeface="+mj-lt"/>
              </a:rPr>
              <a:t>	plumas</a:t>
            </a:r>
            <a:r>
              <a:rPr lang="es-AR" dirty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es-AR" dirty="0">
                <a:latin typeface="+mj-lt"/>
              </a:rPr>
              <a:t>L:	                                                                            [esto no es no es necesario]          /                       </a:t>
            </a:r>
            <a:r>
              <a:rPr lang="es-AR" dirty="0" smtClean="0">
                <a:latin typeface="+mj-lt"/>
              </a:rPr>
              <a:t>	esto </a:t>
            </a:r>
            <a:r>
              <a:rPr lang="es-AR" dirty="0">
                <a:latin typeface="+mj-lt"/>
              </a:rPr>
              <a:t>no es eh=</a:t>
            </a:r>
          </a:p>
          <a:p>
            <a:pPr marL="0" indent="0">
              <a:buNone/>
            </a:pPr>
            <a:r>
              <a:rPr lang="es-AR" dirty="0" smtClean="0">
                <a:latin typeface="+mj-lt"/>
              </a:rPr>
              <a:t>D:</a:t>
            </a:r>
            <a:r>
              <a:rPr lang="es-AR" smtClean="0">
                <a:latin typeface="+mj-lt"/>
              </a:rPr>
              <a:t>		     =</a:t>
            </a:r>
            <a:r>
              <a:rPr lang="es-AR" dirty="0" smtClean="0">
                <a:latin typeface="+mj-lt"/>
              </a:rPr>
              <a:t>el </a:t>
            </a:r>
            <a:r>
              <a:rPr lang="es-AR" dirty="0">
                <a:latin typeface="+mj-lt"/>
              </a:rPr>
              <a:t>murciélago</a:t>
            </a:r>
          </a:p>
          <a:p>
            <a:pPr marL="0" indent="0">
              <a:buNone/>
            </a:pPr>
            <a:r>
              <a:rPr lang="es-AR" dirty="0">
                <a:latin typeface="+mj-lt"/>
              </a:rPr>
              <a:t>L:	bueno </a:t>
            </a:r>
            <a:r>
              <a:rPr lang="es-AR" dirty="0" smtClean="0">
                <a:latin typeface="+mj-lt"/>
              </a:rPr>
              <a:t>basta </a:t>
            </a:r>
            <a:endParaRPr lang="es-AR" dirty="0">
              <a:latin typeface="+mj-lt"/>
            </a:endParaRP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4" name="change in footing 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31384" y="30899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Footing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err="1" smtClean="0">
                <a:latin typeface="+mj-lt"/>
              </a:rPr>
              <a:t>According</a:t>
            </a:r>
            <a:r>
              <a:rPr lang="es-AR" dirty="0" smtClean="0">
                <a:latin typeface="+mj-lt"/>
              </a:rPr>
              <a:t> to </a:t>
            </a:r>
            <a:r>
              <a:rPr lang="es-AR" dirty="0" err="1" smtClean="0">
                <a:latin typeface="+mj-lt"/>
              </a:rPr>
              <a:t>Goffman</a:t>
            </a:r>
            <a:r>
              <a:rPr lang="es-AR" dirty="0" smtClean="0">
                <a:latin typeface="+mj-lt"/>
              </a:rPr>
              <a:t>, </a:t>
            </a:r>
            <a:r>
              <a:rPr lang="es-AR" dirty="0" smtClean="0">
                <a:latin typeface="+mj-lt"/>
              </a:rPr>
              <a:t>FOOTING </a:t>
            </a:r>
            <a:r>
              <a:rPr lang="es-AR" dirty="0" err="1" smtClean="0">
                <a:latin typeface="+mj-lt"/>
              </a:rPr>
              <a:t>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speaker´s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stance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or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positioning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projected</a:t>
            </a:r>
            <a:r>
              <a:rPr lang="es-AR" dirty="0" smtClean="0">
                <a:latin typeface="+mj-lt"/>
              </a:rPr>
              <a:t> in </a:t>
            </a:r>
            <a:r>
              <a:rPr lang="es-AR" dirty="0" err="1" smtClean="0">
                <a:latin typeface="+mj-lt"/>
              </a:rPr>
              <a:t>an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utterance</a:t>
            </a:r>
            <a:r>
              <a:rPr lang="es-AR" dirty="0" smtClean="0">
                <a:latin typeface="+mj-lt"/>
              </a:rPr>
              <a:t>.</a:t>
            </a:r>
          </a:p>
          <a:p>
            <a:endParaRPr lang="es-AR" dirty="0" smtClean="0">
              <a:latin typeface="+mj-lt"/>
            </a:endParaRPr>
          </a:p>
          <a:p>
            <a:r>
              <a:rPr lang="es-AR" dirty="0" err="1">
                <a:latin typeface="+mj-lt"/>
              </a:rPr>
              <a:t>There</a:t>
            </a:r>
            <a:r>
              <a:rPr lang="es-AR" dirty="0">
                <a:latin typeface="+mj-lt"/>
              </a:rPr>
              <a:t> are </a:t>
            </a:r>
            <a:r>
              <a:rPr lang="es-AR" dirty="0" err="1">
                <a:latin typeface="+mj-lt"/>
              </a:rPr>
              <a:t>linguistic</a:t>
            </a:r>
            <a:r>
              <a:rPr lang="es-AR" dirty="0">
                <a:latin typeface="+mj-lt"/>
              </a:rPr>
              <a:t> (</a:t>
            </a:r>
            <a:r>
              <a:rPr lang="es-AR" dirty="0" err="1">
                <a:latin typeface="+mj-lt"/>
              </a:rPr>
              <a:t>for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example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change</a:t>
            </a:r>
            <a:r>
              <a:rPr lang="es-AR" dirty="0">
                <a:latin typeface="+mj-lt"/>
              </a:rPr>
              <a:t> of </a:t>
            </a:r>
            <a:r>
              <a:rPr lang="es-AR" dirty="0" err="1">
                <a:latin typeface="+mj-lt"/>
              </a:rPr>
              <a:t>voice</a:t>
            </a:r>
            <a:r>
              <a:rPr lang="es-AR" dirty="0">
                <a:latin typeface="+mj-lt"/>
              </a:rPr>
              <a:t>) and </a:t>
            </a:r>
            <a:r>
              <a:rPr lang="es-AR" dirty="0" err="1">
                <a:latin typeface="+mj-lt"/>
              </a:rPr>
              <a:t>paralinguistic</a:t>
            </a:r>
            <a:r>
              <a:rPr lang="es-AR" dirty="0">
                <a:latin typeface="+mj-lt"/>
              </a:rPr>
              <a:t> (</a:t>
            </a:r>
            <a:r>
              <a:rPr lang="es-AR" dirty="0" err="1">
                <a:latin typeface="+mj-lt"/>
              </a:rPr>
              <a:t>body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movement</a:t>
            </a:r>
            <a:r>
              <a:rPr lang="es-AR" dirty="0">
                <a:latin typeface="+mj-lt"/>
              </a:rPr>
              <a:t>, </a:t>
            </a:r>
            <a:r>
              <a:rPr lang="es-AR" dirty="0" err="1">
                <a:latin typeface="+mj-lt"/>
              </a:rPr>
              <a:t>gestures</a:t>
            </a:r>
            <a:r>
              <a:rPr lang="es-AR" dirty="0">
                <a:latin typeface="+mj-lt"/>
              </a:rPr>
              <a:t>) </a:t>
            </a:r>
            <a:r>
              <a:rPr lang="es-AR" dirty="0" err="1">
                <a:latin typeface="+mj-lt"/>
              </a:rPr>
              <a:t>features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that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accompany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your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change</a:t>
            </a:r>
            <a:r>
              <a:rPr lang="es-AR" dirty="0">
                <a:latin typeface="+mj-lt"/>
              </a:rPr>
              <a:t> of footing.</a:t>
            </a:r>
          </a:p>
          <a:p>
            <a:endParaRPr lang="es-AR" dirty="0">
              <a:latin typeface="+mj-lt"/>
            </a:endParaRPr>
          </a:p>
          <a:p>
            <a:pPr marL="0" indent="0">
              <a:buNone/>
            </a:pPr>
            <a:endParaRPr lang="es-AR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r>
              <a:rPr lang="es-AR" sz="4000" dirty="0" err="1" smtClean="0"/>
              <a:t>How</a:t>
            </a:r>
            <a:r>
              <a:rPr lang="es-AR" sz="4000" dirty="0" smtClean="0"/>
              <a:t> </a:t>
            </a:r>
            <a:r>
              <a:rPr lang="es-AR" sz="4000" dirty="0" err="1" smtClean="0"/>
              <a:t>is</a:t>
            </a:r>
            <a:r>
              <a:rPr lang="es-AR" sz="4000" dirty="0" smtClean="0"/>
              <a:t> </a:t>
            </a:r>
            <a:r>
              <a:rPr lang="es-AR" sz="4000" dirty="0" err="1" smtClean="0"/>
              <a:t>footing</a:t>
            </a:r>
            <a:r>
              <a:rPr lang="es-AR" sz="4000" dirty="0" smtClean="0"/>
              <a:t> </a:t>
            </a:r>
            <a:r>
              <a:rPr lang="es-AR" sz="4000" dirty="0" err="1" smtClean="0"/>
              <a:t>changed</a:t>
            </a:r>
            <a:r>
              <a:rPr lang="es-AR" sz="4000" dirty="0" smtClean="0"/>
              <a:t> in </a:t>
            </a:r>
            <a:r>
              <a:rPr lang="es-AR" sz="4000" dirty="0" err="1" smtClean="0"/>
              <a:t>conversation</a:t>
            </a:r>
            <a:r>
              <a:rPr lang="es-AR" sz="4000" dirty="0" smtClean="0"/>
              <a:t>?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AR" dirty="0">
                <a:latin typeface="+mj-lt"/>
              </a:rPr>
              <a:t>A </a:t>
            </a:r>
            <a:r>
              <a:rPr lang="es-AR" dirty="0" err="1">
                <a:latin typeface="+mj-lt"/>
              </a:rPr>
              <a:t>change</a:t>
            </a:r>
            <a:r>
              <a:rPr lang="es-AR" dirty="0">
                <a:latin typeface="+mj-lt"/>
              </a:rPr>
              <a:t> in footing </a:t>
            </a:r>
            <a:r>
              <a:rPr lang="es-AR" dirty="0" err="1">
                <a:latin typeface="+mj-lt"/>
              </a:rPr>
              <a:t>implies</a:t>
            </a:r>
            <a:r>
              <a:rPr lang="es-AR" dirty="0">
                <a:latin typeface="+mj-lt"/>
              </a:rPr>
              <a:t> a </a:t>
            </a:r>
            <a:r>
              <a:rPr lang="es-AR" dirty="0" err="1">
                <a:latin typeface="+mj-lt"/>
              </a:rPr>
              <a:t>change</a:t>
            </a:r>
            <a:r>
              <a:rPr lang="es-AR" dirty="0">
                <a:latin typeface="+mj-lt"/>
              </a:rPr>
              <a:t> in </a:t>
            </a:r>
            <a:r>
              <a:rPr lang="es-AR" dirty="0" err="1">
                <a:latin typeface="+mj-lt"/>
              </a:rPr>
              <a:t>the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alignment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we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take</a:t>
            </a:r>
            <a:r>
              <a:rPr lang="es-AR" dirty="0">
                <a:latin typeface="+mj-lt"/>
              </a:rPr>
              <a:t> up to </a:t>
            </a:r>
            <a:r>
              <a:rPr lang="es-AR" dirty="0" err="1" smtClean="0">
                <a:latin typeface="+mj-lt"/>
              </a:rPr>
              <a:t>ourselves</a:t>
            </a:r>
            <a:r>
              <a:rPr lang="es-AR" dirty="0" smtClean="0">
                <a:latin typeface="+mj-lt"/>
              </a:rPr>
              <a:t> </a:t>
            </a:r>
            <a:r>
              <a:rPr lang="es-AR" dirty="0">
                <a:latin typeface="+mj-lt"/>
              </a:rPr>
              <a:t>and </a:t>
            </a:r>
            <a:r>
              <a:rPr lang="es-AR" dirty="0" err="1">
                <a:latin typeface="+mj-lt"/>
              </a:rPr>
              <a:t>the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other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present</a:t>
            </a:r>
            <a:r>
              <a:rPr lang="es-AR" dirty="0">
                <a:latin typeface="+mj-lt"/>
              </a:rPr>
              <a:t>. </a:t>
            </a:r>
            <a:r>
              <a:rPr lang="es-AR" dirty="0" err="1">
                <a:latin typeface="+mj-lt"/>
              </a:rPr>
              <a:t>It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is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another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way</a:t>
            </a:r>
            <a:r>
              <a:rPr lang="es-AR" dirty="0">
                <a:latin typeface="+mj-lt"/>
              </a:rPr>
              <a:t> of </a:t>
            </a:r>
            <a:r>
              <a:rPr lang="es-AR" dirty="0" err="1">
                <a:latin typeface="+mj-lt"/>
              </a:rPr>
              <a:t>talking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about</a:t>
            </a:r>
            <a:r>
              <a:rPr lang="es-AR" dirty="0">
                <a:latin typeface="+mj-lt"/>
              </a:rPr>
              <a:t> a </a:t>
            </a:r>
            <a:r>
              <a:rPr lang="es-AR" dirty="0" err="1">
                <a:latin typeface="+mj-lt"/>
              </a:rPr>
              <a:t>change</a:t>
            </a:r>
            <a:r>
              <a:rPr lang="es-AR" dirty="0">
                <a:latin typeface="+mj-lt"/>
              </a:rPr>
              <a:t> in </a:t>
            </a:r>
            <a:r>
              <a:rPr lang="es-AR" dirty="0" err="1">
                <a:latin typeface="+mj-lt"/>
              </a:rPr>
              <a:t>our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frame</a:t>
            </a:r>
            <a:r>
              <a:rPr lang="es-AR" dirty="0">
                <a:latin typeface="+mj-lt"/>
              </a:rPr>
              <a:t> of </a:t>
            </a:r>
            <a:r>
              <a:rPr lang="es-AR" dirty="0" err="1">
                <a:latin typeface="+mj-lt"/>
              </a:rPr>
              <a:t>events</a:t>
            </a:r>
            <a:r>
              <a:rPr lang="es-AR" dirty="0">
                <a:latin typeface="+mj-lt"/>
              </a:rPr>
              <a:t>. </a:t>
            </a:r>
            <a:endParaRPr lang="es-AR" dirty="0" smtClean="0">
              <a:latin typeface="+mj-lt"/>
            </a:endParaRPr>
          </a:p>
          <a:p>
            <a:pPr algn="just"/>
            <a:endParaRPr lang="es-AR" dirty="0" smtClean="0">
              <a:latin typeface="+mj-lt"/>
            </a:endParaRPr>
          </a:p>
          <a:p>
            <a:pPr algn="just"/>
            <a:r>
              <a:rPr lang="es-AR" dirty="0" smtClean="0">
                <a:latin typeface="+mj-lt"/>
              </a:rPr>
              <a:t>A </a:t>
            </a:r>
            <a:r>
              <a:rPr lang="es-AR" dirty="0" err="1" smtClean="0">
                <a:latin typeface="+mj-lt"/>
              </a:rPr>
              <a:t>change</a:t>
            </a:r>
            <a:r>
              <a:rPr lang="es-AR" dirty="0" smtClean="0">
                <a:latin typeface="+mj-lt"/>
              </a:rPr>
              <a:t> </a:t>
            </a:r>
            <a:r>
              <a:rPr lang="es-AR" dirty="0" smtClean="0">
                <a:latin typeface="+mj-lt"/>
              </a:rPr>
              <a:t>in</a:t>
            </a:r>
            <a:r>
              <a:rPr lang="es-AR" dirty="0" smtClean="0">
                <a:latin typeface="+mj-lt"/>
              </a:rPr>
              <a:t> </a:t>
            </a:r>
            <a:r>
              <a:rPr lang="es-AR" dirty="0" smtClean="0">
                <a:latin typeface="+mj-lt"/>
              </a:rPr>
              <a:t>footing can be </a:t>
            </a:r>
            <a:r>
              <a:rPr lang="es-AR" dirty="0" err="1" smtClean="0">
                <a:latin typeface="+mj-lt"/>
              </a:rPr>
              <a:t>related</a:t>
            </a:r>
            <a:r>
              <a:rPr lang="es-AR" dirty="0" smtClean="0">
                <a:latin typeface="+mj-lt"/>
              </a:rPr>
              <a:t> to </a:t>
            </a:r>
            <a:r>
              <a:rPr lang="es-AR" dirty="0" err="1" smtClean="0">
                <a:latin typeface="+mj-lt"/>
              </a:rPr>
              <a:t>code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switching</a:t>
            </a:r>
            <a:r>
              <a:rPr lang="es-AR" dirty="0" smtClean="0">
                <a:latin typeface="+mj-lt"/>
              </a:rPr>
              <a:t>, </a:t>
            </a:r>
            <a:r>
              <a:rPr lang="es-AR" dirty="0" err="1" smtClean="0">
                <a:latin typeface="+mj-lt"/>
              </a:rPr>
              <a:t>code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generally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referred</a:t>
            </a:r>
            <a:r>
              <a:rPr lang="es-AR" dirty="0" smtClean="0">
                <a:latin typeface="+mj-lt"/>
              </a:rPr>
              <a:t> to as </a:t>
            </a:r>
            <a:r>
              <a:rPr lang="es-AR" dirty="0" err="1" smtClean="0">
                <a:latin typeface="+mj-lt"/>
              </a:rPr>
              <a:t>language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or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dialect</a:t>
            </a:r>
            <a:r>
              <a:rPr lang="es-AR" dirty="0" smtClean="0">
                <a:latin typeface="+mj-lt"/>
              </a:rPr>
              <a:t>. </a:t>
            </a:r>
            <a:endParaRPr lang="es-AR" dirty="0" smtClean="0">
              <a:latin typeface="+mj-lt"/>
            </a:endParaRPr>
          </a:p>
          <a:p>
            <a:pPr algn="just"/>
            <a:r>
              <a:rPr lang="es-AR" dirty="0" err="1" smtClean="0">
                <a:latin typeface="+mj-lt"/>
              </a:rPr>
              <a:t>This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>
                <a:latin typeface="+mj-lt"/>
              </a:rPr>
              <a:t>change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is</a:t>
            </a:r>
            <a:r>
              <a:rPr lang="es-AR" dirty="0">
                <a:latin typeface="+mj-lt"/>
              </a:rPr>
              <a:t> </a:t>
            </a:r>
            <a:r>
              <a:rPr lang="es-AR" dirty="0" err="1">
                <a:latin typeface="+mj-lt"/>
              </a:rPr>
              <a:t>language</a:t>
            </a:r>
            <a:r>
              <a:rPr lang="es-AR" dirty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linked</a:t>
            </a:r>
            <a:r>
              <a:rPr lang="es-AR" dirty="0">
                <a:latin typeface="+mj-lt"/>
              </a:rPr>
              <a:t> </a:t>
            </a:r>
            <a:r>
              <a:rPr lang="es-AR" dirty="0" smtClean="0">
                <a:latin typeface="+mj-lt"/>
              </a:rPr>
              <a:t>and </a:t>
            </a:r>
            <a:r>
              <a:rPr lang="es-AR" dirty="0" err="1" smtClean="0">
                <a:latin typeface="+mj-lt"/>
              </a:rPr>
              <a:t>it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involves</a:t>
            </a:r>
            <a:r>
              <a:rPr lang="es-AR" dirty="0" smtClean="0">
                <a:latin typeface="+mj-lt"/>
              </a:rPr>
              <a:t> a </a:t>
            </a:r>
            <a:r>
              <a:rPr lang="es-AR" dirty="0" err="1" smtClean="0">
                <a:latin typeface="+mj-lt"/>
              </a:rPr>
              <a:t>change</a:t>
            </a:r>
            <a:r>
              <a:rPr lang="es-AR" dirty="0" smtClean="0">
                <a:latin typeface="+mj-lt"/>
              </a:rPr>
              <a:t> in pitch, </a:t>
            </a:r>
            <a:r>
              <a:rPr lang="es-AR" dirty="0" err="1" smtClean="0">
                <a:latin typeface="+mj-lt"/>
              </a:rPr>
              <a:t>volume</a:t>
            </a:r>
            <a:r>
              <a:rPr lang="es-AR" dirty="0" smtClean="0">
                <a:latin typeface="+mj-lt"/>
              </a:rPr>
              <a:t>, </a:t>
            </a:r>
            <a:r>
              <a:rPr lang="es-AR" dirty="0" err="1" smtClean="0">
                <a:latin typeface="+mj-lt"/>
              </a:rPr>
              <a:t>rythm</a:t>
            </a:r>
            <a:r>
              <a:rPr lang="es-AR" dirty="0" smtClean="0">
                <a:latin typeface="+mj-lt"/>
              </a:rPr>
              <a:t>, stress </a:t>
            </a:r>
            <a:r>
              <a:rPr lang="es-AR" dirty="0" err="1" smtClean="0">
                <a:latin typeface="+mj-lt"/>
              </a:rPr>
              <a:t>or</a:t>
            </a:r>
            <a:r>
              <a:rPr lang="es-AR" dirty="0" smtClean="0">
                <a:latin typeface="+mj-lt"/>
              </a:rPr>
              <a:t> tonal </a:t>
            </a:r>
            <a:r>
              <a:rPr lang="es-AR" dirty="0" err="1" smtClean="0">
                <a:latin typeface="+mj-lt"/>
              </a:rPr>
              <a:t>qualities</a:t>
            </a:r>
            <a:r>
              <a:rPr lang="es-AR" dirty="0" smtClean="0">
                <a:latin typeface="+mj-lt"/>
              </a:rPr>
              <a:t>.</a:t>
            </a:r>
            <a:endParaRPr lang="es-AR" dirty="0">
              <a:latin typeface="+mj-lt"/>
            </a:endParaRPr>
          </a:p>
          <a:p>
            <a:pPr marL="0" indent="0" algn="just">
              <a:buNone/>
            </a:pPr>
            <a:endParaRPr lang="es-AR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r>
              <a:rPr lang="es-AR" sz="4000" dirty="0" err="1" smtClean="0"/>
              <a:t>How</a:t>
            </a:r>
            <a:r>
              <a:rPr lang="es-AR" sz="4000" dirty="0" smtClean="0"/>
              <a:t> </a:t>
            </a:r>
            <a:r>
              <a:rPr lang="es-AR" sz="4000" dirty="0" err="1" smtClean="0"/>
              <a:t>is</a:t>
            </a:r>
            <a:r>
              <a:rPr lang="es-AR" sz="4000" dirty="0" smtClean="0"/>
              <a:t> </a:t>
            </a:r>
            <a:r>
              <a:rPr lang="es-AR" sz="4000" dirty="0" err="1" smtClean="0"/>
              <a:t>footing</a:t>
            </a:r>
            <a:r>
              <a:rPr lang="es-AR" sz="4000" dirty="0" smtClean="0"/>
              <a:t> </a:t>
            </a:r>
            <a:r>
              <a:rPr lang="es-AR" sz="4000" dirty="0" err="1" smtClean="0"/>
              <a:t>changed</a:t>
            </a:r>
            <a:r>
              <a:rPr lang="es-AR" sz="4000" dirty="0" smtClean="0"/>
              <a:t> in </a:t>
            </a:r>
            <a:r>
              <a:rPr lang="es-AR" sz="4000" dirty="0" err="1" smtClean="0"/>
              <a:t>conversation</a:t>
            </a:r>
            <a:r>
              <a:rPr lang="es-AR" sz="4000" dirty="0" smtClean="0"/>
              <a:t>?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err="1" smtClean="0">
                <a:latin typeface="+mj-lt"/>
              </a:rPr>
              <a:t>Therefore</a:t>
            </a:r>
            <a:r>
              <a:rPr lang="es-AR" dirty="0" smtClean="0">
                <a:latin typeface="+mj-lt"/>
              </a:rPr>
              <a:t>, a </a:t>
            </a:r>
            <a:r>
              <a:rPr lang="es-AR" dirty="0" err="1" smtClean="0">
                <a:latin typeface="+mj-lt"/>
              </a:rPr>
              <a:t>change</a:t>
            </a:r>
            <a:r>
              <a:rPr lang="es-AR" dirty="0" smtClean="0">
                <a:latin typeface="+mj-lt"/>
              </a:rPr>
              <a:t> in footing can be </a:t>
            </a:r>
            <a:r>
              <a:rPr lang="es-AR" dirty="0" err="1" smtClean="0">
                <a:latin typeface="+mj-lt"/>
              </a:rPr>
              <a:t>identified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by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means</a:t>
            </a:r>
            <a:r>
              <a:rPr lang="es-AR" dirty="0" smtClean="0">
                <a:latin typeface="+mj-lt"/>
              </a:rPr>
              <a:t> of:</a:t>
            </a:r>
          </a:p>
          <a:p>
            <a:pPr marL="0" indent="0">
              <a:buNone/>
            </a:pPr>
            <a:endParaRPr lang="es-A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Passing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from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direct</a:t>
            </a:r>
            <a:r>
              <a:rPr lang="es-AR" dirty="0" smtClean="0">
                <a:latin typeface="+mj-lt"/>
              </a:rPr>
              <a:t> to </a:t>
            </a:r>
            <a:r>
              <a:rPr lang="es-AR" dirty="0" err="1" smtClean="0">
                <a:latin typeface="+mj-lt"/>
              </a:rPr>
              <a:t>indirect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speech</a:t>
            </a:r>
            <a:endParaRPr lang="es-A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+mj-lt"/>
              </a:rPr>
              <a:t>A </a:t>
            </a:r>
            <a:r>
              <a:rPr lang="es-AR" dirty="0" err="1" smtClean="0">
                <a:latin typeface="+mj-lt"/>
              </a:rPr>
              <a:t>c</a:t>
            </a:r>
            <a:r>
              <a:rPr lang="es-AR" dirty="0" err="1" smtClean="0">
                <a:latin typeface="+mj-lt"/>
              </a:rPr>
              <a:t>hange</a:t>
            </a:r>
            <a:r>
              <a:rPr lang="es-AR" dirty="0" smtClean="0">
                <a:latin typeface="+mj-lt"/>
              </a:rPr>
              <a:t> </a:t>
            </a:r>
            <a:r>
              <a:rPr lang="es-AR" dirty="0" smtClean="0">
                <a:latin typeface="+mj-lt"/>
              </a:rPr>
              <a:t>of </a:t>
            </a:r>
            <a:r>
              <a:rPr lang="es-AR" dirty="0" err="1" smtClean="0">
                <a:latin typeface="+mj-lt"/>
              </a:rPr>
              <a:t>register</a:t>
            </a:r>
            <a:r>
              <a:rPr lang="es-AR" dirty="0" smtClean="0">
                <a:latin typeface="+mj-lt"/>
              </a:rPr>
              <a:t> (formal to informal)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+mj-lt"/>
              </a:rPr>
              <a:t>A </a:t>
            </a:r>
            <a:r>
              <a:rPr lang="es-AR" dirty="0" err="1" smtClean="0">
                <a:latin typeface="+mj-lt"/>
              </a:rPr>
              <a:t>c</a:t>
            </a:r>
            <a:r>
              <a:rPr lang="es-AR" dirty="0" err="1" smtClean="0">
                <a:latin typeface="+mj-lt"/>
              </a:rPr>
              <a:t>hange</a:t>
            </a:r>
            <a:r>
              <a:rPr lang="es-AR" dirty="0" smtClean="0">
                <a:latin typeface="+mj-lt"/>
              </a:rPr>
              <a:t> </a:t>
            </a:r>
            <a:r>
              <a:rPr lang="es-AR" dirty="0" smtClean="0">
                <a:latin typeface="+mj-lt"/>
              </a:rPr>
              <a:t>of </a:t>
            </a:r>
            <a:r>
              <a:rPr lang="es-AR" dirty="0" err="1" smtClean="0">
                <a:latin typeface="+mj-lt"/>
              </a:rPr>
              <a:t>topic</a:t>
            </a:r>
            <a:endParaRPr lang="es-A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+mj-lt"/>
              </a:rPr>
              <a:t>Pitch</a:t>
            </a:r>
            <a:r>
              <a:rPr lang="es-AR" dirty="0" smtClean="0">
                <a:latin typeface="+mj-lt"/>
              </a:rPr>
              <a:t>, </a:t>
            </a:r>
            <a:r>
              <a:rPr lang="es-AR" dirty="0" err="1" smtClean="0">
                <a:latin typeface="+mj-lt"/>
              </a:rPr>
              <a:t>volume</a:t>
            </a:r>
            <a:r>
              <a:rPr lang="es-AR" dirty="0" smtClean="0">
                <a:latin typeface="+mj-lt"/>
              </a:rPr>
              <a:t>, </a:t>
            </a:r>
            <a:r>
              <a:rPr lang="es-AR" dirty="0" err="1" smtClean="0">
                <a:latin typeface="+mj-lt"/>
              </a:rPr>
              <a:t>rhythm</a:t>
            </a:r>
            <a:r>
              <a:rPr lang="es-AR" dirty="0" smtClean="0">
                <a:latin typeface="+mj-lt"/>
              </a:rPr>
              <a:t>, stress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err="1" smtClean="0">
                <a:latin typeface="+mj-lt"/>
              </a:rPr>
              <a:t>Embedding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discourse</a:t>
            </a:r>
            <a:endParaRPr lang="es-A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557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Speakers</a:t>
            </a:r>
            <a:r>
              <a:rPr lang="es-AR" dirty="0" smtClean="0"/>
              <a:t> and </a:t>
            </a:r>
            <a:r>
              <a:rPr lang="es-AR" dirty="0" err="1" smtClean="0"/>
              <a:t>Hearers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lvl="1" indent="0" algn="just">
              <a:buClr>
                <a:schemeClr val="accent2"/>
              </a:buClr>
              <a:buNone/>
            </a:pPr>
            <a:r>
              <a:rPr lang="es-AR" dirty="0" err="1" smtClean="0">
                <a:latin typeface="+mj-lt"/>
              </a:rPr>
              <a:t>Goffman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decomposed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concepts</a:t>
            </a:r>
            <a:r>
              <a:rPr lang="es-AR" dirty="0" smtClean="0">
                <a:latin typeface="+mj-lt"/>
              </a:rPr>
              <a:t> of speaker and </a:t>
            </a:r>
            <a:r>
              <a:rPr lang="es-AR" dirty="0" err="1" smtClean="0">
                <a:latin typeface="+mj-lt"/>
              </a:rPr>
              <a:t>hearer</a:t>
            </a:r>
            <a:r>
              <a:rPr lang="es-AR" dirty="0" smtClean="0">
                <a:latin typeface="+mj-lt"/>
              </a:rPr>
              <a:t>: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s-AR" dirty="0" smtClean="0">
              <a:latin typeface="+mj-lt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AR" b="1" dirty="0" err="1" smtClean="0">
                <a:latin typeface="+mj-lt"/>
              </a:rPr>
              <a:t>Participation</a:t>
            </a:r>
            <a:r>
              <a:rPr lang="es-AR" b="1" dirty="0" smtClean="0">
                <a:latin typeface="+mj-lt"/>
              </a:rPr>
              <a:t> </a:t>
            </a:r>
            <a:r>
              <a:rPr lang="es-AR" b="1" dirty="0" err="1" smtClean="0">
                <a:latin typeface="+mj-lt"/>
              </a:rPr>
              <a:t>framework</a:t>
            </a:r>
            <a:r>
              <a:rPr lang="es-AR" dirty="0" smtClean="0">
                <a:latin typeface="+mj-lt"/>
              </a:rPr>
              <a:t>: </a:t>
            </a:r>
            <a:r>
              <a:rPr lang="es-AR" dirty="0" err="1" smtClean="0">
                <a:latin typeface="+mj-lt"/>
              </a:rPr>
              <a:t>this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related</a:t>
            </a:r>
            <a:r>
              <a:rPr lang="es-AR" dirty="0" smtClean="0">
                <a:latin typeface="+mj-lt"/>
              </a:rPr>
              <a:t> to </a:t>
            </a:r>
            <a:r>
              <a:rPr lang="es-AR" dirty="0" err="1" smtClean="0">
                <a:latin typeface="+mj-lt"/>
              </a:rPr>
              <a:t>how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many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different</a:t>
            </a:r>
            <a:r>
              <a:rPr lang="es-AR" dirty="0" smtClean="0">
                <a:latin typeface="+mj-lt"/>
              </a:rPr>
              <a:t> positions </a:t>
            </a:r>
            <a:r>
              <a:rPr lang="es-AR" dirty="0" err="1" smtClean="0">
                <a:latin typeface="+mj-lt"/>
              </a:rPr>
              <a:t>we</a:t>
            </a:r>
            <a:r>
              <a:rPr lang="es-AR" dirty="0" smtClean="0">
                <a:latin typeface="+mj-lt"/>
              </a:rPr>
              <a:t> can </a:t>
            </a:r>
            <a:r>
              <a:rPr lang="es-AR" dirty="0" err="1" smtClean="0">
                <a:latin typeface="+mj-lt"/>
              </a:rPr>
              <a:t>adopt</a:t>
            </a:r>
            <a:r>
              <a:rPr lang="es-AR" dirty="0" smtClean="0">
                <a:latin typeface="+mj-lt"/>
              </a:rPr>
              <a:t> </a:t>
            </a:r>
            <a:r>
              <a:rPr lang="es-AR" dirty="0" smtClean="0">
                <a:latin typeface="+mj-lt"/>
              </a:rPr>
              <a:t>as HEARERS in </a:t>
            </a:r>
            <a:r>
              <a:rPr lang="es-AR" dirty="0" err="1" smtClean="0">
                <a:latin typeface="+mj-lt"/>
              </a:rPr>
              <a:t>during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talk</a:t>
            </a:r>
            <a:endParaRPr lang="es-AR" dirty="0" smtClean="0">
              <a:latin typeface="+mj-lt"/>
            </a:endParaRPr>
          </a:p>
          <a:p>
            <a:pPr marL="365760" lvl="1" indent="0" algn="just">
              <a:buClr>
                <a:schemeClr val="accent2"/>
              </a:buClr>
              <a:buNone/>
            </a:pPr>
            <a:endParaRPr lang="es-AR" dirty="0" smtClean="0">
              <a:latin typeface="+mj-lt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AR" b="1" dirty="0" err="1" smtClean="0">
                <a:latin typeface="+mj-lt"/>
              </a:rPr>
              <a:t>Production</a:t>
            </a:r>
            <a:r>
              <a:rPr lang="es-AR" b="1" dirty="0" smtClean="0">
                <a:latin typeface="+mj-lt"/>
              </a:rPr>
              <a:t> </a:t>
            </a:r>
            <a:r>
              <a:rPr lang="es-AR" b="1" dirty="0" err="1" smtClean="0">
                <a:latin typeface="+mj-lt"/>
              </a:rPr>
              <a:t>format</a:t>
            </a:r>
            <a:r>
              <a:rPr lang="es-AR" b="1" dirty="0" smtClean="0">
                <a:latin typeface="+mj-lt"/>
              </a:rPr>
              <a:t>: </a:t>
            </a:r>
            <a:r>
              <a:rPr lang="es-AR" dirty="0" err="1" smtClean="0">
                <a:latin typeface="+mj-lt"/>
              </a:rPr>
              <a:t>this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related</a:t>
            </a:r>
            <a:r>
              <a:rPr lang="es-AR" dirty="0" smtClean="0">
                <a:latin typeface="+mj-lt"/>
              </a:rPr>
              <a:t> to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different</a:t>
            </a:r>
            <a:r>
              <a:rPr lang="es-AR" dirty="0" smtClean="0">
                <a:latin typeface="+mj-lt"/>
              </a:rPr>
              <a:t> roles </a:t>
            </a:r>
            <a:r>
              <a:rPr lang="es-AR" dirty="0" err="1" smtClean="0">
                <a:latin typeface="+mj-lt"/>
              </a:rPr>
              <a:t>projected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by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SPEAKER</a:t>
            </a:r>
            <a:endParaRPr lang="es-AR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Different</a:t>
            </a:r>
            <a:r>
              <a:rPr lang="es-AR" dirty="0" smtClean="0"/>
              <a:t> roles as </a:t>
            </a:r>
            <a:r>
              <a:rPr lang="es-AR" dirty="0" err="1" smtClean="0"/>
              <a:t>hearers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b="1" dirty="0" err="1" smtClean="0">
                <a:latin typeface="+mj-lt"/>
              </a:rPr>
              <a:t>Ratified</a:t>
            </a:r>
            <a:r>
              <a:rPr lang="es-AR" b="1" dirty="0" smtClean="0">
                <a:latin typeface="+mj-lt"/>
              </a:rPr>
              <a:t> </a:t>
            </a:r>
            <a:r>
              <a:rPr lang="es-AR" b="1" dirty="0" err="1" smtClean="0">
                <a:latin typeface="+mj-lt"/>
              </a:rPr>
              <a:t>participants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within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dominating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communication</a:t>
            </a:r>
            <a:r>
              <a:rPr lang="es-AR" dirty="0" smtClean="0">
                <a:latin typeface="+mj-lt"/>
              </a:rPr>
              <a:t>. </a:t>
            </a:r>
            <a:r>
              <a:rPr lang="es-AR" dirty="0" err="1" smtClean="0">
                <a:latin typeface="+mj-lt"/>
              </a:rPr>
              <a:t>They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perform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role of </a:t>
            </a:r>
            <a:r>
              <a:rPr lang="es-AR" dirty="0" err="1" smtClean="0">
                <a:latin typeface="+mj-lt"/>
              </a:rPr>
              <a:t>hearers</a:t>
            </a:r>
            <a:r>
              <a:rPr lang="es-AR" dirty="0" smtClean="0">
                <a:latin typeface="+mj-lt"/>
              </a:rPr>
              <a:t> in a </a:t>
            </a:r>
            <a:r>
              <a:rPr lang="es-AR" dirty="0" err="1" smtClean="0">
                <a:latin typeface="+mj-lt"/>
              </a:rPr>
              <a:t>moment</a:t>
            </a:r>
            <a:r>
              <a:rPr lang="es-AR" dirty="0" smtClean="0">
                <a:latin typeface="+mj-lt"/>
              </a:rPr>
              <a:t> of </a:t>
            </a:r>
            <a:r>
              <a:rPr lang="es-AR" dirty="0" err="1" smtClean="0">
                <a:latin typeface="+mj-lt"/>
              </a:rPr>
              <a:t>talk</a:t>
            </a:r>
            <a:endParaRPr lang="es-AR" dirty="0" smtClean="0">
              <a:latin typeface="+mj-lt"/>
            </a:endParaRPr>
          </a:p>
          <a:p>
            <a:pPr marL="0" indent="0">
              <a:buNone/>
            </a:pPr>
            <a:endParaRPr lang="es-AR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Addressed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recipients</a:t>
            </a:r>
            <a:endParaRPr lang="es-AR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Unaddressed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recipients</a:t>
            </a:r>
            <a:r>
              <a:rPr lang="es-AR" dirty="0" smtClean="0">
                <a:latin typeface="+mj-lt"/>
              </a:rPr>
              <a:t>( </a:t>
            </a:r>
            <a:r>
              <a:rPr lang="es-AR" dirty="0" err="1" smtClean="0">
                <a:latin typeface="+mj-lt"/>
              </a:rPr>
              <a:t>but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still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part</a:t>
            </a:r>
            <a:r>
              <a:rPr lang="es-AR" dirty="0" smtClean="0">
                <a:latin typeface="+mj-lt"/>
              </a:rPr>
              <a:t> of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dominating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communication</a:t>
            </a:r>
            <a:r>
              <a:rPr lang="es-AR" dirty="0" smtClean="0">
                <a:latin typeface="+mj-lt"/>
              </a:rPr>
              <a:t>)</a:t>
            </a:r>
          </a:p>
          <a:p>
            <a:pPr>
              <a:buNone/>
            </a:pPr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Different</a:t>
            </a:r>
            <a:r>
              <a:rPr lang="es-AR" dirty="0" smtClean="0"/>
              <a:t> roles as </a:t>
            </a:r>
            <a:r>
              <a:rPr lang="es-AR" dirty="0" err="1" smtClean="0"/>
              <a:t>hearers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AR" b="1" dirty="0" err="1" smtClean="0">
                <a:latin typeface="+mj-lt"/>
              </a:rPr>
              <a:t>By</a:t>
            </a:r>
            <a:r>
              <a:rPr lang="es-AR" b="1" dirty="0" smtClean="0">
                <a:latin typeface="+mj-lt"/>
              </a:rPr>
              <a:t> </a:t>
            </a:r>
            <a:r>
              <a:rPr lang="es-AR" b="1" dirty="0" err="1" smtClean="0">
                <a:latin typeface="+mj-lt"/>
              </a:rPr>
              <a:t>Standers</a:t>
            </a:r>
            <a:r>
              <a:rPr lang="es-AR" b="1" dirty="0" smtClean="0">
                <a:latin typeface="+mj-lt"/>
              </a:rPr>
              <a:t> </a:t>
            </a:r>
            <a:r>
              <a:rPr lang="es-AR" dirty="0" smtClean="0">
                <a:latin typeface="+mj-lt"/>
              </a:rPr>
              <a:t>(</a:t>
            </a:r>
            <a:r>
              <a:rPr lang="es-AR" dirty="0" err="1" smtClean="0">
                <a:latin typeface="+mj-lt"/>
              </a:rPr>
              <a:t>they</a:t>
            </a:r>
            <a:r>
              <a:rPr lang="es-AR" dirty="0" smtClean="0">
                <a:latin typeface="+mj-lt"/>
              </a:rPr>
              <a:t> are </a:t>
            </a:r>
            <a:r>
              <a:rPr lang="es-AR" dirty="0" err="1" smtClean="0">
                <a:latin typeface="+mj-lt"/>
              </a:rPr>
              <a:t>not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ratified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participants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but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are </a:t>
            </a:r>
            <a:r>
              <a:rPr lang="es-AR" dirty="0" err="1" smtClean="0">
                <a:latin typeface="+mj-lt"/>
              </a:rPr>
              <a:t>present</a:t>
            </a:r>
            <a:r>
              <a:rPr lang="es-AR" dirty="0" smtClean="0">
                <a:latin typeface="+mj-lt"/>
              </a:rPr>
              <a:t> in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moment</a:t>
            </a:r>
            <a:r>
              <a:rPr lang="es-AR" dirty="0" smtClean="0">
                <a:latin typeface="+mj-lt"/>
              </a:rPr>
              <a:t> of </a:t>
            </a:r>
            <a:r>
              <a:rPr lang="es-AR" dirty="0" err="1" smtClean="0">
                <a:latin typeface="+mj-lt"/>
              </a:rPr>
              <a:t>talk</a:t>
            </a:r>
            <a:r>
              <a:rPr lang="es-AR" dirty="0" smtClean="0">
                <a:latin typeface="+mj-lt"/>
              </a:rPr>
              <a:t>) can </a:t>
            </a:r>
            <a:r>
              <a:rPr lang="es-AR" dirty="0" err="1" smtClean="0">
                <a:latin typeface="+mj-lt"/>
              </a:rPr>
              <a:t>perform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different</a:t>
            </a:r>
            <a:r>
              <a:rPr lang="es-AR" dirty="0" smtClean="0">
                <a:latin typeface="+mj-lt"/>
              </a:rPr>
              <a:t> roles:</a:t>
            </a:r>
          </a:p>
          <a:p>
            <a:pPr algn="just"/>
            <a:endParaRPr lang="es-AR" b="1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AR" dirty="0" err="1" smtClean="0">
                <a:latin typeface="+mj-lt"/>
              </a:rPr>
              <a:t>Eavesdroppers</a:t>
            </a:r>
            <a:endParaRPr lang="es-AR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AR" dirty="0" err="1" smtClean="0">
                <a:latin typeface="+mj-lt"/>
              </a:rPr>
              <a:t>Overhearers</a:t>
            </a:r>
            <a:endParaRPr lang="es-AR" b="1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Different</a:t>
            </a:r>
            <a:r>
              <a:rPr lang="es-AR" dirty="0" smtClean="0"/>
              <a:t> roles as </a:t>
            </a:r>
            <a:r>
              <a:rPr lang="es-AR" dirty="0" err="1" smtClean="0"/>
              <a:t>speakers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same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person</a:t>
            </a:r>
            <a:r>
              <a:rPr lang="es-AR" dirty="0" smtClean="0">
                <a:latin typeface="+mj-lt"/>
              </a:rPr>
              <a:t> can </a:t>
            </a:r>
            <a:r>
              <a:rPr lang="es-AR" dirty="0" err="1" smtClean="0">
                <a:latin typeface="+mj-lt"/>
              </a:rPr>
              <a:t>perform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different</a:t>
            </a:r>
            <a:r>
              <a:rPr lang="es-AR" dirty="0" smtClean="0">
                <a:latin typeface="+mj-lt"/>
              </a:rPr>
              <a:t> roles </a:t>
            </a:r>
            <a:r>
              <a:rPr lang="es-AR" dirty="0" err="1" smtClean="0">
                <a:latin typeface="+mj-lt"/>
              </a:rPr>
              <a:t>while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speaking</a:t>
            </a:r>
            <a:r>
              <a:rPr lang="es-AR" dirty="0" smtClean="0">
                <a:latin typeface="+mj-lt"/>
              </a:rPr>
              <a:t>:</a:t>
            </a:r>
          </a:p>
          <a:p>
            <a:pPr algn="just"/>
            <a:endParaRPr lang="es-AR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AR" b="1" dirty="0" err="1" smtClean="0">
                <a:latin typeface="+mj-lt"/>
              </a:rPr>
              <a:t>Animator</a:t>
            </a:r>
            <a:r>
              <a:rPr lang="es-AR" b="1" dirty="0" smtClean="0">
                <a:latin typeface="+mj-lt"/>
              </a:rPr>
              <a:t>:</a:t>
            </a:r>
            <a:r>
              <a:rPr lang="es-AR" dirty="0" smtClean="0">
                <a:latin typeface="+mj-lt"/>
              </a:rPr>
              <a:t> He </a:t>
            </a:r>
            <a:r>
              <a:rPr lang="es-AR" dirty="0" err="1" smtClean="0">
                <a:latin typeface="+mj-lt"/>
              </a:rPr>
              <a:t>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sounding</a:t>
            </a:r>
            <a:r>
              <a:rPr lang="es-AR" dirty="0" smtClean="0">
                <a:latin typeface="+mj-lt"/>
              </a:rPr>
              <a:t> box in use. He </a:t>
            </a:r>
            <a:r>
              <a:rPr lang="es-AR" dirty="0" err="1" smtClean="0">
                <a:latin typeface="+mj-lt"/>
              </a:rPr>
              <a:t>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talking</a:t>
            </a:r>
            <a:r>
              <a:rPr lang="es-AR" dirty="0" smtClean="0">
                <a:latin typeface="+mj-lt"/>
              </a:rPr>
              <a:t> machine, and </a:t>
            </a:r>
            <a:r>
              <a:rPr lang="es-AR" dirty="0" err="1" smtClean="0">
                <a:latin typeface="+mj-lt"/>
              </a:rPr>
              <a:t>maybe</a:t>
            </a:r>
            <a:r>
              <a:rPr lang="es-AR" dirty="0" smtClean="0">
                <a:latin typeface="+mj-lt"/>
              </a:rPr>
              <a:t> he </a:t>
            </a:r>
            <a:r>
              <a:rPr lang="es-AR" dirty="0" err="1" smtClean="0">
                <a:latin typeface="+mj-lt"/>
              </a:rPr>
              <a:t>does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not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choose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words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that</a:t>
            </a:r>
            <a:r>
              <a:rPr lang="es-AR" dirty="0" smtClean="0">
                <a:latin typeface="+mj-lt"/>
              </a:rPr>
              <a:t> he </a:t>
            </a:r>
            <a:r>
              <a:rPr lang="es-AR" dirty="0" err="1" smtClean="0">
                <a:latin typeface="+mj-lt"/>
              </a:rPr>
              <a:t>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using</a:t>
            </a:r>
            <a:r>
              <a:rPr lang="es-AR" dirty="0" smtClean="0">
                <a:latin typeface="+mj-lt"/>
              </a:rPr>
              <a:t> in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discourse</a:t>
            </a:r>
            <a:r>
              <a:rPr lang="es-AR" dirty="0" smtClean="0">
                <a:latin typeface="+mj-lt"/>
              </a:rPr>
              <a:t>. </a:t>
            </a:r>
            <a:r>
              <a:rPr lang="es-AR" dirty="0" err="1" smtClean="0">
                <a:latin typeface="+mj-lt"/>
              </a:rPr>
              <a:t>For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example</a:t>
            </a:r>
            <a:r>
              <a:rPr lang="es-AR" dirty="0" smtClean="0">
                <a:latin typeface="+mj-lt"/>
              </a:rPr>
              <a:t>: </a:t>
            </a:r>
            <a:r>
              <a:rPr lang="es-AR" dirty="0" err="1" smtClean="0">
                <a:latin typeface="+mj-lt"/>
              </a:rPr>
              <a:t>producing</a:t>
            </a:r>
            <a:r>
              <a:rPr lang="es-AR" dirty="0" smtClean="0">
                <a:latin typeface="+mj-lt"/>
              </a:rPr>
              <a:t> a </a:t>
            </a:r>
            <a:r>
              <a:rPr lang="es-AR" dirty="0" err="1" smtClean="0">
                <a:latin typeface="+mj-lt"/>
              </a:rPr>
              <a:t>discourse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by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heart</a:t>
            </a:r>
            <a:r>
              <a:rPr lang="es-AR" dirty="0" smtClean="0">
                <a:latin typeface="+mj-lt"/>
              </a:rPr>
              <a:t>.</a:t>
            </a:r>
            <a:endParaRPr lang="es-AR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Different</a:t>
            </a:r>
            <a:r>
              <a:rPr lang="es-AR" dirty="0" smtClean="0"/>
              <a:t> roles as </a:t>
            </a:r>
            <a:r>
              <a:rPr lang="es-AR" dirty="0" err="1" smtClean="0"/>
              <a:t>speakers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AR" b="1" dirty="0" err="1" smtClean="0">
                <a:latin typeface="+mj-lt"/>
              </a:rPr>
              <a:t>Author</a:t>
            </a:r>
            <a:r>
              <a:rPr lang="es-AR" b="1" dirty="0" smtClean="0">
                <a:latin typeface="+mj-lt"/>
              </a:rPr>
              <a:t>: </a:t>
            </a:r>
            <a:r>
              <a:rPr lang="es-AR" dirty="0" err="1" smtClean="0">
                <a:latin typeface="+mj-lt"/>
              </a:rPr>
              <a:t>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someone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who</a:t>
            </a:r>
            <a:r>
              <a:rPr lang="es-AR" dirty="0" smtClean="0">
                <a:latin typeface="+mj-lt"/>
              </a:rPr>
              <a:t> has </a:t>
            </a:r>
            <a:r>
              <a:rPr lang="es-AR" dirty="0" err="1" smtClean="0">
                <a:latin typeface="+mj-lt"/>
              </a:rPr>
              <a:t>selected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shape</a:t>
            </a:r>
            <a:r>
              <a:rPr lang="es-AR" dirty="0" smtClean="0">
                <a:latin typeface="+mj-lt"/>
              </a:rPr>
              <a:t>/</a:t>
            </a:r>
            <a:r>
              <a:rPr lang="es-AR" dirty="0" err="1" smtClean="0">
                <a:latin typeface="+mj-lt"/>
              </a:rPr>
              <a:t>form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that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message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going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to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have</a:t>
            </a:r>
            <a:r>
              <a:rPr lang="es-AR" dirty="0" smtClean="0">
                <a:latin typeface="+mj-lt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AR" b="1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AR" b="1" dirty="0" smtClean="0">
                <a:latin typeface="+mj-lt"/>
              </a:rPr>
              <a:t>Principal: </a:t>
            </a:r>
            <a:r>
              <a:rPr lang="es-AR" dirty="0" err="1" smtClean="0">
                <a:latin typeface="+mj-lt"/>
              </a:rPr>
              <a:t>Is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someone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involved</a:t>
            </a:r>
            <a:r>
              <a:rPr lang="es-AR" dirty="0" smtClean="0">
                <a:latin typeface="+mj-lt"/>
              </a:rPr>
              <a:t> and </a:t>
            </a:r>
            <a:r>
              <a:rPr lang="es-AR" dirty="0" err="1" smtClean="0">
                <a:latin typeface="+mj-lt"/>
              </a:rPr>
              <a:t>responsible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for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the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words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conveyed</a:t>
            </a:r>
            <a:r>
              <a:rPr lang="es-AR" dirty="0" smtClean="0">
                <a:latin typeface="+mj-lt"/>
              </a:rPr>
              <a:t> in a </a:t>
            </a:r>
            <a:r>
              <a:rPr lang="es-AR" dirty="0" err="1" smtClean="0">
                <a:latin typeface="+mj-lt"/>
              </a:rPr>
              <a:t>message</a:t>
            </a:r>
            <a:r>
              <a:rPr lang="es-AR" dirty="0" smtClean="0">
                <a:latin typeface="+mj-lt"/>
              </a:rPr>
              <a:t>.</a:t>
            </a:r>
            <a:endParaRPr lang="es-AR" b="1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297</TotalTime>
  <Words>671</Words>
  <Application>Microsoft Office PowerPoint</Application>
  <PresentationFormat>Presentación en pantalla (4:3)</PresentationFormat>
  <Paragraphs>102</Paragraphs>
  <Slides>15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Intermedio</vt:lpstr>
      <vt:lpstr>          Footing</vt:lpstr>
      <vt:lpstr>Footing</vt:lpstr>
      <vt:lpstr>How is footing changed in conversation?</vt:lpstr>
      <vt:lpstr>How is footing changed in conversation?</vt:lpstr>
      <vt:lpstr>Speakers and Hearers</vt:lpstr>
      <vt:lpstr>Different roles as hearers</vt:lpstr>
      <vt:lpstr>Different roles as hearers</vt:lpstr>
      <vt:lpstr>Different roles as speakers</vt:lpstr>
      <vt:lpstr>Different roles as speakers</vt:lpstr>
      <vt:lpstr>Speakers</vt:lpstr>
      <vt:lpstr>Collusion and Innuendo</vt:lpstr>
      <vt:lpstr>Examples from the Corpus  Roles as speakers</vt:lpstr>
      <vt:lpstr>Examples from the Corpus  Roles as hearers</vt:lpstr>
      <vt:lpstr>Examples from the Corpus</vt:lpstr>
      <vt:lpstr>Examples from the Corpus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footing.</dc:title>
  <dc:creator>PC</dc:creator>
  <cp:lastModifiedBy>laura y daniel</cp:lastModifiedBy>
  <cp:revision>43</cp:revision>
  <dcterms:created xsi:type="dcterms:W3CDTF">2014-06-13T22:38:34Z</dcterms:created>
  <dcterms:modified xsi:type="dcterms:W3CDTF">2014-06-16T03:40:39Z</dcterms:modified>
</cp:coreProperties>
</file>