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2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7A180-4599-4FEC-AB0B-553A1D7BE2AD}" type="datetimeFigureOut">
              <a:rPr lang="es-ES"/>
              <a:pPr/>
              <a:t>09/06/2014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23F31-6036-4BC9-8487-86BE75EFBDE4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3586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259234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972248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11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85729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993535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048390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429443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01680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172679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28093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53198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56712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6044306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23F31-6036-4BC9-8487-86BE75EFBDE4}" type="slidenum">
              <a:rPr lang="es-ES"/>
              <a:pPr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7624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4689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6572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941392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33701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77060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74120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13189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4130301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8770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02172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7982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00880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58412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38164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228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86102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42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46CE7D5-CF57-46EF-B807-FDD0502418D4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30EA680-D336-4FF7-8B7A-9848BB0A1C3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697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08464" y="1804978"/>
            <a:ext cx="6815669" cy="1515533"/>
          </a:xfrm>
        </p:spPr>
        <p:txBody>
          <a:bodyPr/>
          <a:lstStyle/>
          <a:p>
            <a:r>
              <a:rPr lang="en-US"/>
              <a:t>Dell Hymes </a:t>
            </a:r>
            <a:br>
              <a:rPr lang="en-US"/>
            </a:br>
            <a:r>
              <a:rPr lang="en-US"/>
              <a:t>SPEAKING GRID</a:t>
            </a:r>
          </a:p>
        </p:txBody>
      </p:sp>
      <p:pic>
        <p:nvPicPr>
          <p:cNvPr id="3" name="Imagen 2" descr="hyme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0078" y="1976808"/>
            <a:ext cx="1817379" cy="2522456"/>
          </a:xfrm>
          <a:prstGeom prst="rect">
            <a:avLst/>
          </a:prstGeom>
        </p:spPr>
      </p:pic>
      <p:sp>
        <p:nvSpPr>
          <p:cNvPr id="4" name="3 CuadroTexto"/>
          <p:cNvSpPr txBox="1"/>
          <p:nvPr/>
        </p:nvSpPr>
        <p:spPr>
          <a:xfrm>
            <a:off x="3004457" y="3396343"/>
            <a:ext cx="56039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AR" b="1" dirty="0" smtClean="0"/>
          </a:p>
          <a:p>
            <a:pPr algn="ctr"/>
            <a:r>
              <a:rPr lang="es-AR" b="1" dirty="0" err="1" smtClean="0"/>
              <a:t>Applied</a:t>
            </a:r>
            <a:r>
              <a:rPr lang="es-AR" b="1" dirty="0" smtClean="0"/>
              <a:t> </a:t>
            </a:r>
            <a:r>
              <a:rPr lang="es-AR" b="1" dirty="0" err="1" smtClean="0"/>
              <a:t>to</a:t>
            </a:r>
            <a:r>
              <a:rPr lang="es-AR" b="1" dirty="0" smtClean="0"/>
              <a:t> </a:t>
            </a:r>
            <a:r>
              <a:rPr lang="es-AR" b="1" dirty="0" err="1" smtClean="0"/>
              <a:t>our</a:t>
            </a:r>
            <a:r>
              <a:rPr lang="es-AR" b="1" dirty="0" smtClean="0"/>
              <a:t> corpus</a:t>
            </a:r>
          </a:p>
          <a:p>
            <a:pPr algn="ctr"/>
            <a:endParaRPr lang="es-AR" b="1" dirty="0" smtClean="0"/>
          </a:p>
          <a:p>
            <a:pPr algn="ctr"/>
            <a:endParaRPr lang="es-AR" b="1" dirty="0" smtClean="0"/>
          </a:p>
          <a:p>
            <a:pPr algn="ctr"/>
            <a:endParaRPr lang="es-AR" b="1" dirty="0" smtClean="0"/>
          </a:p>
          <a:p>
            <a:r>
              <a:rPr lang="es-AR" dirty="0" smtClean="0"/>
              <a:t>Cortina, M. Agustina</a:t>
            </a:r>
          </a:p>
          <a:p>
            <a:r>
              <a:rPr lang="es-AR" dirty="0" err="1" smtClean="0"/>
              <a:t>Huth</a:t>
            </a:r>
            <a:r>
              <a:rPr lang="es-AR" dirty="0" smtClean="0"/>
              <a:t>, Carolina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65310" y="1290638"/>
            <a:ext cx="8953465" cy="5232202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sz="3600" b="1" dirty="0">
                <a:latin typeface="Garamond"/>
              </a:rPr>
              <a:t>-N</a:t>
            </a:r>
            <a:r>
              <a:rPr lang="en-US" sz="3600" dirty="0">
                <a:latin typeface="Garamond"/>
              </a:rPr>
              <a:t>orms</a:t>
            </a:r>
            <a:r>
              <a:rPr lang="en-US" sz="2800" dirty="0">
                <a:latin typeface="Garamond"/>
              </a:rPr>
              <a:t>: interaction rules governing the event. Who speaks, when to speak. Interruptions, overlapping, latching. Interpretation cues: implicitness, presupposition, metaphor, indirectness. </a:t>
            </a:r>
          </a:p>
          <a:p>
            <a:endParaRPr lang="en-US" sz="2800" dirty="0">
              <a:latin typeface="Garamond"/>
            </a:endParaRPr>
          </a:p>
          <a:p>
            <a:r>
              <a:rPr lang="en-US" sz="2800" dirty="0">
                <a:latin typeface="Garamond"/>
              </a:rPr>
              <a:t>In the genre of informal conversation there are no fixed turns however this does not mean that informal conversations are chaotic. Turn-taking is regulated by a series of paralinguistic features. </a:t>
            </a:r>
          </a:p>
          <a:p>
            <a:r>
              <a:rPr lang="en-US" sz="2800" dirty="0">
                <a:latin typeface="Garamond"/>
              </a:rPr>
              <a:t>Also typical of the genre, there are many interruptions, overlapping and latching.</a:t>
            </a:r>
            <a:endParaRPr lang="es-ES" sz="2800" dirty="0">
              <a:latin typeface="Garamond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1018801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306513" y="987425"/>
            <a:ext cx="9751978" cy="4893647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s-ES" sz="2600" u="sng" dirty="0" err="1">
                <a:latin typeface="Garamond" charset="0"/>
              </a:rPr>
              <a:t>Examples</a:t>
            </a:r>
            <a:r>
              <a:rPr lang="es-ES" sz="2600" u="sng" dirty="0">
                <a:latin typeface="Garamond" charset="0"/>
              </a:rPr>
              <a:t>:</a:t>
            </a:r>
            <a:r>
              <a:rPr lang="es-ES" sz="2600" dirty="0">
                <a:latin typeface="Garamond" charset="0"/>
              </a:rPr>
              <a:t> </a:t>
            </a:r>
          </a:p>
          <a:p>
            <a:r>
              <a:rPr lang="es-ES" sz="2600" dirty="0">
                <a:latin typeface="Garamond" charset="0"/>
              </a:rPr>
              <a:t>Ana: [pero]/ ahora /a ver  </a:t>
            </a:r>
          </a:p>
          <a:p>
            <a:r>
              <a:rPr lang="es-ES" sz="2600" dirty="0">
                <a:latin typeface="Garamond" charset="0"/>
              </a:rPr>
              <a:t>San: =pero nadie hace nada [chicas]  </a:t>
            </a:r>
          </a:p>
          <a:p>
            <a:r>
              <a:rPr lang="es-ES" sz="2600" dirty="0">
                <a:latin typeface="Garamond" charset="0"/>
              </a:rPr>
              <a:t>Ana: [</a:t>
            </a:r>
            <a:r>
              <a:rPr lang="es-ES" sz="2600" dirty="0" err="1">
                <a:latin typeface="Garamond" charset="0"/>
              </a:rPr>
              <a:t>porq</a:t>
            </a:r>
            <a:r>
              <a:rPr lang="es-ES" sz="2600" dirty="0">
                <a:latin typeface="Garamond" charset="0"/>
              </a:rPr>
              <a:t>] nadie hace nada por qué Sandra? Porque el sistema  educativo lo sigue permitiendo  </a:t>
            </a:r>
          </a:p>
          <a:p>
            <a:r>
              <a:rPr lang="es-ES" sz="2600" dirty="0" err="1">
                <a:latin typeface="Garamond" charset="0"/>
              </a:rPr>
              <a:t>Cec</a:t>
            </a:r>
            <a:r>
              <a:rPr lang="es-ES" sz="2600" dirty="0">
                <a:latin typeface="Garamond" charset="0"/>
              </a:rPr>
              <a:t>: = sí /y bueno/ qué [mas </a:t>
            </a:r>
            <a:r>
              <a:rPr lang="es-ES" sz="2600" dirty="0" err="1">
                <a:latin typeface="Garamond" charset="0"/>
              </a:rPr>
              <a:t>querés</a:t>
            </a:r>
            <a:r>
              <a:rPr lang="es-ES" sz="2600" dirty="0">
                <a:latin typeface="Garamond" charset="0"/>
              </a:rPr>
              <a:t> entonces?]  </a:t>
            </a:r>
          </a:p>
          <a:p>
            <a:r>
              <a:rPr lang="es-ES" sz="2600" dirty="0">
                <a:latin typeface="Garamond" charset="0"/>
              </a:rPr>
              <a:t>San: [porque el tema es]  </a:t>
            </a:r>
          </a:p>
          <a:p>
            <a:r>
              <a:rPr lang="es-ES" sz="2600" dirty="0" err="1">
                <a:latin typeface="Garamond" charset="0"/>
              </a:rPr>
              <a:t>Cec</a:t>
            </a:r>
            <a:r>
              <a:rPr lang="es-ES" sz="2600" dirty="0">
                <a:latin typeface="Garamond" charset="0"/>
              </a:rPr>
              <a:t>: </a:t>
            </a:r>
            <a:r>
              <a:rPr lang="es-ES" sz="2600" dirty="0" err="1">
                <a:latin typeface="Garamond" charset="0"/>
              </a:rPr>
              <a:t>Imaginate</a:t>
            </a:r>
            <a:r>
              <a:rPr lang="es-ES" sz="2600" dirty="0">
                <a:latin typeface="Garamond" charset="0"/>
              </a:rPr>
              <a:t> que es la mujer/ [me </a:t>
            </a:r>
            <a:r>
              <a:rPr lang="es-ES" sz="2600" dirty="0" err="1">
                <a:latin typeface="Garamond" charset="0"/>
              </a:rPr>
              <a:t>entendés</a:t>
            </a:r>
            <a:r>
              <a:rPr lang="es-ES" sz="2600" dirty="0">
                <a:latin typeface="Garamond" charset="0"/>
              </a:rPr>
              <a:t> no le dicen nada/ no le dicen nada no le hacen 303 nada qué le pueden abrir? Un sumario]  </a:t>
            </a:r>
          </a:p>
          <a:p>
            <a:r>
              <a:rPr lang="es-ES" sz="2600" dirty="0" err="1">
                <a:latin typeface="Garamond" charset="0"/>
              </a:rPr>
              <a:t>Jac</a:t>
            </a:r>
            <a:r>
              <a:rPr lang="es-ES" sz="2600" dirty="0">
                <a:latin typeface="Garamond" charset="0"/>
              </a:rPr>
              <a:t>: [porque </a:t>
            </a:r>
            <a:r>
              <a:rPr lang="es-ES" sz="2600" dirty="0" err="1">
                <a:latin typeface="Garamond" charset="0"/>
              </a:rPr>
              <a:t>tenés</a:t>
            </a:r>
            <a:r>
              <a:rPr lang="es-ES" sz="2600" dirty="0">
                <a:latin typeface="Garamond" charset="0"/>
              </a:rPr>
              <a:t> que hacer quinientos mil papeles / y echártelo en contra encima que </a:t>
            </a:r>
            <a:r>
              <a:rPr lang="es-ES" sz="2600" dirty="0" err="1">
                <a:latin typeface="Garamond" charset="0"/>
              </a:rPr>
              <a:t>xxx</a:t>
            </a:r>
            <a:r>
              <a:rPr lang="es-ES" sz="2600" dirty="0">
                <a:latin typeface="Garamond" charset="0"/>
              </a:rPr>
              <a:t> es un loco de mierda] </a:t>
            </a:r>
            <a:r>
              <a:rPr lang="es-ES" sz="2600" dirty="0" smtClean="0">
                <a:latin typeface="Garamond" charset="0"/>
              </a:rPr>
              <a:t>(11:13)</a:t>
            </a:r>
            <a:endParaRPr lang="es-ES" sz="2600" dirty="0">
              <a:latin typeface="Garamond" charset="0"/>
            </a:endParaRPr>
          </a:p>
          <a:p>
            <a:endParaRPr lang="es-ES" sz="2600" dirty="0">
              <a:latin typeface="Garamo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6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54113" y="1008434"/>
            <a:ext cx="10315789" cy="5539978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s-ES" sz="2400" dirty="0" err="1">
                <a:latin typeface="Garamond"/>
              </a:rPr>
              <a:t>Due</a:t>
            </a:r>
            <a:r>
              <a:rPr lang="es-ES" sz="2400" dirty="0">
                <a:latin typeface="Garamond"/>
              </a:rPr>
              <a:t> </a:t>
            </a:r>
            <a:r>
              <a:rPr lang="es-ES" sz="2400" dirty="0" err="1">
                <a:latin typeface="Garamond"/>
              </a:rPr>
              <a:t>to</a:t>
            </a:r>
            <a:r>
              <a:rPr lang="es-ES" sz="2400" dirty="0">
                <a:latin typeface="Garamond"/>
              </a:rPr>
              <a:t> </a:t>
            </a:r>
            <a:r>
              <a:rPr lang="es-ES" sz="2400" dirty="0" err="1">
                <a:latin typeface="Garamond"/>
              </a:rPr>
              <a:t>the</a:t>
            </a:r>
            <a:r>
              <a:rPr lang="es-ES" sz="2400" dirty="0">
                <a:latin typeface="Garamond"/>
              </a:rPr>
              <a:t> </a:t>
            </a:r>
            <a:r>
              <a:rPr lang="es-ES" sz="2400" dirty="0" err="1">
                <a:latin typeface="Garamond"/>
              </a:rPr>
              <a:t>intimacy</a:t>
            </a:r>
            <a:r>
              <a:rPr lang="es-ES" sz="2400" dirty="0">
                <a:latin typeface="Garamond"/>
              </a:rPr>
              <a:t> </a:t>
            </a:r>
            <a:r>
              <a:rPr lang="es-ES" sz="2400" dirty="0" err="1">
                <a:latin typeface="Garamond"/>
              </a:rPr>
              <a:t>among</a:t>
            </a:r>
            <a:r>
              <a:rPr lang="es-ES" sz="2400" dirty="0">
                <a:latin typeface="Garamond"/>
              </a:rPr>
              <a:t> </a:t>
            </a:r>
            <a:r>
              <a:rPr lang="es-ES" sz="2400" dirty="0" err="1">
                <a:latin typeface="Garamond"/>
              </a:rPr>
              <a:t>participants</a:t>
            </a:r>
            <a:r>
              <a:rPr lang="es-ES" sz="2400" dirty="0">
                <a:latin typeface="Garamond"/>
              </a:rPr>
              <a:t> </a:t>
            </a:r>
            <a:r>
              <a:rPr lang="es-ES" sz="2400" dirty="0" err="1">
                <a:latin typeface="Garamond"/>
              </a:rPr>
              <a:t>there</a:t>
            </a:r>
            <a:r>
              <a:rPr lang="es-ES" sz="2400" dirty="0">
                <a:latin typeface="Garamond"/>
              </a:rPr>
              <a:t> are </a:t>
            </a:r>
            <a:r>
              <a:rPr lang="es-ES" sz="2400" dirty="0" err="1">
                <a:latin typeface="Garamond"/>
              </a:rPr>
              <a:t>many</a:t>
            </a:r>
            <a:r>
              <a:rPr lang="es-ES" sz="2400" dirty="0">
                <a:latin typeface="Garamond"/>
              </a:rPr>
              <a:t> </a:t>
            </a:r>
            <a:r>
              <a:rPr lang="es-ES" sz="2400" dirty="0" err="1">
                <a:latin typeface="Garamond"/>
              </a:rPr>
              <a:t>instances</a:t>
            </a:r>
            <a:r>
              <a:rPr lang="es-ES" sz="2400" dirty="0">
                <a:latin typeface="Garamond"/>
              </a:rPr>
              <a:t> of </a:t>
            </a:r>
            <a:r>
              <a:rPr lang="es-ES" sz="2400" dirty="0" err="1">
                <a:latin typeface="Garamond"/>
              </a:rPr>
              <a:t>implicitness</a:t>
            </a:r>
            <a:r>
              <a:rPr lang="es-ES" sz="2400" dirty="0">
                <a:latin typeface="Garamond"/>
              </a:rPr>
              <a:t>, </a:t>
            </a:r>
            <a:r>
              <a:rPr lang="es-ES" sz="2400" dirty="0" err="1">
                <a:latin typeface="Garamond"/>
              </a:rPr>
              <a:t>presuppositions</a:t>
            </a:r>
            <a:r>
              <a:rPr lang="es-ES" sz="2400" dirty="0">
                <a:latin typeface="Garamond"/>
              </a:rPr>
              <a:t> and </a:t>
            </a:r>
            <a:r>
              <a:rPr lang="es-ES" sz="2400" dirty="0" err="1">
                <a:latin typeface="Garamond"/>
              </a:rPr>
              <a:t>metaphors</a:t>
            </a:r>
            <a:r>
              <a:rPr lang="es-ES" sz="2400" dirty="0">
                <a:latin typeface="Garamond"/>
              </a:rPr>
              <a:t>.</a:t>
            </a:r>
            <a:r>
              <a:rPr lang="es-ES" sz="2400" u="sng" dirty="0">
                <a:latin typeface="Garamond"/>
              </a:rPr>
              <a:t> </a:t>
            </a:r>
          </a:p>
          <a:p>
            <a:r>
              <a:rPr lang="es-ES" dirty="0" err="1">
                <a:latin typeface="Garamond"/>
              </a:rPr>
              <a:t>Examples</a:t>
            </a:r>
            <a:r>
              <a:rPr lang="es-ES" dirty="0">
                <a:latin typeface="Garamond"/>
              </a:rPr>
              <a:t>: </a:t>
            </a:r>
          </a:p>
          <a:p>
            <a:r>
              <a:rPr lang="es-ES" dirty="0">
                <a:latin typeface="Garamond"/>
              </a:rPr>
              <a:t>(silencio)  </a:t>
            </a:r>
          </a:p>
          <a:p>
            <a:r>
              <a:rPr lang="es-ES" dirty="0">
                <a:latin typeface="Garamond"/>
              </a:rPr>
              <a:t>Ana: y ahora que subirá Marcela García a la a la vice dirección de </a:t>
            </a:r>
            <a:r>
              <a:rPr lang="es-ES" dirty="0" err="1">
                <a:latin typeface="Garamond"/>
              </a:rPr>
              <a:t>laa</a:t>
            </a:r>
            <a:r>
              <a:rPr lang="es-ES" dirty="0">
                <a:latin typeface="Garamond"/>
              </a:rPr>
              <a:t>  </a:t>
            </a:r>
          </a:p>
          <a:p>
            <a:r>
              <a:rPr lang="es-ES" dirty="0">
                <a:latin typeface="Garamond"/>
              </a:rPr>
              <a:t>San: y está </a:t>
            </a:r>
            <a:r>
              <a:rPr lang="es-ES" dirty="0" err="1">
                <a:latin typeface="Garamond"/>
              </a:rPr>
              <a:t>Fabiana</a:t>
            </a:r>
            <a:r>
              <a:rPr lang="es-ES" dirty="0">
                <a:latin typeface="Garamond"/>
              </a:rPr>
              <a:t> </a:t>
            </a:r>
            <a:r>
              <a:rPr lang="es-ES" dirty="0" err="1">
                <a:latin typeface="Garamond"/>
              </a:rPr>
              <a:t>Sotto</a:t>
            </a:r>
            <a:r>
              <a:rPr lang="es-ES" dirty="0">
                <a:latin typeface="Garamond"/>
              </a:rPr>
              <a:t>  </a:t>
            </a:r>
          </a:p>
          <a:p>
            <a:r>
              <a:rPr lang="es-ES" dirty="0">
                <a:latin typeface="Garamond"/>
              </a:rPr>
              <a:t>Ana: </a:t>
            </a:r>
            <a:r>
              <a:rPr lang="es-ES" dirty="0" err="1">
                <a:latin typeface="Garamond"/>
              </a:rPr>
              <a:t>Fabiana</a:t>
            </a:r>
            <a:r>
              <a:rPr lang="es-ES" dirty="0">
                <a:latin typeface="Garamond"/>
              </a:rPr>
              <a:t> no la va a tomar porque ya me dijo [que no la va a tomar]  </a:t>
            </a:r>
          </a:p>
          <a:p>
            <a:r>
              <a:rPr lang="es-ES" dirty="0" err="1">
                <a:latin typeface="Garamond"/>
              </a:rPr>
              <a:t>Cec</a:t>
            </a:r>
            <a:r>
              <a:rPr lang="es-ES" dirty="0">
                <a:latin typeface="Garamond"/>
              </a:rPr>
              <a:t>: [pero por qué esta mujer] qué / está /[</a:t>
            </a:r>
            <a:r>
              <a:rPr lang="es-ES" dirty="0" err="1">
                <a:latin typeface="Garamond"/>
              </a:rPr>
              <a:t>aaa</a:t>
            </a:r>
            <a:r>
              <a:rPr lang="es-ES" dirty="0">
                <a:latin typeface="Garamond"/>
              </a:rPr>
              <a:t>  tuvo que dejar?]  </a:t>
            </a:r>
          </a:p>
          <a:p>
            <a:r>
              <a:rPr lang="es-ES" dirty="0" err="1">
                <a:latin typeface="Garamond"/>
              </a:rPr>
              <a:t>Jac</a:t>
            </a:r>
            <a:r>
              <a:rPr lang="es-ES" dirty="0">
                <a:latin typeface="Garamond"/>
              </a:rPr>
              <a:t>: [en la d--------] </a:t>
            </a:r>
            <a:r>
              <a:rPr lang="es-ES" dirty="0" err="1">
                <a:latin typeface="Garamond"/>
              </a:rPr>
              <a:t>sii</a:t>
            </a:r>
            <a:r>
              <a:rPr lang="es-ES" dirty="0">
                <a:latin typeface="Garamond"/>
              </a:rPr>
              <a:t>  </a:t>
            </a:r>
          </a:p>
          <a:p>
            <a:r>
              <a:rPr lang="es-ES" dirty="0">
                <a:latin typeface="Garamond"/>
              </a:rPr>
              <a:t>Ana: y chicas cuando  </a:t>
            </a:r>
          </a:p>
          <a:p>
            <a:r>
              <a:rPr lang="es-ES" dirty="0" err="1">
                <a:latin typeface="Garamond"/>
              </a:rPr>
              <a:t>Jac</a:t>
            </a:r>
            <a:r>
              <a:rPr lang="es-ES" dirty="0">
                <a:latin typeface="Garamond"/>
              </a:rPr>
              <a:t>: = no sé si ha renunciado o tendrá que renunciar  </a:t>
            </a:r>
          </a:p>
          <a:p>
            <a:r>
              <a:rPr lang="es-ES" dirty="0">
                <a:latin typeface="Garamond"/>
              </a:rPr>
              <a:t>Ana: =si es/ si es para [comercialización como dice ahí] ///  </a:t>
            </a:r>
          </a:p>
          <a:p>
            <a:r>
              <a:rPr lang="es-ES" dirty="0" err="1">
                <a:latin typeface="Garamond"/>
              </a:rPr>
              <a:t>Jac</a:t>
            </a:r>
            <a:r>
              <a:rPr lang="es-ES" dirty="0">
                <a:latin typeface="Garamond"/>
              </a:rPr>
              <a:t>: [antes que le hagan un juicio]  </a:t>
            </a:r>
          </a:p>
          <a:p>
            <a:r>
              <a:rPr lang="es-ES" dirty="0">
                <a:latin typeface="Garamond"/>
              </a:rPr>
              <a:t>Ana: la van a llevar presa </a:t>
            </a:r>
            <a:r>
              <a:rPr lang="es-ES" dirty="0" smtClean="0">
                <a:latin typeface="Garamond"/>
              </a:rPr>
              <a:t> 					(8:48)</a:t>
            </a:r>
          </a:p>
          <a:p>
            <a:r>
              <a:rPr lang="es-ES" dirty="0" smtClean="0">
                <a:latin typeface="Garamond"/>
              </a:rPr>
              <a:t>---------------------------------------------------------------------------------------------------------------------------------------------</a:t>
            </a:r>
            <a:endParaRPr lang="es-ES" dirty="0">
              <a:latin typeface="Garamond"/>
            </a:endParaRPr>
          </a:p>
          <a:p>
            <a:r>
              <a:rPr lang="es-ES" dirty="0">
                <a:latin typeface="Garamond"/>
              </a:rPr>
              <a:t>Ana: un desastre realmente  </a:t>
            </a:r>
          </a:p>
          <a:p>
            <a:r>
              <a:rPr lang="es-ES" dirty="0" err="1">
                <a:latin typeface="Garamond"/>
              </a:rPr>
              <a:t>Jac</a:t>
            </a:r>
            <a:r>
              <a:rPr lang="es-ES" dirty="0">
                <a:latin typeface="Garamond"/>
              </a:rPr>
              <a:t>: que bárbaro yo vivo en </a:t>
            </a:r>
            <a:r>
              <a:rPr lang="es-ES" dirty="0" err="1">
                <a:latin typeface="Garamond"/>
              </a:rPr>
              <a:t>unnnna</a:t>
            </a:r>
            <a:r>
              <a:rPr lang="es-ES" dirty="0">
                <a:latin typeface="Garamond"/>
              </a:rPr>
              <a:t> caja de zapatos boluda [no me entero de nada]   </a:t>
            </a:r>
          </a:p>
          <a:p>
            <a:r>
              <a:rPr lang="es-ES" dirty="0">
                <a:latin typeface="Garamond"/>
              </a:rPr>
              <a:t>San: [no vos estás enamorada] boluda </a:t>
            </a:r>
            <a:r>
              <a:rPr lang="es-ES" dirty="0" smtClean="0">
                <a:latin typeface="Garamond"/>
              </a:rPr>
              <a:t> 					(0:14)</a:t>
            </a:r>
            <a:endParaRPr lang="es-ES" dirty="0">
              <a:latin typeface="Garamond"/>
            </a:endParaRPr>
          </a:p>
          <a:p>
            <a:endParaRPr lang="es-ES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15516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52488" y="727075"/>
            <a:ext cx="10075201" cy="3877985"/>
          </a:xfrm>
          <a:prstGeom prst="rect">
            <a:avLst/>
          </a:prstGeom>
        </p:spPr>
        <p:txBody>
          <a:bodyPr rtlCol="0">
            <a:spAutoFit/>
          </a:bodyPr>
          <a:lstStyle/>
          <a:p>
            <a:endParaRPr lang="es-ES" sz="3600" b="1">
              <a:latin typeface="Garamond" charset="0"/>
            </a:endParaRPr>
          </a:p>
          <a:p>
            <a:endParaRPr lang="es-ES" sz="3600" b="1">
              <a:latin typeface="Garamond" charset="0"/>
            </a:endParaRPr>
          </a:p>
          <a:p>
            <a:endParaRPr lang="es-ES" sz="3600" b="1">
              <a:latin typeface="Garamond" charset="0"/>
            </a:endParaRPr>
          </a:p>
          <a:p>
            <a:r>
              <a:rPr lang="es-ES" sz="3600" b="1">
                <a:latin typeface="Garamond" charset="0"/>
              </a:rPr>
              <a:t>-G</a:t>
            </a:r>
            <a:r>
              <a:rPr lang="es-ES" sz="3600">
                <a:latin typeface="Garamond" charset="0"/>
              </a:rPr>
              <a:t>enre:</a:t>
            </a:r>
            <a:r>
              <a:rPr lang="es-ES" sz="2800">
                <a:latin typeface="Garamond" charset="0"/>
              </a:rPr>
              <a:t> Type of communicative event: conference, debate, casual conversation, parliamentary debate, police inquiry, etc. </a:t>
            </a:r>
          </a:p>
          <a:p>
            <a:endParaRPr lang="es-ES" sz="2800">
              <a:solidFill>
                <a:srgbClr val="000000"/>
              </a:solidFill>
              <a:latin typeface="Garamond"/>
            </a:endParaRPr>
          </a:p>
          <a:p>
            <a:r>
              <a:rPr lang="es-ES" sz="2800">
                <a:latin typeface="Garamond" charset="0"/>
              </a:rPr>
              <a:t>Casual conversation</a:t>
            </a:r>
            <a:r>
              <a:rPr lang="es-ES">
                <a:latin typeface="Calibri" charset="0"/>
              </a:rPr>
              <a:t>. </a:t>
            </a:r>
          </a:p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86925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00150" y="850900"/>
            <a:ext cx="10143977" cy="2308324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sz="3600">
                <a:solidFill>
                  <a:srgbClr val="252525"/>
                </a:solidFill>
                <a:latin typeface="Garamond" charset="0"/>
                <a:cs typeface="Times New Roman" charset="0"/>
              </a:rPr>
              <a:t>Within the frame </a:t>
            </a:r>
            <a:r>
              <a:rPr lang="en-US" sz="3600" b="1">
                <a:solidFill>
                  <a:srgbClr val="252525"/>
                </a:solidFill>
                <a:latin typeface="Garamond" charset="0"/>
                <a:cs typeface="Times New Roman" charset="0"/>
              </a:rPr>
              <a:t>of the ethnography </a:t>
            </a:r>
            <a:r>
              <a:rPr lang="en-US" sz="3600">
                <a:solidFill>
                  <a:srgbClr val="252525"/>
                </a:solidFill>
                <a:latin typeface="Garamond" charset="0"/>
                <a:cs typeface="Times New Roman" charset="0"/>
              </a:rPr>
              <a:t>of speaking, he studies language </a:t>
            </a:r>
            <a:r>
              <a:rPr lang="en-US" sz="3600" b="1">
                <a:solidFill>
                  <a:srgbClr val="252525"/>
                </a:solidFill>
                <a:latin typeface="Garamond" charset="0"/>
                <a:cs typeface="Times New Roman" charset="0"/>
              </a:rPr>
              <a:t>not as an encapsulated social system that can be isolated from culture but as a constituent of everyday life in all societies</a:t>
            </a:r>
            <a:r>
              <a:rPr lang="en-US" sz="3600">
                <a:solidFill>
                  <a:srgbClr val="252525"/>
                </a:solidFill>
                <a:latin typeface="Garamond" charset="0"/>
                <a:cs typeface="Times New Roman" charset="0"/>
              </a:rPr>
              <a:t>.</a:t>
            </a:r>
            <a:endParaRPr lang="es-ES" sz="3600">
              <a:latin typeface="Garamond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10824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54050" y="1138238"/>
            <a:ext cx="10765352" cy="440120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s-ES" sz="3600"/>
              <a:t>SPEAKING GRID</a:t>
            </a:r>
          </a:p>
          <a:p>
            <a:endParaRPr lang="es-ES" sz="2800"/>
          </a:p>
          <a:p>
            <a:r>
              <a:rPr lang="es-ES" sz="3600"/>
              <a:t>It describes the </a:t>
            </a:r>
            <a:r>
              <a:rPr lang="en-US" sz="3600">
                <a:latin typeface="Garamond" charset="0"/>
              </a:rPr>
              <a:t>different components of the communicative event</a:t>
            </a:r>
          </a:p>
          <a:p>
            <a:r>
              <a:rPr lang="es-ES" sz="3600">
                <a:latin typeface="Garamond"/>
              </a:rPr>
              <a:t>(spatio-temporal </a:t>
            </a:r>
            <a:r>
              <a:rPr lang="en-US" sz="3600">
                <a:latin typeface="Garamond"/>
              </a:rPr>
              <a:t>dimensions, socio-cultural situation, linguistic context</a:t>
            </a:r>
            <a:r>
              <a:rPr lang="es-ES" sz="3600">
                <a:latin typeface="Garamond"/>
              </a:rPr>
              <a:t>) Considering as well </a:t>
            </a:r>
            <a:r>
              <a:rPr lang="en-US" sz="3600">
                <a:latin typeface="Garamond"/>
              </a:rPr>
              <a:t>Austin</a:t>
            </a:r>
            <a:r>
              <a:rPr lang="es-ES" sz="3600">
                <a:latin typeface="Garamond"/>
              </a:rPr>
              <a:t>’</a:t>
            </a:r>
            <a:r>
              <a:rPr lang="en-US" sz="3600">
                <a:latin typeface="Garamond"/>
              </a:rPr>
              <a:t>s speech act theory, Searle</a:t>
            </a:r>
            <a:r>
              <a:rPr lang="es-ES" sz="3600">
                <a:latin typeface="Garamond"/>
              </a:rPr>
              <a:t>’</a:t>
            </a:r>
            <a:r>
              <a:rPr lang="en-US" sz="3600">
                <a:latin typeface="Garamond"/>
              </a:rPr>
              <a:t>s indirect speech acts and Grice</a:t>
            </a:r>
            <a:r>
              <a:rPr lang="es-ES" sz="3600">
                <a:latin typeface="Garamond"/>
              </a:rPr>
              <a:t>’</a:t>
            </a:r>
            <a:r>
              <a:rPr lang="en-US" sz="3600">
                <a:latin typeface="Garamond"/>
              </a:rPr>
              <a:t>s implicatures. </a:t>
            </a:r>
            <a:endParaRPr lang="es-ES" sz="3600">
              <a:latin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6056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463675" y="920750"/>
            <a:ext cx="8660968" cy="292387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endParaRPr lang="en-US" b="1">
              <a:latin typeface="Calibri" charset="0"/>
            </a:endParaRPr>
          </a:p>
          <a:p>
            <a:r>
              <a:rPr lang="en-US" sz="3600" b="1">
                <a:latin typeface="Garamond"/>
              </a:rPr>
              <a:t>-S</a:t>
            </a:r>
            <a:r>
              <a:rPr lang="en-US" sz="3600">
                <a:latin typeface="Garamond"/>
              </a:rPr>
              <a:t>ituation:</a:t>
            </a:r>
            <a:r>
              <a:rPr lang="en-US" sz="2800">
                <a:latin typeface="Calibri" charset="0"/>
              </a:rPr>
              <a:t> </a:t>
            </a:r>
            <a:r>
              <a:rPr lang="en-US" sz="2800">
                <a:latin typeface="Garamond"/>
              </a:rPr>
              <a:t>(spatial and temporal setting. Psychosocial scenario) </a:t>
            </a:r>
          </a:p>
          <a:p>
            <a:r>
              <a:rPr lang="en-US" sz="2800">
                <a:latin typeface="Garamond"/>
              </a:rPr>
              <a:t>The conversation takes place in Sandra</a:t>
            </a:r>
            <a:r>
              <a:rPr lang="es-ES" sz="2800">
                <a:latin typeface="Garamond"/>
              </a:rPr>
              <a:t>’</a:t>
            </a:r>
            <a:r>
              <a:rPr lang="en-US" sz="2800">
                <a:latin typeface="Garamond"/>
              </a:rPr>
              <a:t>s house in San Miguel del Monte, on a Friday night around 11:00 p.m. The participants are sitting at the table in the dining-room.</a:t>
            </a:r>
            <a:endParaRPr lang="es-ES" sz="2800">
              <a:latin typeface="Garamond"/>
            </a:endParaRPr>
          </a:p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76349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55688" y="1044575"/>
            <a:ext cx="9832768" cy="3508653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sz="3600" b="1">
                <a:latin typeface="Garamond"/>
              </a:rPr>
              <a:t>-P</a:t>
            </a:r>
            <a:r>
              <a:rPr lang="en-US" sz="3600">
                <a:latin typeface="Garamond"/>
              </a:rPr>
              <a:t>articipants:</a:t>
            </a:r>
            <a:r>
              <a:rPr lang="en-US" sz="2800">
                <a:latin typeface="Garamond"/>
              </a:rPr>
              <a:t> speaker and audience. Characterization of roles, age, sex, social status, hierarchical relationships, solidarity, intimacy, distance, etc.  </a:t>
            </a:r>
          </a:p>
          <a:p>
            <a:endParaRPr lang="en-US" sz="2800">
              <a:latin typeface="Garamond"/>
            </a:endParaRPr>
          </a:p>
          <a:p>
            <a:r>
              <a:rPr lang="en-US" sz="2800">
                <a:latin typeface="Garamond"/>
              </a:rPr>
              <a:t>The participants are all middle class women in their forties. They are all teachers and close friends. There is intimacy and a symmetrical relationship among them. </a:t>
            </a:r>
            <a:endParaRPr lang="es-ES" sz="2800">
              <a:latin typeface="Garamond"/>
            </a:endParaRPr>
          </a:p>
          <a:p>
            <a:endParaRPr lang="es-E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5378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125538" y="1133475"/>
            <a:ext cx="9956943" cy="2646878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sz="3600" b="1">
                <a:latin typeface="Garamond"/>
              </a:rPr>
              <a:t>-E</a:t>
            </a:r>
            <a:r>
              <a:rPr lang="en-US" sz="3600">
                <a:latin typeface="Garamond"/>
              </a:rPr>
              <a:t>nds:</a:t>
            </a:r>
            <a:r>
              <a:rPr lang="en-US" sz="2800">
                <a:latin typeface="Garamond"/>
              </a:rPr>
              <a:t> particular purpose or goal of the event. (social or private purpose) </a:t>
            </a:r>
          </a:p>
          <a:p>
            <a:endParaRPr lang="en-US" sz="2800">
              <a:latin typeface="Garamond"/>
            </a:endParaRPr>
          </a:p>
          <a:p>
            <a:r>
              <a:rPr lang="en-US" sz="2800">
                <a:latin typeface="Garamond"/>
              </a:rPr>
              <a:t>There is an interactional social purpose. It is an informal meeting where the participants gossip and share personal anecdote</a:t>
            </a:r>
            <a:r>
              <a:rPr lang="en-US">
                <a:latin typeface="Calibri" charset="0"/>
              </a:rPr>
              <a:t>s. </a:t>
            </a:r>
            <a:endParaRPr lang="es-ES">
              <a:latin typeface="Calibri" charset="0"/>
            </a:endParaRPr>
          </a:p>
          <a:p>
            <a:endParaRPr lang="es-ES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197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392795" y="1079500"/>
            <a:ext cx="9191068" cy="4939814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n-US" sz="3600" b="1" dirty="0">
                <a:latin typeface="Garamond"/>
              </a:rPr>
              <a:t>-A</a:t>
            </a:r>
            <a:r>
              <a:rPr lang="en-US" sz="3600" dirty="0">
                <a:latin typeface="Garamond"/>
              </a:rPr>
              <a:t>ct sequences:</a:t>
            </a:r>
            <a:r>
              <a:rPr lang="en-US" sz="2800" dirty="0">
                <a:latin typeface="Garamond"/>
              </a:rPr>
              <a:t> structure of the event (its order). How it starts, develops, and ends. Thematic organization, negotiation of topics. Change of topics.</a:t>
            </a:r>
            <a:r>
              <a:rPr lang="en-US" sz="2800" dirty="0">
                <a:latin typeface="Calibri" charset="0"/>
              </a:rPr>
              <a:t> </a:t>
            </a:r>
          </a:p>
          <a:p>
            <a:r>
              <a:rPr lang="es-ES" sz="1500" dirty="0" smtClean="0">
                <a:latin typeface="Calibri" charset="0"/>
              </a:rPr>
              <a:t>1)</a:t>
            </a:r>
            <a:r>
              <a:rPr lang="es-ES" sz="1500" dirty="0" smtClean="0">
                <a:latin typeface="Calibri" charset="0"/>
              </a:rPr>
              <a:t>San</a:t>
            </a:r>
            <a:r>
              <a:rPr lang="es-ES" sz="1500" dirty="0">
                <a:latin typeface="Calibri" charset="0"/>
              </a:rPr>
              <a:t>: [no vos estás enamorada] boluda eso es lo que pasa no </a:t>
            </a:r>
            <a:r>
              <a:rPr lang="es-ES" sz="1500" dirty="0" err="1">
                <a:latin typeface="Calibri" charset="0"/>
              </a:rPr>
              <a:t>tenés</a:t>
            </a:r>
            <a:r>
              <a:rPr lang="es-ES" sz="1500" dirty="0">
                <a:latin typeface="Calibri" charset="0"/>
              </a:rPr>
              <a:t> tiempo para estas cosas está bien seguí así </a:t>
            </a:r>
            <a:r>
              <a:rPr lang="es-ES" sz="1500" dirty="0" smtClean="0">
                <a:latin typeface="Calibri" charset="0"/>
              </a:rPr>
              <a:t>   </a:t>
            </a:r>
            <a:r>
              <a:rPr lang="es-ES" sz="1500" dirty="0" err="1" smtClean="0">
                <a:latin typeface="Calibri" charset="0"/>
              </a:rPr>
              <a:t>Jacke</a:t>
            </a:r>
            <a:r>
              <a:rPr lang="es-ES" sz="1500" dirty="0" smtClean="0">
                <a:latin typeface="Calibri" charset="0"/>
              </a:rPr>
              <a:t>  </a:t>
            </a:r>
            <a:endParaRPr lang="en-US" sz="1500" dirty="0">
              <a:latin typeface="Calibri" charset="0"/>
            </a:endParaRPr>
          </a:p>
          <a:p>
            <a:r>
              <a:rPr lang="es-ES" sz="1500" dirty="0" smtClean="0">
                <a:latin typeface="Calibri" charset="0"/>
              </a:rPr>
              <a:t>    </a:t>
            </a:r>
            <a:r>
              <a:rPr lang="es-ES" sz="1500" dirty="0" err="1" smtClean="0">
                <a:latin typeface="Calibri" charset="0"/>
              </a:rPr>
              <a:t>Jac</a:t>
            </a:r>
            <a:r>
              <a:rPr lang="es-ES" sz="1500" dirty="0">
                <a:latin typeface="Calibri" charset="0"/>
              </a:rPr>
              <a:t>: anoche lo que me pasó le contaba a ella   </a:t>
            </a:r>
            <a:endParaRPr lang="en-US" sz="1500" dirty="0">
              <a:latin typeface="Calibri" charset="0"/>
            </a:endParaRPr>
          </a:p>
          <a:p>
            <a:r>
              <a:rPr lang="es-ES" sz="1500" dirty="0" smtClean="0">
                <a:latin typeface="Calibri" charset="0"/>
              </a:rPr>
              <a:t>    San</a:t>
            </a:r>
            <a:r>
              <a:rPr lang="es-ES" sz="1500" dirty="0">
                <a:latin typeface="Calibri" charset="0"/>
              </a:rPr>
              <a:t>: qué hiciste? </a:t>
            </a:r>
            <a:r>
              <a:rPr lang="es-ES" sz="1500" dirty="0" smtClean="0">
                <a:latin typeface="Calibri" charset="0"/>
              </a:rPr>
              <a:t>							(0:19)</a:t>
            </a:r>
          </a:p>
          <a:p>
            <a:r>
              <a:rPr lang="es-ES" sz="1500" dirty="0" smtClean="0">
                <a:latin typeface="Calibri" charset="0"/>
              </a:rPr>
              <a:t>---------------------------------------------------------------------------------------------------------------------------------------------------------</a:t>
            </a:r>
            <a:endParaRPr lang="en-US" sz="1500" dirty="0">
              <a:latin typeface="Calibri" charset="0"/>
            </a:endParaRPr>
          </a:p>
          <a:p>
            <a:r>
              <a:rPr lang="es-ES" sz="1500" dirty="0" smtClean="0">
                <a:latin typeface="Calibri" charset="0"/>
              </a:rPr>
              <a:t>2)</a:t>
            </a:r>
            <a:r>
              <a:rPr lang="es-ES" sz="1500" dirty="0" err="1" smtClean="0">
                <a:latin typeface="Calibri" charset="0"/>
              </a:rPr>
              <a:t>Jac</a:t>
            </a:r>
            <a:r>
              <a:rPr lang="es-ES" sz="1500" dirty="0">
                <a:latin typeface="Calibri" charset="0"/>
              </a:rPr>
              <a:t>: [</a:t>
            </a:r>
            <a:r>
              <a:rPr lang="es-ES" sz="1500" dirty="0" err="1">
                <a:latin typeface="Calibri" charset="0"/>
              </a:rPr>
              <a:t>sii</a:t>
            </a:r>
            <a:r>
              <a:rPr lang="es-ES" sz="1500" dirty="0">
                <a:latin typeface="Calibri" charset="0"/>
              </a:rPr>
              <a:t>] está en algún velorio (risas)  </a:t>
            </a:r>
            <a:endParaRPr lang="en-US" sz="1500" dirty="0">
              <a:latin typeface="Calibri" charset="0"/>
            </a:endParaRPr>
          </a:p>
          <a:p>
            <a:r>
              <a:rPr lang="es-ES" sz="1500" dirty="0" smtClean="0">
                <a:latin typeface="Calibri" charset="0"/>
              </a:rPr>
              <a:t>   </a:t>
            </a:r>
            <a:r>
              <a:rPr lang="es-ES" sz="1500" dirty="0" err="1" smtClean="0">
                <a:latin typeface="Calibri" charset="0"/>
              </a:rPr>
              <a:t>Cec</a:t>
            </a:r>
            <a:r>
              <a:rPr lang="es-ES" sz="1500" dirty="0">
                <a:latin typeface="Calibri" charset="0"/>
              </a:rPr>
              <a:t>: Ángeles </a:t>
            </a:r>
            <a:r>
              <a:rPr lang="es-ES" sz="1500" dirty="0" err="1">
                <a:latin typeface="Calibri" charset="0"/>
              </a:rPr>
              <a:t>Casale</a:t>
            </a:r>
            <a:r>
              <a:rPr lang="es-ES" sz="1500" dirty="0">
                <a:latin typeface="Calibri" charset="0"/>
              </a:rPr>
              <a:t>  </a:t>
            </a:r>
            <a:endParaRPr lang="en-US" sz="1500" dirty="0">
              <a:latin typeface="Calibri" charset="0"/>
            </a:endParaRPr>
          </a:p>
          <a:p>
            <a:r>
              <a:rPr lang="es-ES" sz="1500" dirty="0" smtClean="0">
                <a:latin typeface="Calibri" charset="0"/>
              </a:rPr>
              <a:t>   </a:t>
            </a:r>
            <a:r>
              <a:rPr lang="es-ES" sz="1500" dirty="0" err="1" smtClean="0">
                <a:latin typeface="Calibri" charset="0"/>
              </a:rPr>
              <a:t>Jac</a:t>
            </a:r>
            <a:r>
              <a:rPr lang="es-ES" sz="1500" dirty="0">
                <a:latin typeface="Calibri" charset="0"/>
              </a:rPr>
              <a:t>: que hija de puta   </a:t>
            </a:r>
            <a:endParaRPr lang="en-US" sz="1500" dirty="0">
              <a:latin typeface="Calibri" charset="0"/>
            </a:endParaRPr>
          </a:p>
          <a:p>
            <a:r>
              <a:rPr lang="es-ES" sz="1500" dirty="0" smtClean="0">
                <a:latin typeface="Calibri" charset="0"/>
              </a:rPr>
              <a:t>   Ana</a:t>
            </a:r>
            <a:r>
              <a:rPr lang="es-ES" sz="1500" dirty="0">
                <a:latin typeface="Calibri" charset="0"/>
              </a:rPr>
              <a:t>: que pasó?  </a:t>
            </a:r>
            <a:endParaRPr lang="en-US" sz="1500" dirty="0">
              <a:latin typeface="Calibri" charset="0"/>
            </a:endParaRPr>
          </a:p>
          <a:p>
            <a:r>
              <a:rPr lang="es-ES" sz="1500" dirty="0" smtClean="0">
                <a:latin typeface="Calibri" charset="0"/>
              </a:rPr>
              <a:t>   </a:t>
            </a:r>
            <a:r>
              <a:rPr lang="es-ES" sz="1500" dirty="0" err="1" smtClean="0">
                <a:latin typeface="Calibri" charset="0"/>
              </a:rPr>
              <a:t>Cec</a:t>
            </a:r>
            <a:r>
              <a:rPr lang="es-ES" sz="1500" dirty="0">
                <a:latin typeface="Calibri" charset="0"/>
              </a:rPr>
              <a:t>: Ángeles </a:t>
            </a:r>
            <a:r>
              <a:rPr lang="es-ES" sz="1500" dirty="0" err="1">
                <a:latin typeface="Calibri" charset="0"/>
              </a:rPr>
              <a:t>Casale</a:t>
            </a:r>
            <a:r>
              <a:rPr lang="es-ES" sz="1500" dirty="0">
                <a:latin typeface="Calibri" charset="0"/>
              </a:rPr>
              <a:t> (leyendo) hola buenas tardes les comento que soy docente de la </a:t>
            </a:r>
            <a:r>
              <a:rPr lang="es-ES" sz="1500" dirty="0" err="1">
                <a:latin typeface="Calibri" charset="0"/>
              </a:rPr>
              <a:t>ep</a:t>
            </a:r>
            <a:r>
              <a:rPr lang="es-ES" sz="1500" dirty="0">
                <a:latin typeface="Calibri" charset="0"/>
              </a:rPr>
              <a:t> ----- y 173 la e s e s [---] </a:t>
            </a:r>
            <a:r>
              <a:rPr lang="es-ES" sz="1500" dirty="0" smtClean="0">
                <a:latin typeface="Calibri" charset="0"/>
              </a:rPr>
              <a:t>          </a:t>
            </a:r>
          </a:p>
          <a:p>
            <a:r>
              <a:rPr lang="es-ES" sz="1500" dirty="0" smtClean="0">
                <a:latin typeface="Calibri" charset="0"/>
              </a:rPr>
              <a:t>(5:55)</a:t>
            </a:r>
          </a:p>
          <a:p>
            <a:r>
              <a:rPr lang="es-ES" sz="1500" dirty="0" smtClean="0">
                <a:latin typeface="Calibri" charset="0"/>
              </a:rPr>
              <a:t>---------------------------------------------------------------------------------------------------------------------------------------------------------</a:t>
            </a:r>
            <a:endParaRPr lang="en-US" sz="1500" dirty="0">
              <a:latin typeface="Calibri" charset="0"/>
            </a:endParaRPr>
          </a:p>
          <a:p>
            <a:r>
              <a:rPr lang="es-ES" sz="1500" dirty="0" smtClean="0">
                <a:latin typeface="Calibri" charset="0"/>
              </a:rPr>
              <a:t>3) </a:t>
            </a:r>
            <a:r>
              <a:rPr lang="es-ES" sz="1500" dirty="0" err="1" smtClean="0">
                <a:latin typeface="Calibri" charset="0"/>
              </a:rPr>
              <a:t>Cec</a:t>
            </a:r>
            <a:r>
              <a:rPr lang="es-ES" sz="1500" dirty="0">
                <a:latin typeface="Calibri" charset="0"/>
              </a:rPr>
              <a:t>: /// acabo de verlo  </a:t>
            </a:r>
            <a:endParaRPr lang="en-US" sz="1500" dirty="0">
              <a:latin typeface="Calibri" charset="0"/>
            </a:endParaRPr>
          </a:p>
          <a:p>
            <a:r>
              <a:rPr lang="es-ES" sz="1500" dirty="0" smtClean="0">
                <a:latin typeface="Calibri" charset="0"/>
              </a:rPr>
              <a:t>     Ana</a:t>
            </a:r>
            <a:r>
              <a:rPr lang="es-ES" sz="1500" dirty="0">
                <a:latin typeface="Calibri" charset="0"/>
              </a:rPr>
              <a:t>: [tengo dos papelitos más tuyos</a:t>
            </a:r>
            <a:r>
              <a:rPr lang="es-ES" sz="1500" dirty="0" smtClean="0">
                <a:latin typeface="Calibri" charset="0"/>
              </a:rPr>
              <a:t>]</a:t>
            </a:r>
            <a:r>
              <a:rPr lang="es-ES" sz="2800" dirty="0">
                <a:latin typeface="Garamond"/>
              </a:rPr>
              <a:t>	</a:t>
            </a:r>
            <a:r>
              <a:rPr lang="es-ES" sz="1500" dirty="0" smtClean="0">
                <a:latin typeface="Garamond"/>
              </a:rPr>
              <a:t>(4:23)</a:t>
            </a:r>
            <a:r>
              <a:rPr lang="es-ES" sz="2800" dirty="0" smtClean="0">
                <a:latin typeface="Garamond"/>
              </a:rPr>
              <a:t>			</a:t>
            </a:r>
            <a:endParaRPr lang="en-US" sz="1500" dirty="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2556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95350" y="944563"/>
            <a:ext cx="9795726" cy="4924425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s-ES" sz="3600" dirty="0">
                <a:latin typeface="Garamond"/>
              </a:rPr>
              <a:t>-</a:t>
            </a:r>
            <a:r>
              <a:rPr lang="es-ES" sz="3600" b="1" dirty="0">
                <a:latin typeface="Garamond"/>
              </a:rPr>
              <a:t>K</a:t>
            </a:r>
            <a:r>
              <a:rPr lang="es-ES" sz="3600" dirty="0">
                <a:latin typeface="Garamond"/>
              </a:rPr>
              <a:t>ey: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Degree</a:t>
            </a:r>
            <a:r>
              <a:rPr lang="es-ES" sz="2800" dirty="0">
                <a:latin typeface="Garamond"/>
              </a:rPr>
              <a:t> of </a:t>
            </a:r>
            <a:r>
              <a:rPr lang="es-ES" sz="2800" dirty="0" err="1">
                <a:latin typeface="Garamond"/>
              </a:rPr>
              <a:t>formality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or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informality</a:t>
            </a:r>
            <a:r>
              <a:rPr lang="es-ES" sz="2800" dirty="0">
                <a:latin typeface="Garamond"/>
              </a:rPr>
              <a:t> of </a:t>
            </a:r>
            <a:r>
              <a:rPr lang="es-ES" sz="2800" dirty="0" err="1">
                <a:latin typeface="Garamond"/>
              </a:rPr>
              <a:t>the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interaction</a:t>
            </a:r>
            <a:r>
              <a:rPr lang="es-ES" sz="2800" dirty="0">
                <a:latin typeface="Garamond"/>
              </a:rPr>
              <a:t>. </a:t>
            </a:r>
            <a:r>
              <a:rPr lang="es-ES" sz="2800" dirty="0" err="1">
                <a:latin typeface="Garamond"/>
              </a:rPr>
              <a:t>Changes</a:t>
            </a:r>
            <a:r>
              <a:rPr lang="es-ES" sz="2800" dirty="0">
                <a:latin typeface="Garamond"/>
              </a:rPr>
              <a:t> in </a:t>
            </a:r>
            <a:r>
              <a:rPr lang="es-ES" sz="2800" dirty="0" err="1">
                <a:latin typeface="Garamond"/>
              </a:rPr>
              <a:t>degrees</a:t>
            </a:r>
            <a:r>
              <a:rPr lang="es-ES" sz="2800" dirty="0">
                <a:latin typeface="Garamond"/>
              </a:rPr>
              <a:t> of </a:t>
            </a:r>
            <a:r>
              <a:rPr lang="es-ES" sz="2800" dirty="0" err="1">
                <a:latin typeface="Garamond"/>
              </a:rPr>
              <a:t>formality</a:t>
            </a:r>
            <a:r>
              <a:rPr lang="es-ES" sz="2800" dirty="0">
                <a:latin typeface="Garamond"/>
              </a:rPr>
              <a:t>.</a:t>
            </a:r>
            <a:r>
              <a:rPr lang="es-ES" sz="2800" u="sng" dirty="0">
                <a:latin typeface="Garamond"/>
              </a:rPr>
              <a:t> </a:t>
            </a:r>
          </a:p>
          <a:p>
            <a:r>
              <a:rPr lang="es-ES" sz="2800" dirty="0">
                <a:latin typeface="Garamond"/>
              </a:rPr>
              <a:t>As </a:t>
            </a:r>
            <a:r>
              <a:rPr lang="es-ES" sz="2800" dirty="0" err="1">
                <a:latin typeface="Garamond"/>
              </a:rPr>
              <a:t>this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is</a:t>
            </a:r>
            <a:r>
              <a:rPr lang="es-ES" sz="2800" dirty="0">
                <a:latin typeface="Garamond"/>
              </a:rPr>
              <a:t> a casual </a:t>
            </a:r>
            <a:r>
              <a:rPr lang="es-ES" sz="2800" dirty="0" err="1">
                <a:latin typeface="Garamond"/>
              </a:rPr>
              <a:t>conversation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between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really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close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friends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the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register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is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very</a:t>
            </a:r>
            <a:r>
              <a:rPr lang="es-ES" sz="2800" dirty="0">
                <a:latin typeface="Garamond"/>
              </a:rPr>
              <a:t> informal. </a:t>
            </a:r>
            <a:r>
              <a:rPr lang="es-ES" sz="2800" dirty="0" err="1">
                <a:latin typeface="Garamond"/>
              </a:rPr>
              <a:t>Both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the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grammar</a:t>
            </a:r>
            <a:r>
              <a:rPr lang="es-ES" sz="2800" dirty="0">
                <a:latin typeface="Garamond"/>
              </a:rPr>
              <a:t> and </a:t>
            </a:r>
            <a:r>
              <a:rPr lang="es-ES" sz="2800" dirty="0" err="1">
                <a:latin typeface="Garamond"/>
              </a:rPr>
              <a:t>lexis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used</a:t>
            </a:r>
            <a:r>
              <a:rPr lang="es-ES" sz="2800" dirty="0">
                <a:latin typeface="Garamond"/>
              </a:rPr>
              <a:t> are </a:t>
            </a:r>
            <a:r>
              <a:rPr lang="es-ES" sz="2800" dirty="0" err="1">
                <a:latin typeface="Garamond"/>
              </a:rPr>
              <a:t>colloquial</a:t>
            </a:r>
            <a:r>
              <a:rPr lang="es-ES" sz="2800" dirty="0">
                <a:latin typeface="Garamond"/>
              </a:rPr>
              <a:t>.</a:t>
            </a:r>
            <a:r>
              <a:rPr lang="es-ES" sz="2800" u="sng" dirty="0">
                <a:latin typeface="Garamond"/>
              </a:rPr>
              <a:t> </a:t>
            </a:r>
          </a:p>
          <a:p>
            <a:endParaRPr lang="es-ES" sz="2800" u="sng" dirty="0">
              <a:latin typeface="Garamond"/>
            </a:endParaRPr>
          </a:p>
          <a:p>
            <a:r>
              <a:rPr lang="es-ES" sz="2400" u="sng" dirty="0" err="1">
                <a:latin typeface="Garamond"/>
              </a:rPr>
              <a:t>Examples</a:t>
            </a:r>
            <a:r>
              <a:rPr lang="es-ES" sz="2400" u="sng" dirty="0">
                <a:latin typeface="Garamond"/>
              </a:rPr>
              <a:t>:</a:t>
            </a:r>
            <a:r>
              <a:rPr lang="es-ES" sz="2400" dirty="0">
                <a:latin typeface="Garamond"/>
              </a:rPr>
              <a:t> </a:t>
            </a:r>
          </a:p>
          <a:p>
            <a:r>
              <a:rPr lang="es-ES" sz="2400" dirty="0" err="1">
                <a:latin typeface="Garamond"/>
              </a:rPr>
              <a:t>Jac</a:t>
            </a:r>
            <a:r>
              <a:rPr lang="es-ES" sz="2400" dirty="0">
                <a:latin typeface="Garamond"/>
              </a:rPr>
              <a:t>: que bárbaro yo vivo en </a:t>
            </a:r>
            <a:r>
              <a:rPr lang="es-ES" sz="2400" dirty="0" err="1">
                <a:latin typeface="Garamond"/>
              </a:rPr>
              <a:t>unnnna</a:t>
            </a:r>
            <a:r>
              <a:rPr lang="es-ES" sz="2400" dirty="0">
                <a:latin typeface="Garamond"/>
              </a:rPr>
              <a:t> caja de zapatos boluda [no me entero de nada] </a:t>
            </a:r>
          </a:p>
          <a:p>
            <a:r>
              <a:rPr lang="es-ES" sz="2400" dirty="0">
                <a:latin typeface="Garamond"/>
              </a:rPr>
              <a:t>San: [no vos estás enamorada] boluda  eso es lo que pasa no </a:t>
            </a:r>
            <a:r>
              <a:rPr lang="es-ES" sz="2400" dirty="0" err="1">
                <a:latin typeface="Garamond"/>
              </a:rPr>
              <a:t>tenés</a:t>
            </a:r>
            <a:r>
              <a:rPr lang="es-ES" sz="2400" dirty="0">
                <a:latin typeface="Garamond"/>
              </a:rPr>
              <a:t> tiempo para estas cosas está bien seguí así </a:t>
            </a:r>
            <a:r>
              <a:rPr lang="es-ES" sz="2400" dirty="0" err="1">
                <a:latin typeface="Garamond"/>
              </a:rPr>
              <a:t>Jacke</a:t>
            </a:r>
            <a:r>
              <a:rPr lang="es-ES" sz="2400" dirty="0">
                <a:latin typeface="Garamond"/>
              </a:rPr>
              <a:t> </a:t>
            </a:r>
            <a:r>
              <a:rPr lang="es-ES" sz="2400" dirty="0" smtClean="0">
                <a:latin typeface="Garamond"/>
              </a:rPr>
              <a:t>(0:16)</a:t>
            </a:r>
            <a:endParaRPr lang="es-ES" sz="2400" dirty="0">
              <a:latin typeface="Garamond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417385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371600" y="1333164"/>
            <a:ext cx="8714433" cy="4985980"/>
          </a:xfrm>
          <a:prstGeom prst="rect">
            <a:avLst/>
          </a:prstGeom>
        </p:spPr>
        <p:txBody>
          <a:bodyPr rtlCol="0">
            <a:spAutoFit/>
          </a:bodyPr>
          <a:lstStyle/>
          <a:p>
            <a:r>
              <a:rPr lang="es-ES" sz="3600" b="1" dirty="0">
                <a:latin typeface="Garamond"/>
              </a:rPr>
              <a:t>I</a:t>
            </a:r>
            <a:r>
              <a:rPr lang="es-ES" sz="3600" dirty="0">
                <a:latin typeface="Garamond"/>
              </a:rPr>
              <a:t>nstruments: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channel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written</a:t>
            </a:r>
            <a:r>
              <a:rPr lang="es-ES" sz="2800" dirty="0">
                <a:latin typeface="Garamond"/>
              </a:rPr>
              <a:t>, </a:t>
            </a:r>
            <a:r>
              <a:rPr lang="es-ES" sz="2800" dirty="0" err="1">
                <a:latin typeface="Garamond"/>
              </a:rPr>
              <a:t>spoken</a:t>
            </a:r>
            <a:r>
              <a:rPr lang="es-ES" sz="2800" dirty="0">
                <a:latin typeface="Garamond"/>
              </a:rPr>
              <a:t>, audiovisual, verbal and non-verbal </a:t>
            </a:r>
            <a:r>
              <a:rPr lang="es-ES" sz="2800" dirty="0" err="1">
                <a:latin typeface="Garamond"/>
              </a:rPr>
              <a:t>cues</a:t>
            </a:r>
            <a:r>
              <a:rPr lang="es-ES" sz="2800" dirty="0">
                <a:latin typeface="Garamond"/>
              </a:rPr>
              <a:t> (</a:t>
            </a:r>
            <a:r>
              <a:rPr lang="es-ES" sz="2800" dirty="0" err="1">
                <a:latin typeface="Garamond"/>
              </a:rPr>
              <a:t>gestures</a:t>
            </a:r>
            <a:r>
              <a:rPr lang="es-ES" sz="2800" dirty="0">
                <a:latin typeface="Garamond"/>
              </a:rPr>
              <a:t>, </a:t>
            </a:r>
            <a:r>
              <a:rPr lang="es-ES" sz="2800" dirty="0" err="1">
                <a:latin typeface="Garamond"/>
              </a:rPr>
              <a:t>voice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modulations</a:t>
            </a:r>
            <a:r>
              <a:rPr lang="es-ES" sz="2800" dirty="0">
                <a:latin typeface="Garamond"/>
              </a:rPr>
              <a:t>, </a:t>
            </a:r>
            <a:r>
              <a:rPr lang="es-ES" sz="2800" dirty="0" err="1">
                <a:latin typeface="Garamond"/>
              </a:rPr>
              <a:t>noises</a:t>
            </a:r>
            <a:r>
              <a:rPr lang="es-ES" sz="2800" dirty="0">
                <a:latin typeface="Garamond"/>
              </a:rPr>
              <a:t>, </a:t>
            </a:r>
            <a:r>
              <a:rPr lang="es-ES" sz="2800" dirty="0" err="1">
                <a:latin typeface="Garamond"/>
              </a:rPr>
              <a:t>body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distance</a:t>
            </a:r>
            <a:r>
              <a:rPr lang="es-ES" sz="2800" dirty="0">
                <a:latin typeface="Garamond"/>
              </a:rPr>
              <a:t>). </a:t>
            </a:r>
            <a:r>
              <a:rPr lang="es-ES" sz="2800" dirty="0" err="1">
                <a:latin typeface="Garamond"/>
              </a:rPr>
              <a:t>Register</a:t>
            </a:r>
            <a:r>
              <a:rPr lang="es-ES" sz="2800" dirty="0">
                <a:latin typeface="Garamond"/>
              </a:rPr>
              <a:t>. Dialectal </a:t>
            </a:r>
            <a:r>
              <a:rPr lang="es-ES" sz="2800" dirty="0" err="1">
                <a:latin typeface="Garamond"/>
              </a:rPr>
              <a:t>varieties</a:t>
            </a:r>
            <a:r>
              <a:rPr lang="es-ES" sz="2800" dirty="0">
                <a:latin typeface="Garamond"/>
              </a:rPr>
              <a:t>.</a:t>
            </a:r>
            <a:endParaRPr lang="es-ES" sz="2800" u="sng" dirty="0">
              <a:latin typeface="Garamond"/>
            </a:endParaRPr>
          </a:p>
          <a:p>
            <a:r>
              <a:rPr lang="es-ES" u="sng" dirty="0">
                <a:latin typeface="Calibri" charset="0"/>
              </a:rPr>
              <a:t> </a:t>
            </a:r>
            <a:r>
              <a:rPr lang="es-ES" sz="2800" dirty="0" err="1">
                <a:latin typeface="Garamond"/>
              </a:rPr>
              <a:t>The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channel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is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spoken</a:t>
            </a:r>
            <a:r>
              <a:rPr lang="es-ES" sz="2800" dirty="0">
                <a:latin typeface="Garamond"/>
              </a:rPr>
              <a:t>. </a:t>
            </a:r>
            <a:r>
              <a:rPr lang="es-ES" sz="2800" dirty="0" err="1">
                <a:latin typeface="Garamond"/>
              </a:rPr>
              <a:t>The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register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is</a:t>
            </a:r>
            <a:r>
              <a:rPr lang="es-ES" sz="2800" dirty="0">
                <a:latin typeface="Garamond"/>
              </a:rPr>
              <a:t> informal. </a:t>
            </a:r>
            <a:r>
              <a:rPr lang="es-ES" sz="2800" dirty="0" err="1">
                <a:latin typeface="Garamond"/>
              </a:rPr>
              <a:t>The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speakers</a:t>
            </a:r>
            <a:r>
              <a:rPr lang="es-ES" sz="2800" dirty="0">
                <a:latin typeface="Garamond"/>
              </a:rPr>
              <a:t> resort </a:t>
            </a:r>
            <a:r>
              <a:rPr lang="es-ES" sz="2800" dirty="0" err="1">
                <a:latin typeface="Garamond"/>
              </a:rPr>
              <a:t>to</a:t>
            </a:r>
            <a:r>
              <a:rPr lang="es-ES" sz="2800" dirty="0">
                <a:latin typeface="Garamond"/>
              </a:rPr>
              <a:t> verbal and non-verbal </a:t>
            </a:r>
            <a:r>
              <a:rPr lang="es-ES" sz="2800" dirty="0" err="1">
                <a:latin typeface="Garamond"/>
              </a:rPr>
              <a:t>cues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to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be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able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to</a:t>
            </a:r>
            <a:r>
              <a:rPr lang="es-ES" sz="2800" dirty="0">
                <a:latin typeface="Garamond"/>
              </a:rPr>
              <a:t> </a:t>
            </a:r>
            <a:r>
              <a:rPr lang="es-ES" sz="2800" dirty="0" err="1">
                <a:latin typeface="Garamond"/>
              </a:rPr>
              <a:t>communicate</a:t>
            </a:r>
            <a:r>
              <a:rPr lang="es-ES" sz="2800" dirty="0">
                <a:latin typeface="Garamond"/>
              </a:rPr>
              <a:t>.</a:t>
            </a:r>
            <a:endParaRPr lang="es-ES" sz="2800" u="sng" dirty="0">
              <a:latin typeface="Garamond"/>
            </a:endParaRPr>
          </a:p>
          <a:p>
            <a:endParaRPr lang="es-ES" sz="2800" dirty="0">
              <a:latin typeface="Garamond"/>
            </a:endParaRPr>
          </a:p>
          <a:p>
            <a:r>
              <a:rPr lang="es-ES" sz="2400" dirty="0" err="1">
                <a:latin typeface="Garamond"/>
              </a:rPr>
              <a:t>Examples</a:t>
            </a:r>
            <a:r>
              <a:rPr lang="es-ES" sz="2400" dirty="0">
                <a:latin typeface="Garamond"/>
              </a:rPr>
              <a:t>:  </a:t>
            </a:r>
          </a:p>
          <a:p>
            <a:r>
              <a:rPr lang="es-ES" sz="2400" dirty="0" err="1">
                <a:latin typeface="Garamond"/>
              </a:rPr>
              <a:t>Jac</a:t>
            </a:r>
            <a:r>
              <a:rPr lang="es-ES" sz="2400" dirty="0">
                <a:latin typeface="Garamond"/>
              </a:rPr>
              <a:t>: anoche lo que me pasó le contaba a ella </a:t>
            </a:r>
          </a:p>
          <a:p>
            <a:r>
              <a:rPr lang="es-ES" sz="2400" dirty="0">
                <a:latin typeface="Garamond"/>
              </a:rPr>
              <a:t>San: qué hiciste?  </a:t>
            </a:r>
          </a:p>
          <a:p>
            <a:r>
              <a:rPr lang="es-ES" sz="2400" dirty="0" err="1">
                <a:latin typeface="Garamond"/>
              </a:rPr>
              <a:t>Jac</a:t>
            </a:r>
            <a:r>
              <a:rPr lang="es-ES" sz="2400" dirty="0">
                <a:latin typeface="Garamond"/>
              </a:rPr>
              <a:t>: = salgo de </a:t>
            </a:r>
            <a:r>
              <a:rPr lang="es-ES" sz="2400" dirty="0" err="1">
                <a:latin typeface="Garamond"/>
              </a:rPr>
              <a:t>Abbot</a:t>
            </a:r>
            <a:r>
              <a:rPr lang="es-ES" sz="2400" dirty="0">
                <a:latin typeface="Garamond"/>
              </a:rPr>
              <a:t> / viste (se aclara la garganta) </a:t>
            </a:r>
            <a:r>
              <a:rPr lang="es-ES" sz="2400" dirty="0" smtClean="0">
                <a:latin typeface="Garamond"/>
              </a:rPr>
              <a:t>(0:24)</a:t>
            </a:r>
            <a:endParaRPr lang="es-ES" sz="2400" dirty="0">
              <a:latin typeface="Garamond"/>
            </a:endParaRPr>
          </a:p>
          <a:p>
            <a:pPr algn="ctr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2121250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ánico">
  <a:themeElements>
    <a:clrScheme name="Orgánico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ánico">
      <a:majorFont>
        <a:latin typeface="Garamond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ánic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rganic" id="{28CDC826-8792-45C0-861B-85EB3ADEDA33}" vid="{A2BEDC8B-F191-493B-BA33-0F4F800A89D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33</TotalTime>
  <Words>871</Words>
  <Application>Microsoft Office PowerPoint</Application>
  <PresentationFormat>Personalizado</PresentationFormat>
  <Paragraphs>97</Paragraphs>
  <Slides>13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Orgánico</vt:lpstr>
      <vt:lpstr>Dell Hymes  SPEAKING GRID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pc</cp:lastModifiedBy>
  <cp:revision>9</cp:revision>
  <dcterms:created xsi:type="dcterms:W3CDTF">2013-07-15T20:26:40Z</dcterms:created>
  <dcterms:modified xsi:type="dcterms:W3CDTF">2014-06-09T17:15:59Z</dcterms:modified>
</cp:coreProperties>
</file>