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6" r:id="rId3"/>
    <p:sldId id="258" r:id="rId4"/>
    <p:sldId id="259" r:id="rId5"/>
    <p:sldId id="260" r:id="rId6"/>
    <p:sldId id="268" r:id="rId7"/>
    <p:sldId id="261" r:id="rId8"/>
    <p:sldId id="262" r:id="rId9"/>
    <p:sldId id="263" r:id="rId10"/>
    <p:sldId id="264" r:id="rId11"/>
    <p:sldId id="269" r:id="rId12"/>
    <p:sldId id="271" r:id="rId13"/>
    <p:sldId id="270" r:id="rId14"/>
    <p:sldId id="267" r:id="rId1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86" y="35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6AD577D-3F9E-48C1-98AC-7A138423F78B}" type="datetimeFigureOut">
              <a:rPr lang="es-AR" smtClean="0"/>
              <a:pPr/>
              <a:t>09/06/2014</a:t>
            </a:fld>
            <a:endParaRPr lang="es-AR"/>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s-AR"/>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F423A594-4EE9-436E-8AAF-98DBB7884A04}"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6AD577D-3F9E-48C1-98AC-7A138423F78B}" type="datetimeFigureOut">
              <a:rPr lang="es-AR" smtClean="0"/>
              <a:pPr/>
              <a:t>09/06/2014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423A594-4EE9-436E-8AAF-98DBB7884A04}"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06AD577D-3F9E-48C1-98AC-7A138423F78B}" type="datetimeFigureOut">
              <a:rPr lang="es-AR" smtClean="0"/>
              <a:pPr/>
              <a:t>09/06/2014</a:t>
            </a:fld>
            <a:endParaRPr lang="es-AR"/>
          </a:p>
        </p:txBody>
      </p:sp>
      <p:sp>
        <p:nvSpPr>
          <p:cNvPr id="5" name="4 Marcador de pie de página"/>
          <p:cNvSpPr>
            <a:spLocks noGrp="1"/>
          </p:cNvSpPr>
          <p:nvPr>
            <p:ph type="ftr" sz="quarter" idx="11"/>
          </p:nvPr>
        </p:nvSpPr>
        <p:spPr>
          <a:xfrm>
            <a:off x="457201" y="6248207"/>
            <a:ext cx="5573483" cy="365125"/>
          </a:xfrm>
        </p:spPr>
        <p:txBody>
          <a:bodyPr/>
          <a:lstStyle/>
          <a:p>
            <a:endParaRPr lang="es-AR"/>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F423A594-4EE9-436E-8AAF-98DBB7884A04}"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06AD577D-3F9E-48C1-98AC-7A138423F78B}" type="datetimeFigureOut">
              <a:rPr lang="es-AR" smtClean="0"/>
              <a:pPr/>
              <a:t>09/06/2014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F423A594-4EE9-436E-8AAF-98DBB7884A04}" type="slidenum">
              <a:rPr lang="es-AR" smtClean="0"/>
              <a:pPr/>
              <a:t>‹Nº›</a:t>
            </a:fld>
            <a:endParaRPr lang="es-AR"/>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06AD577D-3F9E-48C1-98AC-7A138423F78B}" type="datetimeFigureOut">
              <a:rPr lang="es-AR" smtClean="0"/>
              <a:pPr/>
              <a:t>09/06/2014</a:t>
            </a:fld>
            <a:endParaRPr lang="es-AR"/>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423A594-4EE9-436E-8AAF-98DBB7884A04}" type="slidenum">
              <a:rPr lang="es-AR" smtClean="0"/>
              <a:pPr/>
              <a:t>‹Nº›</a:t>
            </a:fld>
            <a:endParaRPr lang="es-AR"/>
          </a:p>
        </p:txBody>
      </p:sp>
      <p:sp>
        <p:nvSpPr>
          <p:cNvPr id="14" name="13 Marcador de pie de página"/>
          <p:cNvSpPr>
            <a:spLocks noGrp="1"/>
          </p:cNvSpPr>
          <p:nvPr>
            <p:ph type="ftr" sz="quarter" idx="12"/>
          </p:nvPr>
        </p:nvSpPr>
        <p:spPr/>
        <p:txBody>
          <a:bodyPr/>
          <a:lstStyle/>
          <a:p>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8" name="7 Marcador de fecha"/>
          <p:cNvSpPr>
            <a:spLocks noGrp="1"/>
          </p:cNvSpPr>
          <p:nvPr>
            <p:ph type="dt" sz="half" idx="15"/>
          </p:nvPr>
        </p:nvSpPr>
        <p:spPr/>
        <p:txBody>
          <a:bodyPr rtlCol="0"/>
          <a:lstStyle/>
          <a:p>
            <a:fld id="{06AD577D-3F9E-48C1-98AC-7A138423F78B}" type="datetimeFigureOut">
              <a:rPr lang="es-AR" smtClean="0"/>
              <a:pPr/>
              <a:t>09/06/2014</a:t>
            </a:fld>
            <a:endParaRPr lang="es-AR"/>
          </a:p>
        </p:txBody>
      </p:sp>
      <p:sp>
        <p:nvSpPr>
          <p:cNvPr id="10" name="9 Marcador de número de diapositiva"/>
          <p:cNvSpPr>
            <a:spLocks noGrp="1"/>
          </p:cNvSpPr>
          <p:nvPr>
            <p:ph type="sldNum" sz="quarter" idx="16"/>
          </p:nvPr>
        </p:nvSpPr>
        <p:spPr/>
        <p:txBody>
          <a:bodyPr rtlCol="0"/>
          <a:lstStyle/>
          <a:p>
            <a:fld id="{F423A594-4EE9-436E-8AAF-98DBB7884A04}" type="slidenum">
              <a:rPr lang="es-AR" smtClean="0"/>
              <a:pPr/>
              <a:t>‹Nº›</a:t>
            </a:fld>
            <a:endParaRPr lang="es-AR"/>
          </a:p>
        </p:txBody>
      </p:sp>
      <p:sp>
        <p:nvSpPr>
          <p:cNvPr id="12" name="11 Marcador de pie de página"/>
          <p:cNvSpPr>
            <a:spLocks noGrp="1"/>
          </p:cNvSpPr>
          <p:nvPr>
            <p:ph type="ftr" sz="quarter" idx="17"/>
          </p:nvPr>
        </p:nvSpPr>
        <p:spPr/>
        <p:txBody>
          <a:bodyPr rtlCol="0"/>
          <a:lstStyle/>
          <a:p>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smtClean="0"/>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5"/>
          </p:nvPr>
        </p:nvSpPr>
        <p:spPr/>
        <p:txBody>
          <a:bodyPr rtlCol="0"/>
          <a:lstStyle/>
          <a:p>
            <a:fld id="{06AD577D-3F9E-48C1-98AC-7A138423F78B}" type="datetimeFigureOut">
              <a:rPr lang="es-AR" smtClean="0"/>
              <a:pPr/>
              <a:t>09/06/2014</a:t>
            </a:fld>
            <a:endParaRPr lang="es-AR"/>
          </a:p>
        </p:txBody>
      </p:sp>
      <p:sp>
        <p:nvSpPr>
          <p:cNvPr id="12" name="11 Marcador de número de diapositiva"/>
          <p:cNvSpPr>
            <a:spLocks noGrp="1"/>
          </p:cNvSpPr>
          <p:nvPr>
            <p:ph type="sldNum" sz="quarter" idx="16"/>
          </p:nvPr>
        </p:nvSpPr>
        <p:spPr/>
        <p:txBody>
          <a:bodyPr rtlCol="0"/>
          <a:lstStyle/>
          <a:p>
            <a:fld id="{F423A594-4EE9-436E-8AAF-98DBB7884A04}" type="slidenum">
              <a:rPr lang="es-AR" smtClean="0"/>
              <a:pPr/>
              <a:t>‹Nº›</a:t>
            </a:fld>
            <a:endParaRPr lang="es-AR"/>
          </a:p>
        </p:txBody>
      </p:sp>
      <p:sp>
        <p:nvSpPr>
          <p:cNvPr id="14" name="13 Marcador de pie de página"/>
          <p:cNvSpPr>
            <a:spLocks noGrp="1"/>
          </p:cNvSpPr>
          <p:nvPr>
            <p:ph type="ftr" sz="quarter" idx="17"/>
          </p:nvPr>
        </p:nvSpPr>
        <p:spPr/>
        <p:txBody>
          <a:bodyPr rtlCol="0"/>
          <a:lstStyle/>
          <a:p>
            <a:endParaRPr lang="es-AR"/>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06AD577D-3F9E-48C1-98AC-7A138423F78B}" type="datetimeFigureOut">
              <a:rPr lang="es-AR" smtClean="0"/>
              <a:pPr/>
              <a:t>09/06/2014</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F423A594-4EE9-436E-8AAF-98DBB7884A04}"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6AD577D-3F9E-48C1-98AC-7A138423F78B}" type="datetimeFigureOut">
              <a:rPr lang="es-AR" smtClean="0"/>
              <a:pPr/>
              <a:t>09/06/2014</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F423A594-4EE9-436E-8AAF-98DBB7884A04}"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06AD577D-3F9E-48C1-98AC-7A138423F78B}" type="datetimeFigureOut">
              <a:rPr lang="es-AR" smtClean="0"/>
              <a:pPr/>
              <a:t>09/06/2014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F423A594-4EE9-436E-8AAF-98DBB7884A04}" type="slidenum">
              <a:rPr lang="es-AR" smtClean="0"/>
              <a:pPr/>
              <a:t>‹Nº›</a:t>
            </a:fld>
            <a:endParaRPr lang="es-AR"/>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smtClean="0"/>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06AD577D-3F9E-48C1-98AC-7A138423F78B}" type="datetimeFigureOut">
              <a:rPr lang="es-AR" smtClean="0"/>
              <a:pPr/>
              <a:t>09/06/2014</a:t>
            </a:fld>
            <a:endParaRPr lang="es-AR"/>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F423A594-4EE9-436E-8AAF-98DBB7884A04}" type="slidenum">
              <a:rPr lang="es-AR" smtClean="0"/>
              <a:pPr/>
              <a:t>‹Nº›</a:t>
            </a:fld>
            <a:endParaRPr lang="es-AR"/>
          </a:p>
        </p:txBody>
      </p:sp>
      <p:sp>
        <p:nvSpPr>
          <p:cNvPr id="14" name="13 Marcador de pie de página"/>
          <p:cNvSpPr>
            <a:spLocks noGrp="1"/>
          </p:cNvSpPr>
          <p:nvPr>
            <p:ph type="ftr" sz="quarter" idx="12"/>
          </p:nvPr>
        </p:nvSpPr>
        <p:spPr>
          <a:xfrm>
            <a:off x="1600200" y="6248206"/>
            <a:ext cx="4572000" cy="365125"/>
          </a:xfrm>
        </p:spPr>
        <p:txBody>
          <a:bodyPr rtlCol="0"/>
          <a:lstStyle/>
          <a:p>
            <a:endParaRPr lang="es-AR"/>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smtClean="0"/>
              <a:t>Haga clic en el icono para agregar una imagen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6AD577D-3F9E-48C1-98AC-7A138423F78B}" type="datetimeFigureOut">
              <a:rPr lang="es-AR" smtClean="0"/>
              <a:pPr/>
              <a:t>09/06/2014</a:t>
            </a:fld>
            <a:endParaRPr lang="es-AR"/>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s-AR"/>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423A594-4EE9-436E-8AAF-98DBB7884A04}"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err="1" smtClean="0"/>
              <a:t>Speaking</a:t>
            </a:r>
            <a:r>
              <a:rPr lang="es-AR" dirty="0" smtClean="0"/>
              <a:t> </a:t>
            </a:r>
            <a:r>
              <a:rPr lang="es-AR" dirty="0" err="1" smtClean="0"/>
              <a:t>Grid</a:t>
            </a:r>
            <a:r>
              <a:rPr lang="es-AR" dirty="0"/>
              <a:t/>
            </a:r>
            <a:br>
              <a:rPr lang="es-AR" dirty="0"/>
            </a:br>
            <a:r>
              <a:rPr lang="es-AR" dirty="0" err="1" smtClean="0"/>
              <a:t>Hymes</a:t>
            </a:r>
            <a:r>
              <a:rPr lang="es-AR" dirty="0" smtClean="0"/>
              <a:t> </a:t>
            </a:r>
            <a:r>
              <a:rPr lang="es-AR" dirty="0" err="1" smtClean="0"/>
              <a:t>speaking</a:t>
            </a:r>
            <a:r>
              <a:rPr lang="es-AR" dirty="0" smtClean="0"/>
              <a:t> </a:t>
            </a:r>
            <a:r>
              <a:rPr lang="es-AR" dirty="0" err="1" smtClean="0"/>
              <a:t>model</a:t>
            </a:r>
            <a:endParaRPr lang="es-AR" dirty="0"/>
          </a:p>
        </p:txBody>
      </p:sp>
      <p:sp>
        <p:nvSpPr>
          <p:cNvPr id="3" name="2 Subtítulo"/>
          <p:cNvSpPr>
            <a:spLocks noGrp="1"/>
          </p:cNvSpPr>
          <p:nvPr>
            <p:ph type="subTitle" idx="1"/>
          </p:nvPr>
        </p:nvSpPr>
        <p:spPr/>
        <p:txBody>
          <a:bodyPr>
            <a:normAutofit fontScale="77500" lnSpcReduction="20000"/>
          </a:bodyPr>
          <a:lstStyle/>
          <a:p>
            <a:pPr algn="r"/>
            <a:r>
              <a:rPr lang="es-AR" dirty="0" smtClean="0"/>
              <a:t>Lucía Ríos</a:t>
            </a:r>
          </a:p>
          <a:p>
            <a:pPr algn="r"/>
            <a:r>
              <a:rPr lang="es-AR" dirty="0" smtClean="0"/>
              <a:t>Laura </a:t>
            </a:r>
            <a:r>
              <a:rPr lang="es-AR" dirty="0" err="1" smtClean="0"/>
              <a:t>Lagranda</a:t>
            </a:r>
            <a:endParaRPr lang="es-AR" dirty="0"/>
          </a:p>
        </p:txBody>
      </p:sp>
    </p:spTree>
    <p:extLst>
      <p:ext uri="{BB962C8B-B14F-4D97-AF65-F5344CB8AC3E}">
        <p14:creationId xmlns="" xmlns:p14="http://schemas.microsoft.com/office/powerpoint/2010/main" val="1325106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err="1" smtClean="0"/>
              <a:t>G</a:t>
            </a:r>
            <a:r>
              <a:rPr lang="es-AR" dirty="0" err="1" smtClean="0"/>
              <a:t>enre</a:t>
            </a:r>
            <a:endParaRPr lang="es-AR" dirty="0"/>
          </a:p>
        </p:txBody>
      </p:sp>
      <p:sp>
        <p:nvSpPr>
          <p:cNvPr id="3" name="2 Marcador de contenido"/>
          <p:cNvSpPr>
            <a:spLocks noGrp="1"/>
          </p:cNvSpPr>
          <p:nvPr>
            <p:ph sz="quarter" idx="1"/>
          </p:nvPr>
        </p:nvSpPr>
        <p:spPr/>
        <p:txBody>
          <a:bodyPr/>
          <a:lstStyle/>
          <a:p>
            <a:pPr marL="0" indent="0" algn="just">
              <a:buNone/>
            </a:pPr>
            <a:r>
              <a:rPr lang="es-AR" dirty="0" err="1" smtClean="0"/>
              <a:t>It</a:t>
            </a:r>
            <a:r>
              <a:rPr lang="es-AR" dirty="0" smtClean="0"/>
              <a:t> </a:t>
            </a:r>
            <a:r>
              <a:rPr lang="es-AR" dirty="0" err="1" smtClean="0"/>
              <a:t>is</a:t>
            </a:r>
            <a:r>
              <a:rPr lang="es-AR" dirty="0" smtClean="0"/>
              <a:t> </a:t>
            </a:r>
            <a:r>
              <a:rPr lang="es-AR" dirty="0" err="1" smtClean="0"/>
              <a:t>the</a:t>
            </a:r>
            <a:r>
              <a:rPr lang="es-AR" dirty="0" smtClean="0"/>
              <a:t> </a:t>
            </a:r>
            <a:r>
              <a:rPr lang="es-AR" dirty="0" err="1" smtClean="0"/>
              <a:t>type</a:t>
            </a:r>
            <a:r>
              <a:rPr lang="es-AR" dirty="0" smtClean="0"/>
              <a:t> of </a:t>
            </a:r>
            <a:r>
              <a:rPr lang="es-AR" dirty="0" err="1" smtClean="0"/>
              <a:t>communicative</a:t>
            </a:r>
            <a:r>
              <a:rPr lang="es-AR" dirty="0" smtClean="0"/>
              <a:t> </a:t>
            </a:r>
            <a:r>
              <a:rPr lang="es-AR" dirty="0" err="1" smtClean="0"/>
              <a:t>event</a:t>
            </a:r>
            <a:r>
              <a:rPr lang="es-AR" dirty="0" smtClean="0"/>
              <a:t>, </a:t>
            </a:r>
            <a:r>
              <a:rPr lang="es-AR" dirty="0" err="1" smtClean="0"/>
              <a:t>or</a:t>
            </a:r>
            <a:r>
              <a:rPr lang="es-AR" dirty="0" smtClean="0"/>
              <a:t> </a:t>
            </a:r>
            <a:r>
              <a:rPr lang="es-AR" dirty="0" err="1" smtClean="0"/>
              <a:t>the</a:t>
            </a:r>
            <a:r>
              <a:rPr lang="es-AR" dirty="0" smtClean="0"/>
              <a:t>     </a:t>
            </a:r>
            <a:r>
              <a:rPr lang="es-AR" dirty="0" err="1" smtClean="0"/>
              <a:t>message</a:t>
            </a:r>
            <a:r>
              <a:rPr lang="es-AR" dirty="0" smtClean="0"/>
              <a:t>–</a:t>
            </a:r>
            <a:r>
              <a:rPr lang="es-AR" dirty="0" err="1" smtClean="0"/>
              <a:t>form</a:t>
            </a:r>
            <a:r>
              <a:rPr lang="es-AR" dirty="0" smtClean="0"/>
              <a:t>: </a:t>
            </a:r>
            <a:r>
              <a:rPr lang="es-AR" dirty="0" err="1" smtClean="0"/>
              <a:t>conference</a:t>
            </a:r>
            <a:r>
              <a:rPr lang="es-AR" dirty="0" smtClean="0"/>
              <a:t>, debate, casual </a:t>
            </a:r>
            <a:r>
              <a:rPr lang="es-AR" dirty="0" err="1" smtClean="0"/>
              <a:t>conversation</a:t>
            </a:r>
            <a:r>
              <a:rPr lang="es-AR" dirty="0" smtClean="0"/>
              <a:t>, </a:t>
            </a:r>
            <a:r>
              <a:rPr lang="es-AR" dirty="0" err="1" smtClean="0"/>
              <a:t>parliamentary</a:t>
            </a:r>
            <a:r>
              <a:rPr lang="es-AR" dirty="0" smtClean="0"/>
              <a:t> debate, </a:t>
            </a:r>
            <a:r>
              <a:rPr lang="es-AR" dirty="0" err="1" smtClean="0"/>
              <a:t>police</a:t>
            </a:r>
            <a:r>
              <a:rPr lang="es-AR" dirty="0" smtClean="0"/>
              <a:t> </a:t>
            </a:r>
            <a:r>
              <a:rPr lang="es-AR" dirty="0" err="1" smtClean="0"/>
              <a:t>inquiry</a:t>
            </a:r>
            <a:r>
              <a:rPr lang="es-AR" dirty="0" smtClean="0"/>
              <a:t>, etc.</a:t>
            </a:r>
          </a:p>
          <a:p>
            <a:pPr marL="0" indent="0" algn="just">
              <a:buNone/>
            </a:pPr>
            <a:endParaRPr lang="es-AR" dirty="0"/>
          </a:p>
          <a:p>
            <a:pPr algn="just"/>
            <a:r>
              <a:rPr lang="en-US" dirty="0"/>
              <a:t>Casual, familiar conversation</a:t>
            </a:r>
            <a:endParaRPr lang="es-AR" dirty="0"/>
          </a:p>
          <a:p>
            <a:pPr marL="0" indent="0" algn="just">
              <a:buNone/>
            </a:pPr>
            <a:endParaRPr lang="es-AR" dirty="0" smtClean="0"/>
          </a:p>
          <a:p>
            <a:pPr algn="just"/>
            <a:endParaRPr lang="es-AR" dirty="0"/>
          </a:p>
        </p:txBody>
      </p:sp>
    </p:spTree>
    <p:extLst>
      <p:ext uri="{BB962C8B-B14F-4D97-AF65-F5344CB8AC3E}">
        <p14:creationId xmlns="" xmlns:p14="http://schemas.microsoft.com/office/powerpoint/2010/main" val="3281268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Examples</a:t>
            </a:r>
            <a:endParaRPr lang="es-AR" dirty="0"/>
          </a:p>
        </p:txBody>
      </p:sp>
      <p:sp>
        <p:nvSpPr>
          <p:cNvPr id="3" name="2 Marcador de contenido"/>
          <p:cNvSpPr>
            <a:spLocks noGrp="1"/>
          </p:cNvSpPr>
          <p:nvPr>
            <p:ph sz="quarter" idx="1"/>
          </p:nvPr>
        </p:nvSpPr>
        <p:spPr/>
        <p:txBody>
          <a:bodyPr/>
          <a:lstStyle/>
          <a:p>
            <a:r>
              <a:rPr lang="es-AR" dirty="0" err="1" smtClean="0"/>
              <a:t>Overlapping</a:t>
            </a:r>
            <a:endParaRPr lang="es-AR" dirty="0" smtClean="0"/>
          </a:p>
          <a:p>
            <a:endParaRPr lang="es-AR" dirty="0" smtClean="0"/>
          </a:p>
          <a:p>
            <a:r>
              <a:rPr lang="es-AR" dirty="0" smtClean="0"/>
              <a:t>A: /ah no se la verdad la pase bien che/</a:t>
            </a:r>
          </a:p>
          <a:p>
            <a:r>
              <a:rPr lang="es-AR" dirty="0" smtClean="0"/>
              <a:t>B: /[bueno me alegro]/</a:t>
            </a:r>
          </a:p>
          <a:p>
            <a:r>
              <a:rPr lang="es-AR" dirty="0" smtClean="0"/>
              <a:t>A: /[bueno </a:t>
            </a:r>
            <a:r>
              <a:rPr lang="es-AR" dirty="0" err="1" smtClean="0"/>
              <a:t>evangelina</a:t>
            </a:r>
            <a:r>
              <a:rPr lang="es-AR" dirty="0" smtClean="0"/>
              <a:t>] te dijo eso por que no la fuiste a visitar/</a:t>
            </a:r>
          </a:p>
          <a:p>
            <a:endParaRPr lang="es-AR" dirty="0" smtClean="0"/>
          </a:p>
          <a:p>
            <a:endParaRPr lang="es-A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Example</a:t>
            </a:r>
            <a:endParaRPr lang="es-AR" dirty="0"/>
          </a:p>
        </p:txBody>
      </p:sp>
      <p:sp>
        <p:nvSpPr>
          <p:cNvPr id="3" name="2 Marcador de contenido"/>
          <p:cNvSpPr>
            <a:spLocks noGrp="1"/>
          </p:cNvSpPr>
          <p:nvPr>
            <p:ph sz="quarter" idx="1"/>
          </p:nvPr>
        </p:nvSpPr>
        <p:spPr/>
        <p:txBody>
          <a:bodyPr/>
          <a:lstStyle/>
          <a:p>
            <a:r>
              <a:rPr lang="es-AR" dirty="0" err="1" smtClean="0"/>
              <a:t>Indirectness</a:t>
            </a:r>
            <a:r>
              <a:rPr lang="es-AR" dirty="0" smtClean="0"/>
              <a:t>:</a:t>
            </a:r>
          </a:p>
          <a:p>
            <a:endParaRPr lang="es-AR" dirty="0" smtClean="0"/>
          </a:p>
          <a:p>
            <a:r>
              <a:rPr lang="es-AR" dirty="0" smtClean="0"/>
              <a:t>A: /son libros de ingles que no usan mas/</a:t>
            </a:r>
          </a:p>
          <a:p>
            <a:endParaRPr lang="es-AR" dirty="0" smtClean="0"/>
          </a:p>
          <a:p>
            <a:r>
              <a:rPr lang="es-AR" dirty="0" smtClean="0"/>
              <a:t>B: /</a:t>
            </a:r>
            <a:r>
              <a:rPr lang="es-AR" dirty="0" err="1" smtClean="0"/>
              <a:t>ayy</a:t>
            </a:r>
            <a:r>
              <a:rPr lang="es-AR" dirty="0" smtClean="0"/>
              <a:t> que suerte que tengo que me siguen trayendo mas libros de ingles/</a:t>
            </a:r>
            <a:endParaRPr lang="es-A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Examples</a:t>
            </a:r>
            <a:endParaRPr lang="es-AR" dirty="0"/>
          </a:p>
        </p:txBody>
      </p:sp>
      <p:sp>
        <p:nvSpPr>
          <p:cNvPr id="3" name="2 Marcador de contenido"/>
          <p:cNvSpPr>
            <a:spLocks noGrp="1"/>
          </p:cNvSpPr>
          <p:nvPr>
            <p:ph sz="quarter" idx="1"/>
          </p:nvPr>
        </p:nvSpPr>
        <p:spPr/>
        <p:txBody>
          <a:bodyPr>
            <a:normAutofit fontScale="92500" lnSpcReduction="10000"/>
          </a:bodyPr>
          <a:lstStyle/>
          <a:p>
            <a:r>
              <a:rPr lang="es-AR" dirty="0" err="1" smtClean="0"/>
              <a:t>Latching</a:t>
            </a:r>
            <a:r>
              <a:rPr lang="es-AR" dirty="0" smtClean="0"/>
              <a:t>:</a:t>
            </a:r>
          </a:p>
          <a:p>
            <a:endParaRPr lang="es-AR" dirty="0" smtClean="0"/>
          </a:p>
          <a:p>
            <a:r>
              <a:rPr lang="es-AR" dirty="0" smtClean="0"/>
              <a:t>A: /y como entraron en la casa de sele. Entraron bien?/</a:t>
            </a:r>
          </a:p>
          <a:p>
            <a:r>
              <a:rPr lang="es-AR" dirty="0" smtClean="0"/>
              <a:t>B: [el patio es enorme que]</a:t>
            </a:r>
          </a:p>
          <a:p>
            <a:r>
              <a:rPr lang="es-AR" dirty="0" smtClean="0"/>
              <a:t>C:[si porque el tejo]=</a:t>
            </a:r>
          </a:p>
          <a:p>
            <a:r>
              <a:rPr lang="es-AR" dirty="0" smtClean="0"/>
              <a:t>B:=[el patio es </a:t>
            </a:r>
            <a:r>
              <a:rPr lang="es-AR" dirty="0" err="1" smtClean="0"/>
              <a:t>graaande</a:t>
            </a:r>
            <a:r>
              <a:rPr lang="es-AR" dirty="0" smtClean="0"/>
              <a:t>]</a:t>
            </a:r>
          </a:p>
          <a:p>
            <a:r>
              <a:rPr lang="es-AR" dirty="0" smtClean="0"/>
              <a:t>C:[el tejo estaba]</a:t>
            </a:r>
          </a:p>
          <a:p>
            <a:r>
              <a:rPr lang="es-AR" dirty="0" smtClean="0"/>
              <a:t>A: /eh/</a:t>
            </a:r>
          </a:p>
          <a:p>
            <a:r>
              <a:rPr lang="es-AR" dirty="0" smtClean="0"/>
              <a:t>C: /en el garaje y </a:t>
            </a:r>
            <a:r>
              <a:rPr lang="es-AR" dirty="0" err="1" smtClean="0"/>
              <a:t>habia</a:t>
            </a:r>
            <a:r>
              <a:rPr lang="es-AR" dirty="0" smtClean="0"/>
              <a:t> bastantes chicos/</a:t>
            </a:r>
            <a:endParaRPr lang="es-A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Bibliography</a:t>
            </a:r>
            <a:endParaRPr lang="es-AR" dirty="0"/>
          </a:p>
        </p:txBody>
      </p:sp>
      <p:sp>
        <p:nvSpPr>
          <p:cNvPr id="3" name="2 Marcador de contenido"/>
          <p:cNvSpPr>
            <a:spLocks noGrp="1"/>
          </p:cNvSpPr>
          <p:nvPr>
            <p:ph sz="quarter" idx="1"/>
          </p:nvPr>
        </p:nvSpPr>
        <p:spPr/>
        <p:txBody>
          <a:bodyPr/>
          <a:lstStyle/>
          <a:p>
            <a:r>
              <a:rPr lang="es-AR" dirty="0" smtClean="0"/>
              <a:t>Brown, G. and </a:t>
            </a:r>
            <a:r>
              <a:rPr lang="es-AR" dirty="0" err="1" smtClean="0"/>
              <a:t>Yule</a:t>
            </a:r>
            <a:r>
              <a:rPr lang="es-AR" dirty="0" smtClean="0"/>
              <a:t> G. (1983) </a:t>
            </a:r>
            <a:r>
              <a:rPr lang="es-AR" dirty="0" err="1" smtClean="0"/>
              <a:t>Discourse</a:t>
            </a:r>
            <a:r>
              <a:rPr lang="es-AR" dirty="0" smtClean="0"/>
              <a:t> </a:t>
            </a:r>
            <a:r>
              <a:rPr lang="es-AR" dirty="0" err="1" smtClean="0"/>
              <a:t>Analysis</a:t>
            </a:r>
            <a:r>
              <a:rPr lang="es-AR" dirty="0" smtClean="0"/>
              <a:t>, C.U.P.; </a:t>
            </a:r>
            <a:r>
              <a:rPr lang="es-AR" dirty="0" err="1" smtClean="0"/>
              <a:t>Chapter</a:t>
            </a:r>
            <a:r>
              <a:rPr lang="es-AR" dirty="0" smtClean="0"/>
              <a:t> 2: </a:t>
            </a:r>
            <a:r>
              <a:rPr lang="es-AR" dirty="0" err="1" smtClean="0"/>
              <a:t>The</a:t>
            </a:r>
            <a:r>
              <a:rPr lang="es-AR" dirty="0" smtClean="0"/>
              <a:t> Role of </a:t>
            </a:r>
            <a:r>
              <a:rPr lang="es-AR" dirty="0" err="1" smtClean="0"/>
              <a:t>Context</a:t>
            </a:r>
            <a:r>
              <a:rPr lang="es-AR" dirty="0" smtClean="0"/>
              <a:t> in </a:t>
            </a:r>
            <a:r>
              <a:rPr lang="es-AR" dirty="0" err="1" smtClean="0"/>
              <a:t>Interpretation</a:t>
            </a:r>
            <a:r>
              <a:rPr lang="es-AR" dirty="0" smtClean="0"/>
              <a:t>.</a:t>
            </a:r>
          </a:p>
          <a:p>
            <a:r>
              <a:rPr lang="es-AR" dirty="0" err="1" smtClean="0"/>
              <a:t>Hymes</a:t>
            </a:r>
            <a:r>
              <a:rPr lang="es-AR" dirty="0" smtClean="0"/>
              <a:t> ‘</a:t>
            </a:r>
            <a:r>
              <a:rPr lang="es-AR" dirty="0" err="1" smtClean="0"/>
              <a:t>Speaking’Model</a:t>
            </a:r>
            <a:r>
              <a:rPr lang="es-AR" dirty="0"/>
              <a:t> </a:t>
            </a:r>
            <a:r>
              <a:rPr lang="es-AR" dirty="0" smtClean="0"/>
              <a:t>(1972)</a:t>
            </a:r>
          </a:p>
          <a:p>
            <a:endParaRPr lang="es-AR" dirty="0"/>
          </a:p>
        </p:txBody>
      </p:sp>
    </p:spTree>
    <p:extLst>
      <p:ext uri="{BB962C8B-B14F-4D97-AF65-F5344CB8AC3E}">
        <p14:creationId xmlns="" xmlns:p14="http://schemas.microsoft.com/office/powerpoint/2010/main" val="1845283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just"/>
            <a:r>
              <a:rPr lang="es-AR" b="1" dirty="0" err="1"/>
              <a:t>S</a:t>
            </a:r>
            <a:r>
              <a:rPr lang="es-AR" dirty="0" err="1"/>
              <a:t>ituation</a:t>
            </a:r>
            <a:endParaRPr lang="es-AR" dirty="0"/>
          </a:p>
        </p:txBody>
      </p:sp>
      <p:sp>
        <p:nvSpPr>
          <p:cNvPr id="3" name="2 Marcador de contenido"/>
          <p:cNvSpPr>
            <a:spLocks noGrp="1"/>
          </p:cNvSpPr>
          <p:nvPr>
            <p:ph sz="quarter" idx="1"/>
          </p:nvPr>
        </p:nvSpPr>
        <p:spPr/>
        <p:txBody>
          <a:bodyPr>
            <a:normAutofit fontScale="92500" lnSpcReduction="20000"/>
          </a:bodyPr>
          <a:lstStyle/>
          <a:p>
            <a:pPr marL="0" indent="0" algn="just">
              <a:buNone/>
            </a:pPr>
            <a:r>
              <a:rPr lang="en-US" dirty="0" smtClean="0"/>
              <a:t>Spatial and temporal setting, both in terms of where the event is situated in place and time, and in terms of the </a:t>
            </a:r>
            <a:r>
              <a:rPr lang="en-US" dirty="0" err="1" smtClean="0"/>
              <a:t>interactants</a:t>
            </a:r>
            <a:r>
              <a:rPr lang="en-US" dirty="0" smtClean="0"/>
              <a:t> with respect to the psychosocial scenario, the postural, gesture and facial expression.</a:t>
            </a:r>
          </a:p>
          <a:p>
            <a:pPr marL="0" indent="0" algn="just">
              <a:buNone/>
            </a:pPr>
            <a:endParaRPr lang="en-US" dirty="0" smtClean="0"/>
          </a:p>
          <a:p>
            <a:pPr algn="just"/>
            <a:r>
              <a:rPr lang="en-US" dirty="0" smtClean="0"/>
              <a:t>La </a:t>
            </a:r>
            <a:r>
              <a:rPr lang="en-US" dirty="0"/>
              <a:t>Plata, </a:t>
            </a:r>
            <a:r>
              <a:rPr lang="en-US" dirty="0" err="1"/>
              <a:t>Bs</a:t>
            </a:r>
            <a:r>
              <a:rPr lang="en-US" dirty="0"/>
              <a:t>. As., Argentina – a house in the city </a:t>
            </a:r>
            <a:r>
              <a:rPr lang="en-US" dirty="0" err="1"/>
              <a:t>centre</a:t>
            </a:r>
            <a:r>
              <a:rPr lang="en-US" dirty="0"/>
              <a:t>. </a:t>
            </a:r>
            <a:endParaRPr lang="es-AR" dirty="0"/>
          </a:p>
          <a:p>
            <a:pPr algn="just"/>
            <a:r>
              <a:rPr lang="en-US" dirty="0"/>
              <a:t>Actual time – April, </a:t>
            </a:r>
            <a:r>
              <a:rPr lang="en-US" dirty="0" smtClean="0"/>
              <a:t>2014 </a:t>
            </a:r>
            <a:r>
              <a:rPr lang="en-US" dirty="0"/>
              <a:t>– Sunday afternoon –</a:t>
            </a:r>
            <a:endParaRPr lang="es-AR" dirty="0"/>
          </a:p>
          <a:p>
            <a:pPr algn="just"/>
            <a:r>
              <a:rPr lang="en-US" dirty="0"/>
              <a:t>Family meeting after an afternoon </a:t>
            </a:r>
            <a:r>
              <a:rPr lang="en-US" dirty="0" smtClean="0"/>
              <a:t>out: the mother is in the house, the child returns from a birthday party that took place at Selene’s house and the father picked the child up after having spent the afternoon with some friends.</a:t>
            </a:r>
          </a:p>
          <a:p>
            <a:pPr algn="just"/>
            <a:endParaRPr lang="es-AR" dirty="0"/>
          </a:p>
          <a:p>
            <a:pPr algn="just"/>
            <a:endParaRPr lang="es-AR" dirty="0"/>
          </a:p>
        </p:txBody>
      </p:sp>
    </p:spTree>
    <p:extLst>
      <p:ext uri="{BB962C8B-B14F-4D97-AF65-F5344CB8AC3E}">
        <p14:creationId xmlns="" xmlns:p14="http://schemas.microsoft.com/office/powerpoint/2010/main" val="1034718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err="1" smtClean="0"/>
              <a:t>P</a:t>
            </a:r>
            <a:r>
              <a:rPr lang="es-AR" dirty="0" err="1" smtClean="0"/>
              <a:t>articipants</a:t>
            </a:r>
            <a:endParaRPr lang="es-AR" dirty="0"/>
          </a:p>
        </p:txBody>
      </p:sp>
      <p:sp>
        <p:nvSpPr>
          <p:cNvPr id="3" name="2 Marcador de contenido"/>
          <p:cNvSpPr>
            <a:spLocks noGrp="1"/>
          </p:cNvSpPr>
          <p:nvPr>
            <p:ph sz="quarter" idx="1"/>
          </p:nvPr>
        </p:nvSpPr>
        <p:spPr/>
        <p:txBody>
          <a:bodyPr>
            <a:normAutofit fontScale="77500" lnSpcReduction="20000"/>
          </a:bodyPr>
          <a:lstStyle/>
          <a:p>
            <a:pPr marL="0" indent="0">
              <a:buNone/>
            </a:pPr>
            <a:r>
              <a:rPr lang="es-AR" dirty="0" err="1" smtClean="0"/>
              <a:t>Hymes</a:t>
            </a:r>
            <a:r>
              <a:rPr lang="es-AR" dirty="0" smtClean="0"/>
              <a:t> </a:t>
            </a:r>
            <a:r>
              <a:rPr lang="es-AR" dirty="0" err="1" smtClean="0"/>
              <a:t>seizes</a:t>
            </a:r>
            <a:r>
              <a:rPr lang="es-AR" dirty="0" smtClean="0"/>
              <a:t> </a:t>
            </a:r>
            <a:r>
              <a:rPr lang="es-AR" dirty="0" err="1" smtClean="0"/>
              <a:t>first</a:t>
            </a:r>
            <a:r>
              <a:rPr lang="es-AR" dirty="0" smtClean="0"/>
              <a:t> </a:t>
            </a:r>
            <a:r>
              <a:rPr lang="es-AR" dirty="0" err="1" smtClean="0"/>
              <a:t>on</a:t>
            </a:r>
            <a:r>
              <a:rPr lang="es-AR" dirty="0" smtClean="0"/>
              <a:t> </a:t>
            </a:r>
            <a:r>
              <a:rPr lang="es-AR" dirty="0" err="1" smtClean="0"/>
              <a:t>the</a:t>
            </a:r>
            <a:r>
              <a:rPr lang="es-AR" dirty="0" smtClean="0"/>
              <a:t> ‘</a:t>
            </a:r>
            <a:r>
              <a:rPr lang="es-AR" dirty="0" err="1" smtClean="0"/>
              <a:t>persons</a:t>
            </a:r>
            <a:r>
              <a:rPr lang="es-AR" dirty="0" smtClean="0"/>
              <a:t>’ </a:t>
            </a:r>
            <a:r>
              <a:rPr lang="es-AR" dirty="0" err="1" smtClean="0"/>
              <a:t>participating</a:t>
            </a:r>
            <a:r>
              <a:rPr lang="es-AR" dirty="0" smtClean="0"/>
              <a:t> in </a:t>
            </a:r>
            <a:r>
              <a:rPr lang="es-AR" dirty="0" err="1" smtClean="0"/>
              <a:t>the</a:t>
            </a:r>
            <a:r>
              <a:rPr lang="es-AR" dirty="0" smtClean="0"/>
              <a:t> </a:t>
            </a:r>
            <a:r>
              <a:rPr lang="es-AR" dirty="0" err="1" smtClean="0"/>
              <a:t>speech</a:t>
            </a:r>
            <a:r>
              <a:rPr lang="es-AR" dirty="0" smtClean="0"/>
              <a:t> </a:t>
            </a:r>
            <a:r>
              <a:rPr lang="es-AR" dirty="0" err="1" smtClean="0"/>
              <a:t>event</a:t>
            </a:r>
            <a:r>
              <a:rPr lang="es-AR" dirty="0" smtClean="0"/>
              <a:t>. He </a:t>
            </a:r>
            <a:r>
              <a:rPr lang="es-AR" dirty="0" err="1" smtClean="0"/>
              <a:t>abstracts</a:t>
            </a:r>
            <a:r>
              <a:rPr lang="es-AR" dirty="0" smtClean="0"/>
              <a:t> </a:t>
            </a:r>
            <a:r>
              <a:rPr lang="es-AR" dirty="0" err="1" smtClean="0"/>
              <a:t>the</a:t>
            </a:r>
            <a:r>
              <a:rPr lang="es-AR" dirty="0" smtClean="0"/>
              <a:t> roles ‘</a:t>
            </a:r>
            <a:r>
              <a:rPr lang="es-AR" dirty="0" err="1" smtClean="0"/>
              <a:t>addressor</a:t>
            </a:r>
            <a:r>
              <a:rPr lang="es-AR" dirty="0" smtClean="0"/>
              <a:t>’, </a:t>
            </a:r>
            <a:r>
              <a:rPr lang="es-AR" dirty="0" err="1" smtClean="0"/>
              <a:t>the</a:t>
            </a:r>
            <a:r>
              <a:rPr lang="es-AR" dirty="0" smtClean="0"/>
              <a:t> speaker </a:t>
            </a:r>
            <a:r>
              <a:rPr lang="es-AR" dirty="0" err="1" smtClean="0"/>
              <a:t>or</a:t>
            </a:r>
            <a:r>
              <a:rPr lang="es-AR" dirty="0" smtClean="0"/>
              <a:t> </a:t>
            </a:r>
            <a:r>
              <a:rPr lang="es-AR" dirty="0" err="1" smtClean="0"/>
              <a:t>writer</a:t>
            </a:r>
            <a:r>
              <a:rPr lang="es-AR" dirty="0" smtClean="0"/>
              <a:t> </a:t>
            </a:r>
            <a:r>
              <a:rPr lang="es-AR" dirty="0" err="1" smtClean="0"/>
              <a:t>who</a:t>
            </a:r>
            <a:r>
              <a:rPr lang="es-AR" dirty="0" smtClean="0"/>
              <a:t> produces </a:t>
            </a:r>
            <a:r>
              <a:rPr lang="es-AR" dirty="0" err="1" smtClean="0"/>
              <a:t>the</a:t>
            </a:r>
            <a:r>
              <a:rPr lang="es-AR" dirty="0" smtClean="0"/>
              <a:t> </a:t>
            </a:r>
            <a:r>
              <a:rPr lang="es-AR" dirty="0" err="1" smtClean="0"/>
              <a:t>utterance</a:t>
            </a:r>
            <a:r>
              <a:rPr lang="es-AR" dirty="0" smtClean="0"/>
              <a:t>, and ‘</a:t>
            </a:r>
            <a:r>
              <a:rPr lang="es-AR" dirty="0" err="1" smtClean="0"/>
              <a:t>addressee</a:t>
            </a:r>
            <a:r>
              <a:rPr lang="es-AR" dirty="0" smtClean="0"/>
              <a:t>’, </a:t>
            </a:r>
            <a:r>
              <a:rPr lang="es-AR" dirty="0" err="1" smtClean="0"/>
              <a:t>the</a:t>
            </a:r>
            <a:r>
              <a:rPr lang="es-AR" dirty="0" smtClean="0"/>
              <a:t> </a:t>
            </a:r>
            <a:r>
              <a:rPr lang="es-AR" dirty="0" err="1" smtClean="0"/>
              <a:t>hearer</a:t>
            </a:r>
            <a:r>
              <a:rPr lang="es-AR" dirty="0" smtClean="0"/>
              <a:t> </a:t>
            </a:r>
            <a:r>
              <a:rPr lang="es-AR" dirty="0" err="1" smtClean="0"/>
              <a:t>or</a:t>
            </a:r>
            <a:r>
              <a:rPr lang="es-AR" dirty="0" smtClean="0"/>
              <a:t> </a:t>
            </a:r>
            <a:r>
              <a:rPr lang="es-AR" dirty="0" err="1" smtClean="0"/>
              <a:t>reader</a:t>
            </a:r>
            <a:r>
              <a:rPr lang="es-AR" dirty="0" smtClean="0"/>
              <a:t> </a:t>
            </a:r>
            <a:r>
              <a:rPr lang="es-AR" dirty="0" err="1" smtClean="0"/>
              <a:t>who</a:t>
            </a:r>
            <a:r>
              <a:rPr lang="es-AR" dirty="0" smtClean="0"/>
              <a:t> </a:t>
            </a:r>
            <a:r>
              <a:rPr lang="es-AR" dirty="0" err="1" smtClean="0"/>
              <a:t>is</a:t>
            </a:r>
            <a:r>
              <a:rPr lang="es-AR" dirty="0" smtClean="0"/>
              <a:t> </a:t>
            </a:r>
            <a:r>
              <a:rPr lang="es-AR" dirty="0" err="1" smtClean="0"/>
              <a:t>the</a:t>
            </a:r>
            <a:r>
              <a:rPr lang="es-AR" dirty="0" smtClean="0"/>
              <a:t> </a:t>
            </a:r>
            <a:r>
              <a:rPr lang="es-AR" dirty="0" err="1" smtClean="0"/>
              <a:t>recipient</a:t>
            </a:r>
            <a:r>
              <a:rPr lang="es-AR" dirty="0" smtClean="0"/>
              <a:t> of </a:t>
            </a:r>
            <a:r>
              <a:rPr lang="es-AR" dirty="0" err="1" smtClean="0"/>
              <a:t>the</a:t>
            </a:r>
            <a:r>
              <a:rPr lang="es-AR" dirty="0" smtClean="0"/>
              <a:t> </a:t>
            </a:r>
            <a:r>
              <a:rPr lang="es-AR" dirty="0" err="1" smtClean="0"/>
              <a:t>utterance</a:t>
            </a:r>
            <a:r>
              <a:rPr lang="es-AR" dirty="0" smtClean="0"/>
              <a:t>. </a:t>
            </a:r>
            <a:r>
              <a:rPr lang="es-AR" dirty="0" err="1" smtClean="0"/>
              <a:t>Later</a:t>
            </a:r>
            <a:r>
              <a:rPr lang="es-AR" dirty="0" smtClean="0"/>
              <a:t>, </a:t>
            </a:r>
            <a:r>
              <a:rPr lang="es-AR" dirty="0" err="1" smtClean="0"/>
              <a:t>Hymes</a:t>
            </a:r>
            <a:r>
              <a:rPr lang="es-AR" dirty="0"/>
              <a:t> </a:t>
            </a:r>
            <a:r>
              <a:rPr lang="es-AR" dirty="0" err="1" smtClean="0"/>
              <a:t>distinguishes</a:t>
            </a:r>
            <a:r>
              <a:rPr lang="es-AR" dirty="0" smtClean="0"/>
              <a:t> ‘</a:t>
            </a:r>
            <a:r>
              <a:rPr lang="es-AR" dirty="0" err="1" smtClean="0"/>
              <a:t>audience</a:t>
            </a:r>
            <a:r>
              <a:rPr lang="es-AR" dirty="0" smtClean="0"/>
              <a:t>’ </a:t>
            </a:r>
            <a:r>
              <a:rPr lang="es-AR" dirty="0" err="1" smtClean="0"/>
              <a:t>since</a:t>
            </a:r>
            <a:r>
              <a:rPr lang="es-AR" dirty="0" smtClean="0"/>
              <a:t> </a:t>
            </a:r>
            <a:r>
              <a:rPr lang="es-AR" dirty="0" err="1" smtClean="0"/>
              <a:t>the</a:t>
            </a:r>
            <a:r>
              <a:rPr lang="es-AR" dirty="0" smtClean="0"/>
              <a:t> </a:t>
            </a:r>
            <a:r>
              <a:rPr lang="es-AR" dirty="0" err="1" smtClean="0"/>
              <a:t>presence</a:t>
            </a:r>
            <a:r>
              <a:rPr lang="es-AR" dirty="0" smtClean="0"/>
              <a:t> of </a:t>
            </a:r>
            <a:r>
              <a:rPr lang="es-AR" dirty="0" err="1" smtClean="0"/>
              <a:t>overhearers</a:t>
            </a:r>
            <a:r>
              <a:rPr lang="es-AR" dirty="0" smtClean="0"/>
              <a:t> </a:t>
            </a:r>
            <a:r>
              <a:rPr lang="es-AR" dirty="0" err="1" smtClean="0"/>
              <a:t>may</a:t>
            </a:r>
            <a:r>
              <a:rPr lang="es-AR" dirty="0" smtClean="0"/>
              <a:t> </a:t>
            </a:r>
            <a:r>
              <a:rPr lang="es-AR" dirty="0" err="1" smtClean="0"/>
              <a:t>contribute</a:t>
            </a:r>
            <a:r>
              <a:rPr lang="es-AR" dirty="0" smtClean="0"/>
              <a:t> to </a:t>
            </a:r>
            <a:r>
              <a:rPr lang="es-AR" dirty="0" err="1" smtClean="0"/>
              <a:t>the</a:t>
            </a:r>
            <a:r>
              <a:rPr lang="es-AR" dirty="0" smtClean="0"/>
              <a:t> </a:t>
            </a:r>
            <a:r>
              <a:rPr lang="es-AR" dirty="0" err="1" smtClean="0"/>
              <a:t>specification</a:t>
            </a:r>
            <a:r>
              <a:rPr lang="es-AR" dirty="0" smtClean="0"/>
              <a:t> of </a:t>
            </a:r>
            <a:r>
              <a:rPr lang="es-AR" dirty="0" err="1" smtClean="0"/>
              <a:t>the</a:t>
            </a:r>
            <a:r>
              <a:rPr lang="es-AR" dirty="0" smtClean="0"/>
              <a:t> </a:t>
            </a:r>
            <a:r>
              <a:rPr lang="es-AR" dirty="0" err="1" smtClean="0"/>
              <a:t>speech</a:t>
            </a:r>
            <a:r>
              <a:rPr lang="es-AR" dirty="0" smtClean="0"/>
              <a:t> </a:t>
            </a:r>
            <a:r>
              <a:rPr lang="es-AR" dirty="0" err="1" smtClean="0"/>
              <a:t>event</a:t>
            </a:r>
            <a:r>
              <a:rPr lang="es-AR" dirty="0" smtClean="0"/>
              <a:t>.</a:t>
            </a:r>
          </a:p>
          <a:p>
            <a:pPr marL="0" indent="0">
              <a:buNone/>
            </a:pPr>
            <a:endParaRPr lang="es-AR" dirty="0" smtClean="0"/>
          </a:p>
          <a:p>
            <a:r>
              <a:rPr lang="en-US" dirty="0"/>
              <a:t>Martina – 10 years old – girl – family – Laura and Daniel’s daughter  </a:t>
            </a:r>
            <a:endParaRPr lang="es-AR" dirty="0"/>
          </a:p>
          <a:p>
            <a:r>
              <a:rPr lang="en-US" dirty="0"/>
              <a:t>Laura – 40 years old – woman – family - Martina’s mother – Daniel’s wife</a:t>
            </a:r>
            <a:endParaRPr lang="es-AR" dirty="0"/>
          </a:p>
          <a:p>
            <a:r>
              <a:rPr lang="en-US" dirty="0"/>
              <a:t>Daniel – 44 years old – man – family – Martina’s father – Laura’s husband</a:t>
            </a:r>
            <a:endParaRPr lang="es-AR" dirty="0"/>
          </a:p>
          <a:p>
            <a:r>
              <a:rPr lang="en-US" dirty="0"/>
              <a:t>In the room there are two dogs that are called by their names: Kun and Oliver (</a:t>
            </a:r>
            <a:r>
              <a:rPr lang="en-US" dirty="0" err="1"/>
              <a:t>Oli</a:t>
            </a:r>
            <a:r>
              <a:rPr lang="en-US" dirty="0"/>
              <a:t>, </a:t>
            </a:r>
            <a:r>
              <a:rPr lang="en-US" dirty="0" err="1"/>
              <a:t>Olo</a:t>
            </a:r>
            <a:r>
              <a:rPr lang="en-US" dirty="0"/>
              <a:t>)</a:t>
            </a:r>
            <a:endParaRPr lang="es-AR" dirty="0"/>
          </a:p>
          <a:p>
            <a:endParaRPr lang="es-AR" dirty="0"/>
          </a:p>
        </p:txBody>
      </p:sp>
    </p:spTree>
    <p:extLst>
      <p:ext uri="{BB962C8B-B14F-4D97-AF65-F5344CB8AC3E}">
        <p14:creationId xmlns="" xmlns:p14="http://schemas.microsoft.com/office/powerpoint/2010/main" val="4259649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err="1" smtClean="0"/>
              <a:t>E</a:t>
            </a:r>
            <a:r>
              <a:rPr lang="es-AR" dirty="0" err="1" smtClean="0"/>
              <a:t>nds</a:t>
            </a:r>
            <a:endParaRPr lang="es-AR" dirty="0"/>
          </a:p>
        </p:txBody>
      </p:sp>
      <p:sp>
        <p:nvSpPr>
          <p:cNvPr id="3" name="2 Marcador de contenido"/>
          <p:cNvSpPr>
            <a:spLocks noGrp="1"/>
          </p:cNvSpPr>
          <p:nvPr>
            <p:ph sz="quarter" idx="1"/>
          </p:nvPr>
        </p:nvSpPr>
        <p:spPr/>
        <p:txBody>
          <a:bodyPr/>
          <a:lstStyle/>
          <a:p>
            <a:pPr marL="0" indent="0" algn="just">
              <a:buNone/>
            </a:pPr>
            <a:r>
              <a:rPr lang="es-AR" dirty="0" err="1" smtClean="0"/>
              <a:t>The</a:t>
            </a:r>
            <a:r>
              <a:rPr lang="es-AR" dirty="0" smtClean="0"/>
              <a:t> </a:t>
            </a:r>
            <a:r>
              <a:rPr lang="es-AR" dirty="0" err="1" smtClean="0"/>
              <a:t>end</a:t>
            </a:r>
            <a:r>
              <a:rPr lang="es-AR" dirty="0" smtClean="0"/>
              <a:t> </a:t>
            </a:r>
            <a:r>
              <a:rPr lang="es-AR" dirty="0" err="1" smtClean="0"/>
              <a:t>or</a:t>
            </a:r>
            <a:r>
              <a:rPr lang="es-AR" dirty="0" smtClean="0"/>
              <a:t> </a:t>
            </a:r>
            <a:r>
              <a:rPr lang="es-AR" dirty="0" err="1" smtClean="0"/>
              <a:t>purpose</a:t>
            </a:r>
            <a:r>
              <a:rPr lang="es-AR" dirty="0" smtClean="0"/>
              <a:t> of </a:t>
            </a:r>
            <a:r>
              <a:rPr lang="es-AR" dirty="0" err="1" smtClean="0"/>
              <a:t>the</a:t>
            </a:r>
            <a:r>
              <a:rPr lang="es-AR" dirty="0" smtClean="0"/>
              <a:t> </a:t>
            </a:r>
            <a:r>
              <a:rPr lang="es-AR" dirty="0" err="1" smtClean="0"/>
              <a:t>interaction</a:t>
            </a:r>
            <a:r>
              <a:rPr lang="es-AR" dirty="0" smtClean="0"/>
              <a:t> </a:t>
            </a:r>
            <a:r>
              <a:rPr lang="es-AR" dirty="0" err="1" smtClean="0"/>
              <a:t>is</a:t>
            </a:r>
            <a:r>
              <a:rPr lang="es-AR" dirty="0" smtClean="0"/>
              <a:t> </a:t>
            </a:r>
            <a:r>
              <a:rPr lang="es-AR" dirty="0" err="1" smtClean="0"/>
              <a:t>related</a:t>
            </a:r>
            <a:r>
              <a:rPr lang="es-AR" dirty="0" smtClean="0"/>
              <a:t> to </a:t>
            </a:r>
            <a:r>
              <a:rPr lang="es-AR" dirty="0" err="1" smtClean="0"/>
              <a:t>what</a:t>
            </a:r>
            <a:r>
              <a:rPr lang="es-AR" dirty="0" smtClean="0"/>
              <a:t> </a:t>
            </a:r>
            <a:r>
              <a:rPr lang="es-AR" dirty="0" err="1" smtClean="0"/>
              <a:t>the</a:t>
            </a:r>
            <a:r>
              <a:rPr lang="es-AR" dirty="0" smtClean="0"/>
              <a:t> </a:t>
            </a:r>
            <a:r>
              <a:rPr lang="es-AR" dirty="0" err="1" smtClean="0"/>
              <a:t>participants</a:t>
            </a:r>
            <a:r>
              <a:rPr lang="es-AR" dirty="0" smtClean="0"/>
              <a:t> </a:t>
            </a:r>
            <a:r>
              <a:rPr lang="es-AR" dirty="0" err="1" smtClean="0"/>
              <a:t>inted</a:t>
            </a:r>
            <a:r>
              <a:rPr lang="es-AR" dirty="0" smtClean="0"/>
              <a:t> </a:t>
            </a:r>
            <a:r>
              <a:rPr lang="es-AR" dirty="0" err="1" smtClean="0"/>
              <a:t>should</a:t>
            </a:r>
            <a:r>
              <a:rPr lang="es-AR" dirty="0" smtClean="0"/>
              <a:t> come </a:t>
            </a:r>
            <a:r>
              <a:rPr lang="es-AR" dirty="0" err="1" smtClean="0"/>
              <a:t>about</a:t>
            </a:r>
            <a:r>
              <a:rPr lang="es-AR" dirty="0" smtClean="0"/>
              <a:t> as a </a:t>
            </a:r>
            <a:r>
              <a:rPr lang="es-AR" dirty="0" err="1" smtClean="0"/>
              <a:t>result</a:t>
            </a:r>
            <a:r>
              <a:rPr lang="es-AR" dirty="0" smtClean="0"/>
              <a:t> of </a:t>
            </a:r>
            <a:r>
              <a:rPr lang="es-AR" dirty="0" err="1" smtClean="0"/>
              <a:t>communicative</a:t>
            </a:r>
            <a:r>
              <a:rPr lang="es-AR" dirty="0" smtClean="0"/>
              <a:t> </a:t>
            </a:r>
            <a:r>
              <a:rPr lang="es-AR" dirty="0" err="1" smtClean="0"/>
              <a:t>event</a:t>
            </a:r>
            <a:r>
              <a:rPr lang="es-AR" dirty="0" smtClean="0"/>
              <a:t>. </a:t>
            </a:r>
            <a:r>
              <a:rPr lang="es-AR" dirty="0" err="1" smtClean="0"/>
              <a:t>Participants</a:t>
            </a:r>
            <a:r>
              <a:rPr lang="es-AR" dirty="0" smtClean="0"/>
              <a:t> </a:t>
            </a:r>
            <a:r>
              <a:rPr lang="es-AR" dirty="0" err="1" smtClean="0"/>
              <a:t>may</a:t>
            </a:r>
            <a:r>
              <a:rPr lang="es-AR" dirty="0" smtClean="0"/>
              <a:t> </a:t>
            </a:r>
            <a:r>
              <a:rPr lang="es-AR" dirty="0" err="1" smtClean="0"/>
              <a:t>have</a:t>
            </a:r>
            <a:r>
              <a:rPr lang="es-AR" dirty="0" smtClean="0"/>
              <a:t> a social </a:t>
            </a:r>
            <a:r>
              <a:rPr lang="es-AR" dirty="0" err="1" smtClean="0"/>
              <a:t>or</a:t>
            </a:r>
            <a:r>
              <a:rPr lang="es-AR" dirty="0" smtClean="0"/>
              <a:t> </a:t>
            </a:r>
            <a:r>
              <a:rPr lang="es-AR" dirty="0" err="1" smtClean="0"/>
              <a:t>private</a:t>
            </a:r>
            <a:r>
              <a:rPr lang="es-AR" dirty="0" smtClean="0"/>
              <a:t> </a:t>
            </a:r>
            <a:r>
              <a:rPr lang="es-AR" dirty="0" err="1" smtClean="0"/>
              <a:t>purpose</a:t>
            </a:r>
            <a:r>
              <a:rPr lang="es-AR" dirty="0" smtClean="0"/>
              <a:t>.</a:t>
            </a:r>
          </a:p>
          <a:p>
            <a:pPr marL="0" indent="0" algn="just">
              <a:buNone/>
            </a:pPr>
            <a:endParaRPr lang="es-AR" dirty="0" smtClean="0"/>
          </a:p>
          <a:p>
            <a:pPr algn="just"/>
            <a:r>
              <a:rPr lang="en-US" dirty="0" smtClean="0"/>
              <a:t>The </a:t>
            </a:r>
            <a:r>
              <a:rPr lang="en-US" dirty="0"/>
              <a:t>family gathers together to talk about their activities after an afternoon out</a:t>
            </a:r>
            <a:endParaRPr lang="es-AR" dirty="0"/>
          </a:p>
          <a:p>
            <a:endParaRPr lang="es-AR" dirty="0"/>
          </a:p>
        </p:txBody>
      </p:sp>
    </p:spTree>
    <p:extLst>
      <p:ext uri="{BB962C8B-B14F-4D97-AF65-F5344CB8AC3E}">
        <p14:creationId xmlns="" xmlns:p14="http://schemas.microsoft.com/office/powerpoint/2010/main" val="1843255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err="1" smtClean="0"/>
              <a:t>A</a:t>
            </a:r>
            <a:r>
              <a:rPr lang="es-AR" dirty="0" err="1" smtClean="0"/>
              <a:t>ct</a:t>
            </a:r>
            <a:r>
              <a:rPr lang="es-AR" dirty="0" smtClean="0"/>
              <a:t> </a:t>
            </a:r>
            <a:r>
              <a:rPr lang="es-AR" dirty="0" err="1" smtClean="0"/>
              <a:t>Sequences</a:t>
            </a:r>
            <a:endParaRPr lang="es-AR" dirty="0"/>
          </a:p>
        </p:txBody>
      </p:sp>
      <p:sp>
        <p:nvSpPr>
          <p:cNvPr id="3" name="2 Marcador de contenido"/>
          <p:cNvSpPr>
            <a:spLocks noGrp="1"/>
          </p:cNvSpPr>
          <p:nvPr>
            <p:ph sz="quarter" idx="1"/>
          </p:nvPr>
        </p:nvSpPr>
        <p:spPr>
          <a:xfrm>
            <a:off x="612648" y="1600200"/>
            <a:ext cx="8153400" cy="4997152"/>
          </a:xfrm>
        </p:spPr>
        <p:txBody>
          <a:bodyPr>
            <a:normAutofit fontScale="70000" lnSpcReduction="20000"/>
          </a:bodyPr>
          <a:lstStyle/>
          <a:p>
            <a:pPr marL="0" indent="0" algn="just">
              <a:buNone/>
            </a:pPr>
            <a:r>
              <a:rPr lang="en-US" dirty="0" smtClean="0"/>
              <a:t>It is the Structure of the event (its order). How it starts, </a:t>
            </a:r>
            <a:r>
              <a:rPr lang="en-US" dirty="0"/>
              <a:t>d</a:t>
            </a:r>
            <a:r>
              <a:rPr lang="en-US" dirty="0" smtClean="0"/>
              <a:t>evelops and ends. Thematic organization. Negotiation of topics and change of topics.</a:t>
            </a:r>
          </a:p>
          <a:p>
            <a:pPr marL="0" indent="0" algn="just">
              <a:buNone/>
            </a:pPr>
            <a:endParaRPr lang="en-US" dirty="0" smtClean="0"/>
          </a:p>
          <a:p>
            <a:pPr algn="just"/>
            <a:r>
              <a:rPr lang="en-US" dirty="0" smtClean="0"/>
              <a:t>The conversation starts with greetings and questions about the activities that the family members had developed that afternoon: the girl had gone to a birthday party, the mother had been reading at home and the father had been to some friends of them. Then, the participants read some jokes from a booklet that the girl brought from the birthday party. Finally, the conversation ends when the speakers start with different activities and leave the room.</a:t>
            </a:r>
            <a:endParaRPr lang="es-AR" dirty="0" smtClean="0"/>
          </a:p>
          <a:p>
            <a:pPr marL="0" indent="0" algn="just">
              <a:buNone/>
            </a:pPr>
            <a:r>
              <a:rPr lang="en-US" dirty="0" smtClean="0"/>
              <a:t> </a:t>
            </a:r>
            <a:endParaRPr lang="es-AR" dirty="0" smtClean="0"/>
          </a:p>
          <a:p>
            <a:pPr algn="just"/>
            <a:r>
              <a:rPr lang="en-US" u="sng" dirty="0" smtClean="0"/>
              <a:t>Negotiation of topics: </a:t>
            </a:r>
            <a:r>
              <a:rPr lang="en-US" dirty="0" smtClean="0"/>
              <a:t>Topics are not discussed beforehand. They are negotiated on the spot. They are abandoned and resumed again after some turns of speech. Participants speak topically, they make contributions that fit closely to the most recent element incorporated.</a:t>
            </a:r>
            <a:endParaRPr lang="es-AR" dirty="0" smtClean="0"/>
          </a:p>
          <a:p>
            <a:pPr algn="just"/>
            <a:r>
              <a:rPr lang="en-US" u="sng" dirty="0" smtClean="0"/>
              <a:t>Change of topic: </a:t>
            </a:r>
            <a:r>
              <a:rPr lang="en-US" dirty="0" smtClean="0"/>
              <a:t> Topics change after some question or interruption. </a:t>
            </a:r>
            <a:endParaRPr lang="es-AR" dirty="0"/>
          </a:p>
        </p:txBody>
      </p:sp>
    </p:spTree>
    <p:extLst>
      <p:ext uri="{BB962C8B-B14F-4D97-AF65-F5344CB8AC3E}">
        <p14:creationId xmlns="" xmlns:p14="http://schemas.microsoft.com/office/powerpoint/2010/main" val="2746531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err="1"/>
              <a:t>A</a:t>
            </a:r>
            <a:r>
              <a:rPr lang="es-AR" dirty="0" err="1"/>
              <a:t>ct</a:t>
            </a:r>
            <a:r>
              <a:rPr lang="es-AR" dirty="0"/>
              <a:t> </a:t>
            </a:r>
            <a:r>
              <a:rPr lang="es-AR" dirty="0" err="1"/>
              <a:t>Sequences</a:t>
            </a:r>
            <a:endParaRPr lang="es-AR" dirty="0"/>
          </a:p>
        </p:txBody>
      </p:sp>
      <p:sp>
        <p:nvSpPr>
          <p:cNvPr id="3" name="2 Marcador de contenido"/>
          <p:cNvSpPr>
            <a:spLocks noGrp="1"/>
          </p:cNvSpPr>
          <p:nvPr>
            <p:ph sz="quarter" idx="1"/>
          </p:nvPr>
        </p:nvSpPr>
        <p:spPr>
          <a:xfrm>
            <a:off x="611560" y="1556792"/>
            <a:ext cx="8153400" cy="4968552"/>
          </a:xfrm>
        </p:spPr>
        <p:txBody>
          <a:bodyPr>
            <a:normAutofit fontScale="32500" lnSpcReduction="20000"/>
          </a:bodyPr>
          <a:lstStyle/>
          <a:p>
            <a:pPr algn="just"/>
            <a:r>
              <a:rPr lang="en-US" sz="3700" u="sng" dirty="0"/>
              <a:t>Thematic organization: </a:t>
            </a:r>
            <a:endParaRPr lang="es-AR" sz="3700" dirty="0"/>
          </a:p>
          <a:p>
            <a:pPr lvl="0" algn="just"/>
            <a:r>
              <a:rPr lang="en-US" sz="3700" dirty="0"/>
              <a:t>Greetings </a:t>
            </a:r>
            <a:endParaRPr lang="es-AR" sz="3700" dirty="0"/>
          </a:p>
          <a:p>
            <a:pPr lvl="0" algn="just"/>
            <a:r>
              <a:rPr lang="en-US" sz="3700" dirty="0"/>
              <a:t>The birthday party : Activities– Guests– The house – The games </a:t>
            </a:r>
            <a:endParaRPr lang="es-AR" sz="3700" dirty="0"/>
          </a:p>
          <a:p>
            <a:pPr lvl="0" algn="just"/>
            <a:r>
              <a:rPr lang="en-US" sz="3700" dirty="0"/>
              <a:t>Visit to some friends: </a:t>
            </a:r>
            <a:r>
              <a:rPr lang="en-US" sz="3700" dirty="0" err="1"/>
              <a:t>Evangelina’s</a:t>
            </a:r>
            <a:r>
              <a:rPr lang="en-US" sz="3700" dirty="0"/>
              <a:t> unfulfilled expectations and new arrangement -  Present for Laura (books) - Book of jokes: introduction - Books in English (present for Laura) - </a:t>
            </a:r>
            <a:endParaRPr lang="es-AR" sz="3700" dirty="0"/>
          </a:p>
          <a:p>
            <a:pPr lvl="0" algn="just"/>
            <a:r>
              <a:rPr lang="en-US" sz="3700" dirty="0"/>
              <a:t>The birthday party: Games: the car-racing track </a:t>
            </a:r>
            <a:endParaRPr lang="es-AR" sz="3700" dirty="0"/>
          </a:p>
          <a:p>
            <a:pPr lvl="0" algn="just"/>
            <a:r>
              <a:rPr lang="en-US" sz="3700" dirty="0"/>
              <a:t>Tea time</a:t>
            </a:r>
            <a:endParaRPr lang="es-AR" sz="3700" dirty="0"/>
          </a:p>
          <a:p>
            <a:pPr lvl="0" algn="just"/>
            <a:r>
              <a:rPr lang="en-US" sz="3700" dirty="0"/>
              <a:t>Following day’s activities</a:t>
            </a:r>
            <a:endParaRPr lang="es-AR" sz="3700" dirty="0"/>
          </a:p>
          <a:p>
            <a:pPr lvl="0" algn="just"/>
            <a:r>
              <a:rPr lang="en-US" sz="3700" dirty="0"/>
              <a:t>The dog’s meal</a:t>
            </a:r>
            <a:endParaRPr lang="es-AR" sz="3700" dirty="0"/>
          </a:p>
          <a:p>
            <a:pPr lvl="0" algn="just"/>
            <a:r>
              <a:rPr lang="en-US" sz="3700" dirty="0"/>
              <a:t>At some friend’s house: games – illnesses – </a:t>
            </a:r>
            <a:r>
              <a:rPr lang="en-US" sz="3700" dirty="0" err="1"/>
              <a:t>Gallego’s</a:t>
            </a:r>
            <a:r>
              <a:rPr lang="en-US" sz="3700" dirty="0"/>
              <a:t> problems at work</a:t>
            </a:r>
            <a:endParaRPr lang="es-AR" sz="3700" dirty="0"/>
          </a:p>
          <a:p>
            <a:pPr lvl="0" algn="just"/>
            <a:r>
              <a:rPr lang="en-US" sz="3700" dirty="0"/>
              <a:t>Reading jokes: fruit salad – the circus – telling the time – the number – the fortune teller – the math problem -  Captain </a:t>
            </a:r>
            <a:r>
              <a:rPr lang="en-US" sz="3700" dirty="0" err="1"/>
              <a:t>Garfio</a:t>
            </a:r>
            <a:r>
              <a:rPr lang="en-US" sz="3700" dirty="0"/>
              <a:t> – the music band – </a:t>
            </a:r>
            <a:endParaRPr lang="es-AR" sz="3700" dirty="0"/>
          </a:p>
          <a:p>
            <a:pPr lvl="0" algn="just"/>
            <a:r>
              <a:rPr lang="en-US" sz="3700" dirty="0"/>
              <a:t>Following day´s activities: homework – </a:t>
            </a:r>
            <a:endParaRPr lang="es-AR" sz="3700" dirty="0"/>
          </a:p>
          <a:p>
            <a:pPr lvl="0" algn="just"/>
            <a:r>
              <a:rPr lang="en-US" sz="3700" dirty="0"/>
              <a:t>Joke: rain in Arabic - </a:t>
            </a:r>
            <a:endParaRPr lang="es-AR" sz="3700" dirty="0"/>
          </a:p>
          <a:p>
            <a:pPr lvl="0" algn="just"/>
            <a:r>
              <a:rPr lang="en-US" sz="3700" dirty="0"/>
              <a:t>English books</a:t>
            </a:r>
            <a:endParaRPr lang="es-AR" sz="3700" dirty="0"/>
          </a:p>
          <a:p>
            <a:pPr lvl="0" algn="just"/>
            <a:r>
              <a:rPr lang="en-US" sz="3700" dirty="0"/>
              <a:t>Selene’s present</a:t>
            </a:r>
            <a:endParaRPr lang="es-AR" sz="3700" dirty="0"/>
          </a:p>
          <a:p>
            <a:pPr lvl="0" algn="just"/>
            <a:r>
              <a:rPr lang="en-US" sz="3700" dirty="0"/>
              <a:t>Jokes: the musical instrument -  the bat</a:t>
            </a:r>
            <a:endParaRPr lang="es-AR" sz="3700" dirty="0"/>
          </a:p>
          <a:p>
            <a:pPr lvl="0" algn="just"/>
            <a:r>
              <a:rPr lang="en-US" sz="3700" dirty="0"/>
              <a:t>The sweets  - </a:t>
            </a:r>
            <a:endParaRPr lang="es-AR" sz="3700" dirty="0"/>
          </a:p>
          <a:p>
            <a:pPr lvl="0" algn="just"/>
            <a:r>
              <a:rPr lang="en-US" sz="3700" dirty="0"/>
              <a:t>The Cell phone</a:t>
            </a:r>
            <a:endParaRPr lang="es-AR" sz="3700" dirty="0"/>
          </a:p>
          <a:p>
            <a:pPr lvl="0" algn="just"/>
            <a:r>
              <a:rPr lang="en-US" sz="3700" dirty="0"/>
              <a:t>The food at the party</a:t>
            </a:r>
            <a:endParaRPr lang="es-AR" sz="3700" dirty="0"/>
          </a:p>
          <a:p>
            <a:pPr lvl="0" algn="just"/>
            <a:r>
              <a:rPr lang="en-US" sz="3700" dirty="0"/>
              <a:t>The cake</a:t>
            </a:r>
            <a:endParaRPr lang="es-AR" sz="3700" dirty="0"/>
          </a:p>
          <a:p>
            <a:endParaRPr lang="es-AR" dirty="0"/>
          </a:p>
        </p:txBody>
      </p:sp>
    </p:spTree>
    <p:extLst>
      <p:ext uri="{BB962C8B-B14F-4D97-AF65-F5344CB8AC3E}">
        <p14:creationId xmlns="" xmlns:p14="http://schemas.microsoft.com/office/powerpoint/2010/main" val="441425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smtClean="0"/>
              <a:t>K</a:t>
            </a:r>
            <a:r>
              <a:rPr lang="es-AR" dirty="0" smtClean="0"/>
              <a:t>ey</a:t>
            </a:r>
            <a:endParaRPr lang="es-AR" dirty="0"/>
          </a:p>
        </p:txBody>
      </p:sp>
      <p:sp>
        <p:nvSpPr>
          <p:cNvPr id="3" name="2 Marcador de contenido"/>
          <p:cNvSpPr>
            <a:spLocks noGrp="1"/>
          </p:cNvSpPr>
          <p:nvPr>
            <p:ph sz="quarter" idx="1"/>
          </p:nvPr>
        </p:nvSpPr>
        <p:spPr/>
        <p:txBody>
          <a:bodyPr/>
          <a:lstStyle/>
          <a:p>
            <a:pPr marL="0" indent="0" algn="just">
              <a:buNone/>
            </a:pPr>
            <a:r>
              <a:rPr lang="es-AR" dirty="0" err="1" smtClean="0"/>
              <a:t>It</a:t>
            </a:r>
            <a:r>
              <a:rPr lang="es-AR" dirty="0" smtClean="0"/>
              <a:t> </a:t>
            </a:r>
            <a:r>
              <a:rPr lang="es-AR" dirty="0" err="1" smtClean="0"/>
              <a:t>is</a:t>
            </a:r>
            <a:r>
              <a:rPr lang="es-AR" dirty="0" smtClean="0"/>
              <a:t> </a:t>
            </a:r>
            <a:r>
              <a:rPr lang="es-AR" dirty="0" err="1" smtClean="0"/>
              <a:t>the</a:t>
            </a:r>
            <a:r>
              <a:rPr lang="es-AR" dirty="0" smtClean="0"/>
              <a:t> </a:t>
            </a:r>
            <a:r>
              <a:rPr lang="es-AR" dirty="0" err="1" smtClean="0"/>
              <a:t>degree</a:t>
            </a:r>
            <a:r>
              <a:rPr lang="es-AR" dirty="0" smtClean="0"/>
              <a:t> of </a:t>
            </a:r>
            <a:r>
              <a:rPr lang="es-AR" dirty="0" err="1" smtClean="0"/>
              <a:t>formality</a:t>
            </a:r>
            <a:r>
              <a:rPr lang="es-AR" dirty="0" smtClean="0"/>
              <a:t> </a:t>
            </a:r>
            <a:r>
              <a:rPr lang="es-AR" dirty="0" err="1" smtClean="0"/>
              <a:t>or</a:t>
            </a:r>
            <a:r>
              <a:rPr lang="es-AR" dirty="0" smtClean="0"/>
              <a:t> </a:t>
            </a:r>
            <a:r>
              <a:rPr lang="es-AR" dirty="0" err="1" smtClean="0"/>
              <a:t>informality</a:t>
            </a:r>
            <a:r>
              <a:rPr lang="es-AR" dirty="0" smtClean="0"/>
              <a:t> of </a:t>
            </a:r>
            <a:r>
              <a:rPr lang="es-AR" dirty="0" err="1" smtClean="0"/>
              <a:t>the</a:t>
            </a:r>
            <a:r>
              <a:rPr lang="es-AR" dirty="0" smtClean="0"/>
              <a:t> </a:t>
            </a:r>
            <a:r>
              <a:rPr lang="es-AR" dirty="0" err="1" smtClean="0"/>
              <a:t>interaction</a:t>
            </a:r>
            <a:r>
              <a:rPr lang="es-AR" dirty="0" smtClean="0"/>
              <a:t>, </a:t>
            </a:r>
            <a:r>
              <a:rPr lang="es-AR" dirty="0" err="1" smtClean="0"/>
              <a:t>involving</a:t>
            </a:r>
            <a:r>
              <a:rPr lang="es-AR" dirty="0" smtClean="0"/>
              <a:t> </a:t>
            </a:r>
            <a:r>
              <a:rPr lang="es-AR" dirty="0" err="1" smtClean="0"/>
              <a:t>the</a:t>
            </a:r>
            <a:r>
              <a:rPr lang="es-AR" dirty="0" smtClean="0"/>
              <a:t> </a:t>
            </a:r>
            <a:r>
              <a:rPr lang="es-AR" dirty="0" err="1" smtClean="0"/>
              <a:t>changes</a:t>
            </a:r>
            <a:r>
              <a:rPr lang="es-AR" dirty="0" smtClean="0"/>
              <a:t> in </a:t>
            </a:r>
            <a:r>
              <a:rPr lang="es-AR" dirty="0" err="1" smtClean="0"/>
              <a:t>degrees</a:t>
            </a:r>
            <a:r>
              <a:rPr lang="es-AR" dirty="0" smtClean="0"/>
              <a:t> of </a:t>
            </a:r>
            <a:r>
              <a:rPr lang="es-AR" dirty="0" err="1" smtClean="0"/>
              <a:t>formality</a:t>
            </a:r>
            <a:r>
              <a:rPr lang="es-AR" dirty="0" smtClean="0"/>
              <a:t> and </a:t>
            </a:r>
            <a:r>
              <a:rPr lang="es-AR" dirty="0" err="1" smtClean="0"/>
              <a:t>an</a:t>
            </a:r>
            <a:r>
              <a:rPr lang="es-AR" dirty="0" smtClean="0"/>
              <a:t> </a:t>
            </a:r>
            <a:r>
              <a:rPr lang="es-AR" dirty="0" err="1" smtClean="0"/>
              <a:t>evaluation</a:t>
            </a:r>
            <a:r>
              <a:rPr lang="es-AR" dirty="0" smtClean="0"/>
              <a:t>.</a:t>
            </a:r>
          </a:p>
          <a:p>
            <a:pPr marL="0" indent="0" algn="just">
              <a:buNone/>
            </a:pPr>
            <a:endParaRPr lang="es-AR" dirty="0"/>
          </a:p>
          <a:p>
            <a:pPr algn="just"/>
            <a:r>
              <a:rPr lang="en-US" dirty="0"/>
              <a:t>The interaction is informal and familiar. There are no instances of formality or changes in the degree of formality.</a:t>
            </a:r>
            <a:endParaRPr lang="es-AR" dirty="0"/>
          </a:p>
          <a:p>
            <a:pPr algn="just"/>
            <a:endParaRPr lang="es-AR" dirty="0"/>
          </a:p>
        </p:txBody>
      </p:sp>
    </p:spTree>
    <p:extLst>
      <p:ext uri="{BB962C8B-B14F-4D97-AF65-F5344CB8AC3E}">
        <p14:creationId xmlns="" xmlns:p14="http://schemas.microsoft.com/office/powerpoint/2010/main" val="4083233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smtClean="0"/>
              <a:t>I</a:t>
            </a:r>
            <a:r>
              <a:rPr lang="es-AR" dirty="0" smtClean="0"/>
              <a:t>nstruments</a:t>
            </a:r>
            <a:endParaRPr lang="es-AR" dirty="0"/>
          </a:p>
        </p:txBody>
      </p:sp>
      <p:sp>
        <p:nvSpPr>
          <p:cNvPr id="4" name="3 Marcador de contenido"/>
          <p:cNvSpPr>
            <a:spLocks noGrp="1"/>
          </p:cNvSpPr>
          <p:nvPr>
            <p:ph sz="quarter" idx="1"/>
          </p:nvPr>
        </p:nvSpPr>
        <p:spPr/>
        <p:txBody>
          <a:bodyPr>
            <a:normAutofit fontScale="85000" lnSpcReduction="10000"/>
          </a:bodyPr>
          <a:lstStyle/>
          <a:p>
            <a:pPr marL="0" indent="0" algn="just">
              <a:buNone/>
            </a:pPr>
            <a:r>
              <a:rPr lang="es-AR" dirty="0" err="1" smtClean="0"/>
              <a:t>It</a:t>
            </a:r>
            <a:r>
              <a:rPr lang="es-AR" dirty="0" smtClean="0"/>
              <a:t> </a:t>
            </a:r>
            <a:r>
              <a:rPr lang="es-AR" dirty="0" err="1" smtClean="0"/>
              <a:t>includes</a:t>
            </a:r>
            <a:r>
              <a:rPr lang="es-AR" dirty="0" smtClean="0"/>
              <a:t> </a:t>
            </a:r>
            <a:r>
              <a:rPr lang="es-AR" dirty="0" err="1" smtClean="0"/>
              <a:t>the</a:t>
            </a:r>
            <a:r>
              <a:rPr lang="es-AR" dirty="0" smtClean="0"/>
              <a:t> </a:t>
            </a:r>
            <a:r>
              <a:rPr lang="es-AR" dirty="0" err="1" smtClean="0"/>
              <a:t>channel</a:t>
            </a:r>
            <a:r>
              <a:rPr lang="es-AR" dirty="0"/>
              <a:t>:</a:t>
            </a:r>
            <a:r>
              <a:rPr lang="es-AR" dirty="0" smtClean="0"/>
              <a:t> </a:t>
            </a:r>
            <a:r>
              <a:rPr lang="es-AR" dirty="0" err="1" smtClean="0"/>
              <a:t>how</a:t>
            </a:r>
            <a:r>
              <a:rPr lang="es-AR" dirty="0" smtClean="0"/>
              <a:t> </a:t>
            </a:r>
            <a:r>
              <a:rPr lang="es-AR" dirty="0" err="1" smtClean="0"/>
              <a:t>is</a:t>
            </a:r>
            <a:r>
              <a:rPr lang="es-AR" dirty="0" smtClean="0"/>
              <a:t> </a:t>
            </a:r>
            <a:r>
              <a:rPr lang="es-AR" dirty="0" err="1" smtClean="0"/>
              <a:t>contact</a:t>
            </a:r>
            <a:r>
              <a:rPr lang="es-AR" dirty="0" smtClean="0"/>
              <a:t> </a:t>
            </a:r>
            <a:r>
              <a:rPr lang="es-AR" dirty="0" err="1" smtClean="0"/>
              <a:t>between</a:t>
            </a:r>
            <a:r>
              <a:rPr lang="es-AR" dirty="0" smtClean="0"/>
              <a:t> </a:t>
            </a:r>
            <a:r>
              <a:rPr lang="es-AR" dirty="0" err="1" smtClean="0"/>
              <a:t>participants</a:t>
            </a:r>
            <a:r>
              <a:rPr lang="es-AR" dirty="0" smtClean="0"/>
              <a:t> in </a:t>
            </a:r>
            <a:r>
              <a:rPr lang="es-AR" dirty="0" err="1" smtClean="0"/>
              <a:t>the</a:t>
            </a:r>
            <a:r>
              <a:rPr lang="es-AR" dirty="0" smtClean="0"/>
              <a:t> </a:t>
            </a:r>
            <a:r>
              <a:rPr lang="es-AR" dirty="0" err="1" smtClean="0"/>
              <a:t>event</a:t>
            </a:r>
            <a:r>
              <a:rPr lang="es-AR" dirty="0" smtClean="0"/>
              <a:t>  </a:t>
            </a:r>
            <a:r>
              <a:rPr lang="es-AR" dirty="0" err="1" smtClean="0"/>
              <a:t>being</a:t>
            </a:r>
            <a:r>
              <a:rPr lang="es-AR" dirty="0" smtClean="0"/>
              <a:t> </a:t>
            </a:r>
            <a:r>
              <a:rPr lang="es-AR" dirty="0" err="1" smtClean="0"/>
              <a:t>maintained</a:t>
            </a:r>
            <a:r>
              <a:rPr lang="es-AR" dirty="0" smtClean="0"/>
              <a:t> (</a:t>
            </a:r>
            <a:r>
              <a:rPr lang="es-AR" dirty="0" err="1" smtClean="0"/>
              <a:t>written</a:t>
            </a:r>
            <a:r>
              <a:rPr lang="es-AR" dirty="0" smtClean="0"/>
              <a:t>, </a:t>
            </a:r>
            <a:r>
              <a:rPr lang="es-AR" dirty="0" err="1" smtClean="0"/>
              <a:t>spoken</a:t>
            </a:r>
            <a:r>
              <a:rPr lang="es-AR" dirty="0" smtClean="0"/>
              <a:t>, audiovisual); </a:t>
            </a:r>
            <a:r>
              <a:rPr lang="es-AR" dirty="0" err="1" smtClean="0"/>
              <a:t>the</a:t>
            </a:r>
            <a:r>
              <a:rPr lang="es-AR" dirty="0" smtClean="0"/>
              <a:t> verbal and non verbal </a:t>
            </a:r>
            <a:r>
              <a:rPr lang="es-AR" dirty="0" err="1" smtClean="0"/>
              <a:t>cues</a:t>
            </a:r>
            <a:r>
              <a:rPr lang="es-AR" dirty="0"/>
              <a:t> </a:t>
            </a:r>
            <a:r>
              <a:rPr lang="es-AR" dirty="0" smtClean="0"/>
              <a:t>(</a:t>
            </a:r>
            <a:r>
              <a:rPr lang="es-AR" dirty="0" err="1" smtClean="0"/>
              <a:t>gestures</a:t>
            </a:r>
            <a:r>
              <a:rPr lang="es-AR" dirty="0" smtClean="0"/>
              <a:t>, </a:t>
            </a:r>
            <a:r>
              <a:rPr lang="es-AR" dirty="0" err="1" smtClean="0"/>
              <a:t>voice</a:t>
            </a:r>
            <a:r>
              <a:rPr lang="es-AR" dirty="0" smtClean="0"/>
              <a:t> </a:t>
            </a:r>
            <a:r>
              <a:rPr lang="es-AR" dirty="0" err="1" smtClean="0"/>
              <a:t>modulations</a:t>
            </a:r>
            <a:r>
              <a:rPr lang="es-AR" dirty="0" smtClean="0"/>
              <a:t>, </a:t>
            </a:r>
            <a:r>
              <a:rPr lang="es-AR" dirty="0" err="1" smtClean="0"/>
              <a:t>noises</a:t>
            </a:r>
            <a:r>
              <a:rPr lang="es-AR" dirty="0" smtClean="0"/>
              <a:t>, </a:t>
            </a:r>
            <a:r>
              <a:rPr lang="es-AR" dirty="0" err="1" smtClean="0"/>
              <a:t>body</a:t>
            </a:r>
            <a:r>
              <a:rPr lang="es-AR" dirty="0" smtClean="0"/>
              <a:t> </a:t>
            </a:r>
            <a:r>
              <a:rPr lang="es-AR" dirty="0" err="1" smtClean="0"/>
              <a:t>distance</a:t>
            </a:r>
            <a:r>
              <a:rPr lang="es-AR" dirty="0" smtClean="0"/>
              <a:t>); </a:t>
            </a:r>
            <a:r>
              <a:rPr lang="es-AR" dirty="0" err="1" smtClean="0"/>
              <a:t>the</a:t>
            </a:r>
            <a:r>
              <a:rPr lang="es-AR" dirty="0" smtClean="0"/>
              <a:t> </a:t>
            </a:r>
            <a:r>
              <a:rPr lang="es-AR" dirty="0" err="1" smtClean="0"/>
              <a:t>register</a:t>
            </a:r>
            <a:r>
              <a:rPr lang="es-AR" dirty="0" smtClean="0"/>
              <a:t> and dialectal </a:t>
            </a:r>
            <a:r>
              <a:rPr lang="es-AR" dirty="0" err="1" smtClean="0"/>
              <a:t>varities</a:t>
            </a:r>
            <a:r>
              <a:rPr lang="es-AR" dirty="0" smtClean="0"/>
              <a:t>.</a:t>
            </a:r>
          </a:p>
          <a:p>
            <a:pPr marL="0" indent="0" algn="just">
              <a:buNone/>
            </a:pPr>
            <a:endParaRPr lang="es-AR" dirty="0" smtClean="0"/>
          </a:p>
          <a:p>
            <a:pPr algn="just"/>
            <a:r>
              <a:rPr lang="en-US" dirty="0"/>
              <a:t>Spoken channel.  Verbal interaction. Verbal cues: voice modulation, noises (external to the interaction), body distance: close, since all the participants share the same room in the house, and, at times, they are sitting at the dining-room table. Register: (field, tenor and mode) casual, familiar conversation. Dialectal variety:  River Plate Spanish.</a:t>
            </a:r>
            <a:endParaRPr lang="es-AR" dirty="0"/>
          </a:p>
          <a:p>
            <a:pPr algn="just"/>
            <a:endParaRPr lang="es-AR" dirty="0"/>
          </a:p>
        </p:txBody>
      </p:sp>
    </p:spTree>
    <p:extLst>
      <p:ext uri="{BB962C8B-B14F-4D97-AF65-F5344CB8AC3E}">
        <p14:creationId xmlns="" xmlns:p14="http://schemas.microsoft.com/office/powerpoint/2010/main" val="667305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err="1" smtClean="0"/>
              <a:t>N</a:t>
            </a:r>
            <a:r>
              <a:rPr lang="es-AR" dirty="0" err="1" smtClean="0"/>
              <a:t>orms</a:t>
            </a:r>
            <a:endParaRPr lang="es-AR" dirty="0"/>
          </a:p>
        </p:txBody>
      </p:sp>
      <p:sp>
        <p:nvSpPr>
          <p:cNvPr id="3" name="2 Marcador de contenido"/>
          <p:cNvSpPr>
            <a:spLocks noGrp="1"/>
          </p:cNvSpPr>
          <p:nvPr>
            <p:ph sz="quarter" idx="1"/>
          </p:nvPr>
        </p:nvSpPr>
        <p:spPr/>
        <p:txBody>
          <a:bodyPr/>
          <a:lstStyle/>
          <a:p>
            <a:pPr marL="0" indent="0" algn="just">
              <a:buNone/>
            </a:pPr>
            <a:r>
              <a:rPr lang="es-AR" dirty="0" err="1" smtClean="0"/>
              <a:t>The</a:t>
            </a:r>
            <a:r>
              <a:rPr lang="es-AR" dirty="0" smtClean="0"/>
              <a:t> </a:t>
            </a:r>
            <a:r>
              <a:rPr lang="es-AR" dirty="0" err="1" smtClean="0"/>
              <a:t>Norms</a:t>
            </a:r>
            <a:r>
              <a:rPr lang="es-AR" dirty="0" smtClean="0"/>
              <a:t> </a:t>
            </a:r>
            <a:r>
              <a:rPr lang="es-AR" dirty="0" err="1" smtClean="0"/>
              <a:t>include</a:t>
            </a:r>
            <a:r>
              <a:rPr lang="es-AR" dirty="0" smtClean="0"/>
              <a:t> </a:t>
            </a:r>
            <a:r>
              <a:rPr lang="es-AR" dirty="0" err="1" smtClean="0"/>
              <a:t>the</a:t>
            </a:r>
            <a:r>
              <a:rPr lang="es-AR" dirty="0" smtClean="0"/>
              <a:t> </a:t>
            </a:r>
            <a:r>
              <a:rPr lang="es-AR" dirty="0" err="1" smtClean="0"/>
              <a:t>interaction</a:t>
            </a:r>
            <a:r>
              <a:rPr lang="es-AR" dirty="0" smtClean="0"/>
              <a:t> rules </a:t>
            </a:r>
            <a:r>
              <a:rPr lang="es-AR" dirty="0" err="1" smtClean="0"/>
              <a:t>governing</a:t>
            </a:r>
            <a:r>
              <a:rPr lang="es-AR" dirty="0" smtClean="0"/>
              <a:t> </a:t>
            </a:r>
            <a:r>
              <a:rPr lang="es-AR" dirty="0" err="1" smtClean="0"/>
              <a:t>the</a:t>
            </a:r>
            <a:r>
              <a:rPr lang="es-AR" dirty="0" smtClean="0"/>
              <a:t> </a:t>
            </a:r>
            <a:r>
              <a:rPr lang="es-AR" dirty="0" err="1" smtClean="0"/>
              <a:t>event</a:t>
            </a:r>
            <a:r>
              <a:rPr lang="es-AR" dirty="0" smtClean="0"/>
              <a:t>: </a:t>
            </a:r>
            <a:r>
              <a:rPr lang="es-AR" dirty="0" err="1" smtClean="0"/>
              <a:t>who</a:t>
            </a:r>
            <a:r>
              <a:rPr lang="es-AR" dirty="0" smtClean="0"/>
              <a:t> </a:t>
            </a:r>
            <a:r>
              <a:rPr lang="es-AR" dirty="0" err="1" smtClean="0"/>
              <a:t>speaks</a:t>
            </a:r>
            <a:r>
              <a:rPr lang="es-AR" dirty="0" smtClean="0"/>
              <a:t>, </a:t>
            </a:r>
            <a:r>
              <a:rPr lang="es-AR" dirty="0" err="1" smtClean="0"/>
              <a:t>when</a:t>
            </a:r>
            <a:r>
              <a:rPr lang="es-AR" dirty="0" smtClean="0"/>
              <a:t> to </a:t>
            </a:r>
            <a:r>
              <a:rPr lang="es-AR" dirty="0" err="1" smtClean="0"/>
              <a:t>speak</a:t>
            </a:r>
            <a:r>
              <a:rPr lang="es-AR" dirty="0" smtClean="0"/>
              <a:t>, </a:t>
            </a:r>
            <a:r>
              <a:rPr lang="es-AR" dirty="0" err="1" smtClean="0"/>
              <a:t>interruptions</a:t>
            </a:r>
            <a:r>
              <a:rPr lang="es-AR" dirty="0" smtClean="0"/>
              <a:t>, </a:t>
            </a:r>
            <a:r>
              <a:rPr lang="es-AR" dirty="0" err="1" smtClean="0"/>
              <a:t>overlappings</a:t>
            </a:r>
            <a:r>
              <a:rPr lang="es-AR" dirty="0" smtClean="0"/>
              <a:t>, </a:t>
            </a:r>
            <a:r>
              <a:rPr lang="es-AR" dirty="0" err="1" smtClean="0"/>
              <a:t>latching</a:t>
            </a:r>
            <a:r>
              <a:rPr lang="es-AR" dirty="0" smtClean="0"/>
              <a:t>. </a:t>
            </a:r>
            <a:r>
              <a:rPr lang="es-AR" dirty="0" err="1" smtClean="0"/>
              <a:t>It</a:t>
            </a:r>
            <a:r>
              <a:rPr lang="es-AR" dirty="0" smtClean="0"/>
              <a:t> </a:t>
            </a:r>
            <a:r>
              <a:rPr lang="es-AR" dirty="0" err="1" smtClean="0"/>
              <a:t>also</a:t>
            </a:r>
            <a:r>
              <a:rPr lang="es-AR" dirty="0" smtClean="0"/>
              <a:t> </a:t>
            </a:r>
            <a:r>
              <a:rPr lang="es-AR" dirty="0" err="1" smtClean="0"/>
              <a:t>includes</a:t>
            </a:r>
            <a:r>
              <a:rPr lang="es-AR" dirty="0" smtClean="0"/>
              <a:t> </a:t>
            </a:r>
            <a:r>
              <a:rPr lang="es-AR" dirty="0" err="1" smtClean="0"/>
              <a:t>the</a:t>
            </a:r>
            <a:r>
              <a:rPr lang="es-AR" dirty="0" smtClean="0"/>
              <a:t> </a:t>
            </a:r>
            <a:r>
              <a:rPr lang="es-AR" dirty="0" err="1" smtClean="0"/>
              <a:t>interpretation</a:t>
            </a:r>
            <a:r>
              <a:rPr lang="es-AR" dirty="0" smtClean="0"/>
              <a:t> </a:t>
            </a:r>
            <a:r>
              <a:rPr lang="es-AR" dirty="0" err="1" smtClean="0"/>
              <a:t>cues</a:t>
            </a:r>
            <a:r>
              <a:rPr lang="es-AR" dirty="0" smtClean="0"/>
              <a:t>: </a:t>
            </a:r>
            <a:r>
              <a:rPr lang="es-AR" dirty="0" err="1" smtClean="0"/>
              <a:t>implicitness</a:t>
            </a:r>
            <a:r>
              <a:rPr lang="es-AR" dirty="0" smtClean="0"/>
              <a:t>, </a:t>
            </a:r>
            <a:r>
              <a:rPr lang="es-AR" dirty="0" err="1" smtClean="0"/>
              <a:t>presupposigtions</a:t>
            </a:r>
            <a:r>
              <a:rPr lang="es-AR" dirty="0" smtClean="0"/>
              <a:t>, </a:t>
            </a:r>
            <a:r>
              <a:rPr lang="es-AR" dirty="0" err="1" smtClean="0"/>
              <a:t>metaphor</a:t>
            </a:r>
            <a:r>
              <a:rPr lang="es-AR" dirty="0" smtClean="0"/>
              <a:t>, </a:t>
            </a:r>
            <a:r>
              <a:rPr lang="es-AR" dirty="0" err="1" smtClean="0"/>
              <a:t>indirectness</a:t>
            </a:r>
            <a:r>
              <a:rPr lang="es-AR" dirty="0" smtClean="0"/>
              <a:t>.</a:t>
            </a:r>
          </a:p>
          <a:p>
            <a:pPr algn="just"/>
            <a:endParaRPr lang="es-AR" dirty="0" smtClean="0"/>
          </a:p>
          <a:p>
            <a:pPr algn="just"/>
            <a:r>
              <a:rPr lang="en-US" dirty="0"/>
              <a:t>Turn taking. </a:t>
            </a:r>
            <a:r>
              <a:rPr lang="en-US" dirty="0" err="1"/>
              <a:t>Overlappings</a:t>
            </a:r>
            <a:r>
              <a:rPr lang="en-US" dirty="0"/>
              <a:t>, interruptions, latching. Interpretation cues: presuppositions, indirectness. </a:t>
            </a:r>
            <a:endParaRPr lang="es-AR" dirty="0"/>
          </a:p>
          <a:p>
            <a:endParaRPr lang="es-AR" dirty="0"/>
          </a:p>
        </p:txBody>
      </p:sp>
    </p:spTree>
    <p:extLst>
      <p:ext uri="{BB962C8B-B14F-4D97-AF65-F5344CB8AC3E}">
        <p14:creationId xmlns="" xmlns:p14="http://schemas.microsoft.com/office/powerpoint/2010/main" val="86763271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143</TotalTime>
  <Words>978</Words>
  <Application>Microsoft Office PowerPoint</Application>
  <PresentationFormat>Presentación en pantalla (4:3)</PresentationFormat>
  <Paragraphs>88</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Intermedio</vt:lpstr>
      <vt:lpstr>Speaking Grid Hymes speaking model</vt:lpstr>
      <vt:lpstr>Situation</vt:lpstr>
      <vt:lpstr>Participants</vt:lpstr>
      <vt:lpstr>Ends</vt:lpstr>
      <vt:lpstr>Act Sequences</vt:lpstr>
      <vt:lpstr>Act Sequences</vt:lpstr>
      <vt:lpstr>Key</vt:lpstr>
      <vt:lpstr>Instruments</vt:lpstr>
      <vt:lpstr>Norms</vt:lpstr>
      <vt:lpstr>Genre</vt:lpstr>
      <vt:lpstr>Examples</vt:lpstr>
      <vt:lpstr>Example</vt:lpstr>
      <vt:lpstr>Examples</vt:lpstr>
      <vt:lpstr>Bibliography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Speakig Grid Hymes speaking model</dc:title>
  <dc:creator>laura y daniel</dc:creator>
  <cp:lastModifiedBy>PC</cp:lastModifiedBy>
  <cp:revision>24</cp:revision>
  <dcterms:created xsi:type="dcterms:W3CDTF">2014-06-09T00:42:16Z</dcterms:created>
  <dcterms:modified xsi:type="dcterms:W3CDTF">2014-06-09T16:41:08Z</dcterms:modified>
</cp:coreProperties>
</file>