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1" r:id="rId1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46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37E68BF-7683-4905-B71A-48AAD6A9ECEB}" type="datetimeFigureOut">
              <a:rPr lang="es-AR" smtClean="0"/>
              <a:pPr/>
              <a:t>05/09/2014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B12F48E-6C15-40F6-A275-B56241E1744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PLOSIVES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432560" y="3857628"/>
            <a:ext cx="7406640" cy="1714512"/>
          </a:xfrm>
        </p:spPr>
        <p:txBody>
          <a:bodyPr>
            <a:normAutofit fontScale="85000" lnSpcReduction="20000"/>
          </a:bodyPr>
          <a:lstStyle/>
          <a:p>
            <a:pPr algn="r"/>
            <a:endParaRPr lang="es-AR" b="1" dirty="0" smtClean="0"/>
          </a:p>
          <a:p>
            <a:pPr algn="r"/>
            <a:endParaRPr lang="es-AR" b="1" dirty="0" smtClean="0"/>
          </a:p>
          <a:p>
            <a:pPr algn="r"/>
            <a:r>
              <a:rPr lang="es-AR" b="1" dirty="0" smtClean="0"/>
              <a:t>Seminario de actualización disciplinaria de prácticas de pronunciación en Inglés 1</a:t>
            </a:r>
            <a:endParaRPr lang="es-AR" dirty="0" smtClean="0"/>
          </a:p>
          <a:p>
            <a:pPr algn="r"/>
            <a:r>
              <a:rPr lang="es-AR" b="1" dirty="0" smtClean="0"/>
              <a:t>Secretaria de Extensión Universitaria- UNLP</a:t>
            </a:r>
            <a:endParaRPr lang="es-AR" dirty="0" smtClean="0"/>
          </a:p>
          <a:p>
            <a:pPr algn="r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4414" y="28572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AR" sz="3100" dirty="0" smtClean="0">
                <a:solidFill>
                  <a:schemeClr val="tx2"/>
                </a:solidFill>
              </a:rPr>
              <a:t/>
            </a:r>
            <a:br>
              <a:rPr lang="es-AR" sz="3100" dirty="0" smtClean="0">
                <a:solidFill>
                  <a:schemeClr val="tx2"/>
                </a:solidFill>
              </a:rPr>
            </a:br>
            <a:r>
              <a:rPr lang="es-AR" sz="2700" dirty="0" smtClean="0">
                <a:solidFill>
                  <a:schemeClr val="tx2"/>
                </a:solidFill>
              </a:rPr>
              <a:t>1- </a:t>
            </a:r>
            <a:r>
              <a:rPr lang="es-AR" sz="2700" dirty="0" err="1" smtClean="0">
                <a:solidFill>
                  <a:schemeClr val="tx2"/>
                </a:solidFill>
              </a:rPr>
              <a:t>Degree</a:t>
            </a:r>
            <a:r>
              <a:rPr lang="es-AR" sz="2700" dirty="0" smtClean="0">
                <a:solidFill>
                  <a:schemeClr val="tx2"/>
                </a:solidFill>
              </a:rPr>
              <a:t> of </a:t>
            </a:r>
            <a:r>
              <a:rPr lang="es-AR" sz="2700" dirty="0" err="1" smtClean="0">
                <a:solidFill>
                  <a:schemeClr val="tx2"/>
                </a:solidFill>
              </a:rPr>
              <a:t>stricture</a:t>
            </a:r>
            <a:r>
              <a:rPr lang="es-AR" sz="2700" dirty="0" smtClean="0">
                <a:solidFill>
                  <a:schemeClr val="tx2"/>
                </a:solidFill>
              </a:rPr>
              <a:t> &amp; place of </a:t>
            </a:r>
            <a:r>
              <a:rPr lang="es-AR" sz="2700" dirty="0" err="1" smtClean="0">
                <a:solidFill>
                  <a:schemeClr val="tx2"/>
                </a:solidFill>
              </a:rPr>
              <a:t>articulation</a:t>
            </a:r>
            <a:r>
              <a:rPr lang="es-AR" sz="2700" dirty="0" smtClean="0">
                <a:solidFill>
                  <a:schemeClr val="tx2"/>
                </a:solidFill>
              </a:rPr>
              <a:t>: 	/t-d/</a:t>
            </a:r>
            <a:br>
              <a:rPr lang="es-AR" sz="2700" dirty="0" smtClean="0">
                <a:solidFill>
                  <a:schemeClr val="tx2"/>
                </a:solidFill>
              </a:rPr>
            </a:br>
            <a:endParaRPr lang="es-AR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t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oDohlohpa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t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os:ona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l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t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os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n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t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ehnoerasi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emas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ios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nd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rehBiBe:nuna: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ld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ameDos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	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ameDos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esimeunakosa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 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D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esimeunakosa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Spanish</a:t>
            </a:r>
            <a:r>
              <a:rPr lang="es-AR" dirty="0" smtClean="0"/>
              <a:t> </a:t>
            </a:r>
            <a:r>
              <a:rPr lang="es-AR" dirty="0" err="1" smtClean="0"/>
              <a:t>Plosives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2"/>
                </a:solidFill>
              </a:rPr>
              <a:t>1- </a:t>
            </a:r>
            <a:r>
              <a:rPr lang="es-AR" dirty="0" err="1" smtClean="0">
                <a:solidFill>
                  <a:schemeClr val="tx2"/>
                </a:solidFill>
              </a:rPr>
              <a:t>Degree</a:t>
            </a:r>
            <a:r>
              <a:rPr lang="es-AR" dirty="0" smtClean="0">
                <a:solidFill>
                  <a:schemeClr val="tx2"/>
                </a:solidFill>
              </a:rPr>
              <a:t> of </a:t>
            </a:r>
            <a:r>
              <a:rPr lang="es-AR" dirty="0" err="1" smtClean="0">
                <a:solidFill>
                  <a:schemeClr val="tx2"/>
                </a:solidFill>
              </a:rPr>
              <a:t>stricture</a:t>
            </a:r>
            <a:r>
              <a:rPr lang="es-AR" dirty="0" smtClean="0">
                <a:solidFill>
                  <a:schemeClr val="tx2"/>
                </a:solidFill>
              </a:rPr>
              <a:t>: 	/k-g/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“La </a:t>
            </a:r>
            <a:r>
              <a:rPr lang="es-AR" u="sng" dirty="0" smtClean="0">
                <a:solidFill>
                  <a:schemeClr val="accent1"/>
                </a:solidFill>
              </a:rPr>
              <a:t>c</a:t>
            </a:r>
            <a:r>
              <a:rPr lang="es-AR" dirty="0" smtClean="0">
                <a:solidFill>
                  <a:schemeClr val="accent1"/>
                </a:solidFill>
              </a:rPr>
              <a:t>asa de Pa</a:t>
            </a:r>
            <a:r>
              <a:rPr lang="es-AR" u="sng" dirty="0" smtClean="0">
                <a:solidFill>
                  <a:schemeClr val="accent1"/>
                </a:solidFill>
              </a:rPr>
              <a:t>c</a:t>
            </a:r>
            <a:r>
              <a:rPr lang="es-AR" dirty="0" smtClean="0">
                <a:solidFill>
                  <a:schemeClr val="accent1"/>
                </a:solidFill>
              </a:rPr>
              <a:t>o”</a:t>
            </a:r>
          </a:p>
          <a:p>
            <a:endParaRPr lang="es-AR" dirty="0" smtClean="0">
              <a:solidFill>
                <a:schemeClr val="accent1"/>
              </a:solidFill>
            </a:endParaRPr>
          </a:p>
          <a:p>
            <a:r>
              <a:rPr lang="es-AR" dirty="0" smtClean="0">
                <a:solidFill>
                  <a:schemeClr val="accent1"/>
                </a:solidFill>
              </a:rPr>
              <a:t>“La </a:t>
            </a:r>
            <a:r>
              <a:rPr lang="es-AR" u="sng" dirty="0" smtClean="0">
                <a:solidFill>
                  <a:schemeClr val="accent1"/>
                </a:solidFill>
              </a:rPr>
              <a:t>g</a:t>
            </a:r>
            <a:r>
              <a:rPr lang="es-AR" dirty="0" smtClean="0">
                <a:solidFill>
                  <a:schemeClr val="accent1"/>
                </a:solidFill>
              </a:rPr>
              <a:t>ata de Á</a:t>
            </a:r>
            <a:r>
              <a:rPr lang="es-AR" u="sng" dirty="0" smtClean="0">
                <a:solidFill>
                  <a:schemeClr val="accent1"/>
                </a:solidFill>
              </a:rPr>
              <a:t>g</a:t>
            </a:r>
            <a:r>
              <a:rPr lang="es-AR" dirty="0" smtClean="0">
                <a:solidFill>
                  <a:schemeClr val="accent1"/>
                </a:solidFill>
              </a:rPr>
              <a:t>ueda”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“¡</a:t>
            </a:r>
            <a:r>
              <a:rPr lang="es-AR" u="sng" dirty="0" smtClean="0">
                <a:solidFill>
                  <a:schemeClr val="accent1"/>
                </a:solidFill>
              </a:rPr>
              <a:t>G</a:t>
            </a:r>
            <a:r>
              <a:rPr lang="es-AR" dirty="0" smtClean="0">
                <a:solidFill>
                  <a:schemeClr val="accent1"/>
                </a:solidFill>
              </a:rPr>
              <a:t>ustavo!”</a:t>
            </a:r>
            <a:endParaRPr lang="es-AR" dirty="0">
              <a:solidFill>
                <a:schemeClr val="accent1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700" dirty="0" smtClean="0">
                <a:solidFill>
                  <a:schemeClr val="tx2"/>
                </a:solidFill>
              </a:rPr>
              <a:t/>
            </a:r>
            <a:br>
              <a:rPr lang="es-AR" sz="2700" dirty="0" smtClean="0">
                <a:solidFill>
                  <a:schemeClr val="tx2"/>
                </a:solidFill>
              </a:rPr>
            </a:br>
            <a:r>
              <a:rPr lang="es-AR" sz="2700" dirty="0" smtClean="0">
                <a:solidFill>
                  <a:schemeClr val="tx2"/>
                </a:solidFill>
              </a:rPr>
              <a:t>1- </a:t>
            </a:r>
            <a:r>
              <a:rPr lang="es-AR" sz="2700" dirty="0" err="1" smtClean="0">
                <a:solidFill>
                  <a:schemeClr val="tx2"/>
                </a:solidFill>
              </a:rPr>
              <a:t>Degree</a:t>
            </a:r>
            <a:r>
              <a:rPr lang="es-AR" sz="2700" dirty="0" smtClean="0">
                <a:solidFill>
                  <a:schemeClr val="tx2"/>
                </a:solidFill>
              </a:rPr>
              <a:t> of </a:t>
            </a:r>
            <a:r>
              <a:rPr lang="es-AR" sz="2700" dirty="0" err="1" smtClean="0">
                <a:solidFill>
                  <a:schemeClr val="tx2"/>
                </a:solidFill>
              </a:rPr>
              <a:t>stricture</a:t>
            </a:r>
            <a:r>
              <a:rPr lang="es-AR" sz="2700" dirty="0" smtClean="0">
                <a:solidFill>
                  <a:schemeClr val="tx2"/>
                </a:solidFill>
              </a:rPr>
              <a:t> : /k-g/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la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k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asaDepa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k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la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G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ataDea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G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eDa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g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uhtabo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		/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G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uhtaBo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endParaRPr lang="es-AR" dirty="0">
              <a:solidFill>
                <a:schemeClr val="tx2"/>
              </a:solidFill>
              <a:latin typeface="Ipa-samd Uclphon1 SILDoulosL" pitchFamily="2" charset="2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Problems</a:t>
            </a:r>
            <a:r>
              <a:rPr lang="es-AR" dirty="0" smtClean="0"/>
              <a:t>…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AR" dirty="0" err="1" smtClean="0"/>
              <a:t>Degree</a:t>
            </a:r>
            <a:r>
              <a:rPr lang="es-AR" dirty="0" smtClean="0"/>
              <a:t> of </a:t>
            </a:r>
            <a:r>
              <a:rPr lang="es-AR" dirty="0" err="1" smtClean="0"/>
              <a:t>stricture</a:t>
            </a:r>
            <a:r>
              <a:rPr lang="es-AR" dirty="0" smtClean="0"/>
              <a:t>: </a:t>
            </a:r>
          </a:p>
          <a:p>
            <a:pPr lvl="2">
              <a:buFont typeface="Wingdings" pitchFamily="2" charset="2"/>
              <a:buChar char="q"/>
            </a:pPr>
            <a:r>
              <a:rPr lang="es-AR" dirty="0" smtClean="0">
                <a:latin typeface="Ipa-samd Uclphon1 SILDoulosL" pitchFamily="2" charset="2"/>
              </a:rPr>
              <a:t>/b-B/</a:t>
            </a:r>
          </a:p>
          <a:p>
            <a:pPr lvl="2">
              <a:buFont typeface="Wingdings" pitchFamily="2" charset="2"/>
              <a:buChar char="q"/>
            </a:pPr>
            <a:r>
              <a:rPr lang="es-AR" dirty="0" smtClean="0">
                <a:latin typeface="Ipa-samd Uclphon1 SILDoulosL" pitchFamily="2" charset="2"/>
              </a:rPr>
              <a:t>/d-D/</a:t>
            </a:r>
          </a:p>
          <a:p>
            <a:pPr lvl="2">
              <a:buFont typeface="Wingdings" pitchFamily="2" charset="2"/>
              <a:buChar char="q"/>
            </a:pPr>
            <a:r>
              <a:rPr lang="es-AR" dirty="0" smtClean="0">
                <a:latin typeface="Ipa-samd Uclphon1 SILDoulosL" pitchFamily="2" charset="2"/>
              </a:rPr>
              <a:t>/g-G/</a:t>
            </a:r>
          </a:p>
          <a:p>
            <a:pPr>
              <a:buFont typeface="Wingdings" pitchFamily="2" charset="2"/>
              <a:buChar char="q"/>
            </a:pPr>
            <a:r>
              <a:rPr lang="es-AR" dirty="0" smtClean="0"/>
              <a:t>Place of </a:t>
            </a:r>
            <a:r>
              <a:rPr lang="es-AR" dirty="0" err="1" smtClean="0"/>
              <a:t>articulation</a:t>
            </a:r>
            <a:r>
              <a:rPr lang="es-AR" dirty="0" smtClean="0"/>
              <a:t>: </a:t>
            </a:r>
          </a:p>
          <a:p>
            <a:pPr lvl="2">
              <a:buFont typeface="Wingdings" pitchFamily="2" charset="2"/>
              <a:buChar char="q"/>
            </a:pPr>
            <a:r>
              <a:rPr lang="es-AR" dirty="0" smtClean="0">
                <a:latin typeface="Ipa-samd Uclphon1 SILDoulosL" pitchFamily="2" charset="2"/>
              </a:rPr>
              <a:t>/t-d/</a:t>
            </a:r>
          </a:p>
          <a:p>
            <a:pPr lvl="2">
              <a:buFont typeface="Wingdings" pitchFamily="2" charset="2"/>
              <a:buChar char="q"/>
            </a:pPr>
            <a:endParaRPr lang="es-AR" dirty="0" smtClean="0">
              <a:latin typeface="Ipa-samd Uclphon1 SILDoulosL" pitchFamily="2" charset="2"/>
            </a:endParaRPr>
          </a:p>
          <a:p>
            <a:pPr>
              <a:buFont typeface="Wingdings" pitchFamily="2" charset="2"/>
              <a:buChar char="q"/>
            </a:pPr>
            <a:r>
              <a:rPr lang="es-AR" dirty="0" err="1" smtClean="0"/>
              <a:t>Voiced-voiceless</a:t>
            </a:r>
            <a:r>
              <a:rPr lang="es-AR" dirty="0" smtClean="0"/>
              <a:t>: </a:t>
            </a:r>
          </a:p>
          <a:p>
            <a:pPr lvl="2">
              <a:buFont typeface="Wingdings" pitchFamily="2" charset="2"/>
              <a:buChar char="q"/>
            </a:pPr>
            <a:r>
              <a:rPr lang="es-AR" dirty="0" smtClean="0"/>
              <a:t>Fortis- </a:t>
            </a:r>
            <a:r>
              <a:rPr lang="es-AR" dirty="0" err="1" smtClean="0"/>
              <a:t>Lenis</a:t>
            </a:r>
            <a:endParaRPr lang="es-AR" dirty="0" smtClean="0"/>
          </a:p>
          <a:p>
            <a:pPr lvl="2">
              <a:buFont typeface="Wingdings" pitchFamily="2" charset="2"/>
              <a:buChar char="q"/>
            </a:pPr>
            <a:endParaRPr lang="es-AR" dirty="0" smtClean="0">
              <a:latin typeface="Ipa-samd Uclphon1 SILDoulosL" pitchFamily="2" charset="2"/>
            </a:endParaRPr>
          </a:p>
          <a:p>
            <a:pPr lvl="2">
              <a:buFont typeface="Wingdings" pitchFamily="2" charset="2"/>
              <a:buChar char="q"/>
            </a:pPr>
            <a:endParaRPr lang="es-AR" dirty="0" smtClean="0">
              <a:latin typeface="Ipa-samd Uclphon1 SILDoulos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357290" y="1714488"/>
          <a:ext cx="7358114" cy="4071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434"/>
                <a:gridCol w="1507576"/>
                <a:gridCol w="1000107"/>
                <a:gridCol w="1004231"/>
                <a:gridCol w="1128238"/>
                <a:gridCol w="917528"/>
              </a:tblGrid>
              <a:tr h="11401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Bilabial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Dental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Alveolar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Velar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30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Complete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closure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Plosive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-b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  <a:sym typeface="Ipa-samd Uclphon1 SILDoulosL"/>
                        </a:rPr>
                        <a:t>b</a:t>
                      </a:r>
                      <a:endParaRPr lang="en-US" sz="2400" dirty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t-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  <a:sym typeface="Ipa-samd Uclphon1 SILDoulosL"/>
                        </a:rPr>
                        <a:t>d</a:t>
                      </a:r>
                      <a:endParaRPr lang="en-US" sz="2400" dirty="0" smtClean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t-d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g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  <a:sym typeface="Ipa-samd Uclphon1 SILDoulosL"/>
                        </a:rPr>
                        <a:t>g</a:t>
                      </a:r>
                      <a:endParaRPr lang="en-US" sz="2400" dirty="0" smtClean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87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Close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Approxima</a:t>
                      </a:r>
                      <a:r>
                        <a:rPr lang="en-US" sz="1600" dirty="0" smtClean="0">
                          <a:effectLst/>
                        </a:rPr>
                        <a:t>-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Fricative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   B</a:t>
                      </a:r>
                      <a:endParaRPr lang="en-US" sz="2400" dirty="0">
                        <a:solidFill>
                          <a:schemeClr val="accent3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   D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2400" dirty="0" smtClean="0">
                          <a:solidFill>
                            <a:schemeClr val="accent3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G</a:t>
                      </a:r>
                      <a:endParaRPr lang="en-US" sz="2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Spanish</a:t>
            </a:r>
            <a:r>
              <a:rPr lang="es-AR" dirty="0" smtClean="0"/>
              <a:t> &amp; </a:t>
            </a:r>
            <a:r>
              <a:rPr lang="es-AR" dirty="0" err="1" smtClean="0"/>
              <a:t>English</a:t>
            </a:r>
            <a:r>
              <a:rPr lang="es-AR" dirty="0" smtClean="0"/>
              <a:t> </a:t>
            </a:r>
            <a:r>
              <a:rPr lang="es-AR" dirty="0" err="1" smtClean="0"/>
              <a:t>Plosives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981596"/>
          </a:xfrm>
        </p:spPr>
        <p:txBody>
          <a:bodyPr/>
          <a:lstStyle/>
          <a:p>
            <a:endParaRPr lang="es-AR" dirty="0" smtClean="0"/>
          </a:p>
          <a:p>
            <a:endParaRPr lang="es-AR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/>
          <a:lstStyle/>
          <a:p>
            <a:r>
              <a:rPr lang="es-AR" dirty="0" err="1" smtClean="0">
                <a:solidFill>
                  <a:schemeClr val="tx2"/>
                </a:solidFill>
              </a:rPr>
              <a:t>The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accent1"/>
                </a:solidFill>
              </a:rPr>
              <a:t>b</a:t>
            </a:r>
            <a:r>
              <a:rPr lang="es-AR" dirty="0" err="1" smtClean="0">
                <a:solidFill>
                  <a:schemeClr val="tx2"/>
                </a:solidFill>
              </a:rPr>
              <a:t>a</a:t>
            </a:r>
            <a:r>
              <a:rPr lang="es-AR" dirty="0" err="1" smtClean="0">
                <a:solidFill>
                  <a:schemeClr val="accent1"/>
                </a:solidFill>
              </a:rPr>
              <a:t>b</a:t>
            </a:r>
            <a:r>
              <a:rPr lang="es-AR" dirty="0" err="1" smtClean="0">
                <a:solidFill>
                  <a:schemeClr val="tx2"/>
                </a:solidFill>
              </a:rPr>
              <a:t>y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tx2"/>
                </a:solidFill>
              </a:rPr>
              <a:t>put</a:t>
            </a:r>
            <a:r>
              <a:rPr lang="es-AR" dirty="0" smtClean="0">
                <a:solidFill>
                  <a:schemeClr val="tx2"/>
                </a:solidFill>
              </a:rPr>
              <a:t> ten </a:t>
            </a:r>
            <a:r>
              <a:rPr lang="es-AR" dirty="0" err="1" smtClean="0">
                <a:solidFill>
                  <a:schemeClr val="accent1"/>
                </a:solidFill>
              </a:rPr>
              <a:t>b</a:t>
            </a:r>
            <a:r>
              <a:rPr lang="es-AR" dirty="0" err="1" smtClean="0">
                <a:solidFill>
                  <a:schemeClr val="tx2"/>
                </a:solidFill>
              </a:rPr>
              <a:t>alls</a:t>
            </a:r>
            <a:r>
              <a:rPr lang="es-AR" dirty="0" smtClean="0">
                <a:solidFill>
                  <a:schemeClr val="tx2"/>
                </a:solidFill>
              </a:rPr>
              <a:t> in </a:t>
            </a:r>
            <a:r>
              <a:rPr lang="es-AR" dirty="0" err="1" smtClean="0">
                <a:solidFill>
                  <a:schemeClr val="tx2"/>
                </a:solidFill>
              </a:rPr>
              <a:t>the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tx2"/>
                </a:solidFill>
              </a:rPr>
              <a:t>ag </a:t>
            </a:r>
          </a:p>
          <a:p>
            <a:r>
              <a:rPr lang="es-AR" dirty="0" err="1" smtClean="0">
                <a:solidFill>
                  <a:schemeClr val="tx2"/>
                </a:solidFill>
              </a:rPr>
              <a:t>The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accent1"/>
                </a:solidFill>
              </a:rPr>
              <a:t>d</a:t>
            </a:r>
            <a:r>
              <a:rPr lang="es-AR" dirty="0" err="1" smtClean="0">
                <a:solidFill>
                  <a:schemeClr val="tx2"/>
                </a:solidFill>
              </a:rPr>
              <a:t>ays</a:t>
            </a:r>
            <a:r>
              <a:rPr lang="es-AR" dirty="0" smtClean="0">
                <a:solidFill>
                  <a:schemeClr val="tx2"/>
                </a:solidFill>
              </a:rPr>
              <a:t> of </a:t>
            </a:r>
            <a:r>
              <a:rPr lang="es-AR" dirty="0" err="1" smtClean="0">
                <a:solidFill>
                  <a:schemeClr val="tx2"/>
                </a:solidFill>
              </a:rPr>
              <a:t>the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tx2"/>
                </a:solidFill>
              </a:rPr>
              <a:t>week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</a:p>
          <a:p>
            <a:r>
              <a:rPr lang="es-AR" dirty="0" err="1" smtClean="0">
                <a:solidFill>
                  <a:schemeClr val="accent1"/>
                </a:solidFill>
              </a:rPr>
              <a:t>G</a:t>
            </a:r>
            <a:r>
              <a:rPr lang="es-AR" dirty="0" err="1" smtClean="0">
                <a:solidFill>
                  <a:schemeClr val="tx2"/>
                </a:solidFill>
              </a:rPr>
              <a:t>o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tx2"/>
                </a:solidFill>
              </a:rPr>
              <a:t>away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</a:p>
          <a:p>
            <a:endParaRPr lang="es-AR" dirty="0" smtClean="0">
              <a:solidFill>
                <a:schemeClr val="tx2"/>
              </a:solidFill>
            </a:endParaRPr>
          </a:p>
          <a:p>
            <a:r>
              <a:rPr lang="es-AR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tx2"/>
                </a:solidFill>
              </a:rPr>
              <a:t>om </a:t>
            </a:r>
            <a:r>
              <a:rPr lang="es-AR" dirty="0" err="1" smtClean="0">
                <a:solidFill>
                  <a:schemeClr val="tx2"/>
                </a:solidFill>
              </a:rPr>
              <a:t>put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tx2"/>
                </a:solidFill>
              </a:rPr>
              <a:t>en </a:t>
            </a:r>
            <a:r>
              <a:rPr lang="es-AR" dirty="0" err="1" smtClean="0">
                <a:solidFill>
                  <a:schemeClr val="accent1"/>
                </a:solidFill>
              </a:rPr>
              <a:t>t</a:t>
            </a:r>
            <a:r>
              <a:rPr lang="es-AR" dirty="0" err="1" smtClean="0">
                <a:solidFill>
                  <a:schemeClr val="tx2"/>
                </a:solidFill>
              </a:rPr>
              <a:t>oys</a:t>
            </a:r>
            <a:r>
              <a:rPr lang="es-AR" dirty="0" smtClean="0">
                <a:solidFill>
                  <a:schemeClr val="tx2"/>
                </a:solidFill>
              </a:rPr>
              <a:t> in </a:t>
            </a:r>
            <a:r>
              <a:rPr lang="es-AR" dirty="0" err="1" smtClean="0">
                <a:solidFill>
                  <a:schemeClr val="tx2"/>
                </a:solidFill>
              </a:rPr>
              <a:t>the</a:t>
            </a:r>
            <a:r>
              <a:rPr lang="es-AR" dirty="0" smtClean="0">
                <a:solidFill>
                  <a:schemeClr val="tx2"/>
                </a:solidFill>
              </a:rPr>
              <a:t> box</a:t>
            </a:r>
          </a:p>
          <a:p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tx2"/>
                </a:solidFill>
              </a:rPr>
              <a:t>o </a:t>
            </a:r>
            <a:r>
              <a:rPr lang="es-AR" dirty="0" err="1" smtClean="0">
                <a:solidFill>
                  <a:schemeClr val="tx2"/>
                </a:solidFill>
              </a:rPr>
              <a:t>it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tx2"/>
                </a:solidFill>
              </a:rPr>
              <a:t>now</a:t>
            </a:r>
            <a:endParaRPr lang="es-A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404664"/>
            <a:ext cx="72008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smtClean="0">
                <a:solidFill>
                  <a:srgbClr val="4F271C"/>
                </a:solidFill>
              </a:rPr>
              <a:t>I 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smtClean="0">
                <a:solidFill>
                  <a:srgbClr val="4F271C"/>
                </a:solidFill>
              </a:rPr>
              <a:t>o ho</a:t>
            </a:r>
            <a:r>
              <a:rPr lang="es-AR" sz="3200" b="1" dirty="0" smtClean="0">
                <a:solidFill>
                  <a:srgbClr val="FF0000"/>
                </a:solidFill>
              </a:rPr>
              <a:t>p</a:t>
            </a:r>
            <a:r>
              <a:rPr lang="es-AR" sz="3200" dirty="0" smtClean="0">
                <a:solidFill>
                  <a:srgbClr val="4F271C"/>
                </a:solidFill>
              </a:rPr>
              <a:t>e </a:t>
            </a:r>
            <a:r>
              <a:rPr lang="es-AR" sz="3200" dirty="0" err="1" smtClean="0">
                <a:solidFill>
                  <a:srgbClr val="4F271C"/>
                </a:solidFill>
              </a:rPr>
              <a:t>I’m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no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in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erru</a:t>
            </a:r>
            <a:r>
              <a:rPr lang="es-AR" sz="3200" b="1" dirty="0" err="1" smtClean="0">
                <a:solidFill>
                  <a:srgbClr val="FF0000"/>
                </a:solidFill>
              </a:rPr>
              <a:t>p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ing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smtClean="0">
                <a:solidFill>
                  <a:srgbClr val="4F271C"/>
                </a:solidFill>
              </a:rPr>
              <a:t>Mama, has </a:t>
            </a:r>
            <a:r>
              <a:rPr lang="es-AR" sz="3200" dirty="0" err="1" smtClean="0">
                <a:solidFill>
                  <a:srgbClr val="4F271C"/>
                </a:solidFill>
              </a:rPr>
              <a:t>sen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 me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err="1" smtClean="0">
                <a:solidFill>
                  <a:srgbClr val="4F271C"/>
                </a:solidFill>
              </a:rPr>
              <a:t>own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wel</a:t>
            </a:r>
            <a:r>
              <a:rPr lang="es-AR" sz="3200" b="1" dirty="0" err="1" smtClean="0">
                <a:solidFill>
                  <a:srgbClr val="00B050"/>
                </a:solidFill>
              </a:rPr>
              <a:t>c</a:t>
            </a:r>
            <a:r>
              <a:rPr lang="es-AR" sz="3200" dirty="0" err="1" smtClean="0">
                <a:solidFill>
                  <a:srgbClr val="4F271C"/>
                </a:solidFill>
              </a:rPr>
              <a:t>ome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you</a:t>
            </a:r>
            <a:r>
              <a:rPr lang="es-AR" sz="3200" dirty="0" smtClean="0">
                <a:solidFill>
                  <a:srgbClr val="4F271C"/>
                </a:solidFill>
              </a:rPr>
              <a:t> and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as</a:t>
            </a:r>
            <a:r>
              <a:rPr lang="es-AR" sz="3200" b="1" dirty="0" err="1" smtClean="0">
                <a:solidFill>
                  <a:srgbClr val="00B050"/>
                </a:solidFill>
              </a:rPr>
              <a:t>k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you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err="1" smtClean="0">
                <a:solidFill>
                  <a:srgbClr val="4F271C"/>
                </a:solidFill>
              </a:rPr>
              <a:t>ine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with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us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onigh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err="1" smtClean="0">
                <a:solidFill>
                  <a:srgbClr val="4F271C"/>
                </a:solidFill>
              </a:rPr>
              <a:t>Unless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you’re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ire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err="1" smtClean="0">
                <a:solidFill>
                  <a:srgbClr val="4F271C"/>
                </a:solidFill>
              </a:rPr>
              <a:t>We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woul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rgbClr val="FF0000"/>
                </a:solidFill>
              </a:rPr>
              <a:t>b</a:t>
            </a:r>
            <a:r>
              <a:rPr lang="es-AR" sz="3200" dirty="0" err="1" smtClean="0">
                <a:solidFill>
                  <a:srgbClr val="4F271C"/>
                </a:solidFill>
              </a:rPr>
              <a:t>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err="1" smtClean="0">
                <a:solidFill>
                  <a:srgbClr val="4F271C"/>
                </a:solidFill>
              </a:rPr>
              <a:t>eligh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/>
              <a:t>e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b="1" dirty="0" err="1" smtClean="0">
                <a:solidFill>
                  <a:srgbClr val="00B050"/>
                </a:solidFill>
              </a:rPr>
              <a:t>G</a:t>
            </a:r>
            <a:r>
              <a:rPr lang="es-AR" sz="3200" dirty="0" err="1" smtClean="0">
                <a:solidFill>
                  <a:srgbClr val="4F271C"/>
                </a:solidFill>
              </a:rPr>
              <a:t>oo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smtClean="0">
                <a:solidFill>
                  <a:srgbClr val="4F271C"/>
                </a:solidFill>
              </a:rPr>
              <a:t>. </a:t>
            </a:r>
            <a:r>
              <a:rPr lang="es-AR" sz="3200" b="1" dirty="0" smtClean="0">
                <a:solidFill>
                  <a:srgbClr val="00B050"/>
                </a:solidFill>
              </a:rPr>
              <a:t>C</a:t>
            </a:r>
            <a:r>
              <a:rPr lang="es-AR" sz="3200" dirty="0" smtClean="0">
                <a:solidFill>
                  <a:srgbClr val="4F271C"/>
                </a:solidFill>
              </a:rPr>
              <a:t>ome a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eigh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Won’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you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s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ay</a:t>
            </a:r>
            <a:r>
              <a:rPr lang="es-AR" sz="3200" dirty="0" smtClean="0">
                <a:solidFill>
                  <a:srgbClr val="4F271C"/>
                </a:solidFill>
              </a:rPr>
              <a:t> and </a:t>
            </a:r>
            <a:r>
              <a:rPr lang="es-AR" sz="3200" dirty="0" err="1" smtClean="0">
                <a:solidFill>
                  <a:srgbClr val="4F271C"/>
                </a:solidFill>
              </a:rPr>
              <a:t>have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some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smtClean="0">
                <a:solidFill>
                  <a:srgbClr val="4F271C"/>
                </a:solidFill>
              </a:rPr>
              <a:t>ea.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err="1" smtClean="0">
                <a:solidFill>
                  <a:srgbClr val="4F271C"/>
                </a:solidFill>
              </a:rPr>
              <a:t>You’re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far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rgbClr val="FF0000"/>
                </a:solidFill>
              </a:rPr>
              <a:t>b</a:t>
            </a:r>
            <a:r>
              <a:rPr lang="es-AR" sz="3200" dirty="0" err="1" smtClean="0">
                <a:solidFill>
                  <a:srgbClr val="4F271C"/>
                </a:solidFill>
              </a:rPr>
              <a:t>usy</a:t>
            </a:r>
            <a:r>
              <a:rPr lang="es-AR" sz="3200" dirty="0" smtClean="0">
                <a:solidFill>
                  <a:srgbClr val="4F271C"/>
                </a:solidFill>
              </a:rPr>
              <a:t>.</a:t>
            </a:r>
          </a:p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s-AR" sz="3200" dirty="0" smtClean="0">
                <a:solidFill>
                  <a:srgbClr val="4F271C"/>
                </a:solidFill>
              </a:rPr>
              <a:t>I </a:t>
            </a:r>
            <a:r>
              <a:rPr lang="es-AR" sz="3200" dirty="0" err="1" smtClean="0">
                <a:solidFill>
                  <a:srgbClr val="4F271C"/>
                </a:solidFill>
              </a:rPr>
              <a:t>woul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s-AR" sz="3200" dirty="0" err="1" smtClean="0">
                <a:solidFill>
                  <a:srgbClr val="4F271C"/>
                </a:solidFill>
              </a:rPr>
              <a:t>n’t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dirty="0" err="1" smtClean="0">
                <a:solidFill>
                  <a:srgbClr val="4F271C"/>
                </a:solidFill>
              </a:rPr>
              <a:t>wan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3200" b="1" dirty="0" err="1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s-AR" sz="3200" dirty="0" err="1" smtClean="0">
                <a:solidFill>
                  <a:srgbClr val="4F271C"/>
                </a:solidFill>
              </a:rPr>
              <a:t>o</a:t>
            </a:r>
            <a:r>
              <a:rPr lang="es-AR" sz="3200" dirty="0" smtClean="0">
                <a:solidFill>
                  <a:srgbClr val="4F271C"/>
                </a:solidFill>
              </a:rPr>
              <a:t> </a:t>
            </a:r>
            <a:r>
              <a:rPr lang="es-AR" sz="3200" b="1" dirty="0" err="1" smtClean="0">
                <a:solidFill>
                  <a:srgbClr val="FF0000"/>
                </a:solidFill>
              </a:rPr>
              <a:t>p</a:t>
            </a:r>
            <a:r>
              <a:rPr lang="es-AR" sz="3200" dirty="0" err="1" smtClean="0">
                <a:solidFill>
                  <a:srgbClr val="4F271C"/>
                </a:solidFill>
              </a:rPr>
              <a:t>ush</a:t>
            </a:r>
            <a:r>
              <a:rPr lang="es-AR" sz="3200" dirty="0" smtClean="0">
                <a:solidFill>
                  <a:srgbClr val="4F271C"/>
                </a:solidFill>
              </a:rPr>
              <a:t> in.</a:t>
            </a:r>
            <a:endParaRPr lang="es-AR" sz="3200" dirty="0" smtClean="0">
              <a:solidFill>
                <a:srgbClr val="4F271C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5160963"/>
            <a:ext cx="8229600" cy="1143000"/>
          </a:xfrm>
        </p:spPr>
        <p:txBody>
          <a:bodyPr/>
          <a:lstStyle/>
          <a:p>
            <a:pPr algn="r"/>
            <a:r>
              <a:rPr lang="es-AR" dirty="0" smtClean="0"/>
              <a:t>¡</a:t>
            </a:r>
            <a:r>
              <a:rPr lang="es-AR" sz="3600" dirty="0" smtClean="0"/>
              <a:t>Muchas</a:t>
            </a:r>
            <a:r>
              <a:rPr lang="es-AR" dirty="0" smtClean="0"/>
              <a:t> </a:t>
            </a:r>
            <a:r>
              <a:rPr lang="es-AR" sz="3600" dirty="0" smtClean="0"/>
              <a:t>gracias!</a:t>
            </a:r>
            <a:endParaRPr lang="es-A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Consonantal</a:t>
            </a:r>
            <a:r>
              <a:rPr lang="es-AR" dirty="0" smtClean="0"/>
              <a:t> </a:t>
            </a:r>
            <a:r>
              <a:rPr lang="es-AR" dirty="0" err="1" smtClean="0"/>
              <a:t>segments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3214678" y="3071810"/>
            <a:ext cx="378621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V="1">
            <a:off x="3286116" y="3071810"/>
            <a:ext cx="1285884" cy="857256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86446" y="3071810"/>
            <a:ext cx="1285884" cy="928694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3214678" y="2643182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>
                <a:solidFill>
                  <a:schemeClr val="tx2"/>
                </a:solidFill>
              </a:rPr>
              <a:t>Onset</a:t>
            </a:r>
            <a:r>
              <a:rPr lang="es-AR" sz="2400" dirty="0" smtClean="0">
                <a:solidFill>
                  <a:schemeClr val="tx2"/>
                </a:solidFill>
              </a:rPr>
              <a:t>       Medial        Offset</a:t>
            </a:r>
            <a:endParaRPr lang="es-AR" sz="2400" dirty="0">
              <a:solidFill>
                <a:schemeClr val="tx2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1- </a:t>
            </a:r>
            <a:r>
              <a:rPr lang="es-AR" dirty="0" err="1" smtClean="0"/>
              <a:t>Degree</a:t>
            </a:r>
            <a:r>
              <a:rPr lang="es-AR" dirty="0" smtClean="0"/>
              <a:t> of </a:t>
            </a:r>
            <a:r>
              <a:rPr lang="es-AR" dirty="0" err="1" smtClean="0"/>
              <a:t>stricture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2"/>
                </a:solidFill>
              </a:rPr>
              <a:t>Complete </a:t>
            </a:r>
            <a:r>
              <a:rPr lang="es-AR" dirty="0" err="1" smtClean="0">
                <a:solidFill>
                  <a:schemeClr val="tx2"/>
                </a:solidFill>
              </a:rPr>
              <a:t>closure</a:t>
            </a:r>
            <a:endParaRPr lang="es-AR" dirty="0" smtClean="0">
              <a:solidFill>
                <a:schemeClr val="tx2"/>
              </a:solidFill>
            </a:endParaRP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err="1" smtClean="0">
                <a:solidFill>
                  <a:schemeClr val="tx2"/>
                </a:solidFill>
              </a:rPr>
              <a:t>Close</a:t>
            </a:r>
            <a:r>
              <a:rPr lang="es-AR" dirty="0" smtClean="0">
                <a:solidFill>
                  <a:schemeClr val="tx2"/>
                </a:solidFill>
              </a:rPr>
              <a:t> </a:t>
            </a:r>
            <a:r>
              <a:rPr lang="es-AR" dirty="0" err="1" smtClean="0">
                <a:solidFill>
                  <a:schemeClr val="tx2"/>
                </a:solidFill>
              </a:rPr>
              <a:t>approximation</a:t>
            </a:r>
            <a:endParaRPr lang="es-AR" dirty="0" smtClean="0">
              <a:solidFill>
                <a:schemeClr val="tx2"/>
              </a:solidFill>
            </a:endParaRP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>
                <a:solidFill>
                  <a:schemeClr val="tx2"/>
                </a:solidFill>
              </a:rPr>
              <a:t>Open </a:t>
            </a:r>
            <a:r>
              <a:rPr lang="es-AR" dirty="0" err="1" smtClean="0">
                <a:solidFill>
                  <a:schemeClr val="tx2"/>
                </a:solidFill>
              </a:rPr>
              <a:t>approximation</a:t>
            </a:r>
            <a:endParaRPr lang="es-AR" dirty="0">
              <a:solidFill>
                <a:schemeClr val="tx2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3643306" y="2214554"/>
            <a:ext cx="22860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V="1">
            <a:off x="3643306" y="2214554"/>
            <a:ext cx="785818" cy="42862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072066" y="2214554"/>
            <a:ext cx="857256" cy="500066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786182" y="4000504"/>
            <a:ext cx="22860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flipV="1">
            <a:off x="3786182" y="4143380"/>
            <a:ext cx="785818" cy="42862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286380" y="4143380"/>
            <a:ext cx="857256" cy="500066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4572000" y="4143380"/>
            <a:ext cx="71438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929058" y="5572140"/>
            <a:ext cx="22860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V="1">
            <a:off x="3929058" y="5929330"/>
            <a:ext cx="785818" cy="42862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5500694" y="5929330"/>
            <a:ext cx="857256" cy="500066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4714876" y="5929330"/>
            <a:ext cx="78581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2- Place of </a:t>
            </a:r>
            <a:r>
              <a:rPr lang="es-AR" dirty="0" err="1" smtClean="0"/>
              <a:t>articulation</a:t>
            </a:r>
            <a:endParaRPr lang="es-AR" dirty="0"/>
          </a:p>
        </p:txBody>
      </p:sp>
      <p:pic>
        <p:nvPicPr>
          <p:cNvPr id="1026" name="Picture 2" descr="http://upload.wikimedia.org/wikipedia/commons/d/d4/Illu01_head_nec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7967" y="1447800"/>
            <a:ext cx="4733615" cy="4800600"/>
          </a:xfrm>
          <a:prstGeom prst="rect">
            <a:avLst/>
          </a:prstGeom>
          <a:noFill/>
        </p:spPr>
      </p:pic>
      <p:cxnSp>
        <p:nvCxnSpPr>
          <p:cNvPr id="4" name="3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4281" y="1185999"/>
          <a:ext cx="8929719" cy="5672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7115"/>
                <a:gridCol w="1148968"/>
                <a:gridCol w="842313"/>
                <a:gridCol w="884020"/>
                <a:gridCol w="845787"/>
                <a:gridCol w="950229"/>
                <a:gridCol w="1016436"/>
                <a:gridCol w="832088"/>
                <a:gridCol w="772763"/>
              </a:tblGrid>
              <a:tr h="9689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Bilabial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Labio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–dental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Dental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Alveolar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Palato- alveolar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Palatal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Velar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45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Complete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closure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Plosive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p-b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t-d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k-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  <a:effectLst/>
                          <a:latin typeface="Ipa-samd Uclphon1 SILDoulosL" pitchFamily="2" charset="2"/>
                          <a:ea typeface="Calibri"/>
                          <a:cs typeface="Times New Roman"/>
                        </a:rPr>
                        <a:t>g</a:t>
                      </a:r>
                      <a:endParaRPr lang="en-US" sz="2400" dirty="0" smtClean="0">
                        <a:solidFill>
                          <a:schemeClr val="tx2"/>
                        </a:solidFill>
                        <a:effectLst/>
                        <a:latin typeface="Ipa-samd Uclphon1 SILDoulosL" pitchFamily="2" charset="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7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Affricate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37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Nasal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89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Close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approximation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Fricative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1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Open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approximation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Approximant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Consonatal</a:t>
            </a:r>
            <a:r>
              <a:rPr lang="es-AR" dirty="0" smtClean="0"/>
              <a:t> chart </a:t>
            </a:r>
            <a:endParaRPr lang="es-AR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English</a:t>
            </a:r>
            <a:r>
              <a:rPr lang="es-AR" dirty="0" smtClean="0"/>
              <a:t> </a:t>
            </a:r>
            <a:r>
              <a:rPr lang="es-AR" dirty="0" err="1" smtClean="0"/>
              <a:t>Plosives</a:t>
            </a:r>
            <a:endParaRPr lang="es-AR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AR" dirty="0" err="1" smtClean="0">
                <a:solidFill>
                  <a:schemeClr val="tx2"/>
                </a:solidFill>
              </a:rPr>
              <a:t>Degree</a:t>
            </a:r>
            <a:r>
              <a:rPr lang="es-AR" dirty="0" smtClean="0">
                <a:solidFill>
                  <a:schemeClr val="tx2"/>
                </a:solidFill>
              </a:rPr>
              <a:t> of </a:t>
            </a:r>
            <a:r>
              <a:rPr lang="es-AR" dirty="0" err="1" smtClean="0">
                <a:solidFill>
                  <a:schemeClr val="tx2"/>
                </a:solidFill>
              </a:rPr>
              <a:t>stricture</a:t>
            </a:r>
            <a:r>
              <a:rPr lang="es-AR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</a:pPr>
            <a:r>
              <a:rPr lang="es-AR" dirty="0" smtClean="0"/>
              <a:t>			</a:t>
            </a:r>
            <a:r>
              <a:rPr lang="es-AR" dirty="0" smtClean="0">
                <a:solidFill>
                  <a:schemeClr val="accent1"/>
                </a:solidFill>
              </a:rPr>
              <a:t>Complete </a:t>
            </a:r>
            <a:r>
              <a:rPr lang="es-AR" dirty="0" err="1" smtClean="0">
                <a:solidFill>
                  <a:schemeClr val="accent1"/>
                </a:solidFill>
              </a:rPr>
              <a:t>closure</a:t>
            </a:r>
            <a:endParaRPr lang="es-AR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s-AR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chemeClr val="tx2"/>
                </a:solidFill>
              </a:rPr>
              <a:t>Place of </a:t>
            </a:r>
            <a:r>
              <a:rPr lang="es-AR" dirty="0" err="1" smtClean="0">
                <a:solidFill>
                  <a:schemeClr val="tx2"/>
                </a:solidFill>
              </a:rPr>
              <a:t>articulation</a:t>
            </a:r>
            <a:r>
              <a:rPr lang="es-AR" dirty="0" smtClean="0">
                <a:solidFill>
                  <a:schemeClr val="tx2"/>
                </a:solidFill>
              </a:rPr>
              <a:t>:</a:t>
            </a:r>
          </a:p>
          <a:p>
            <a:pPr lvl="7">
              <a:buNone/>
            </a:pPr>
            <a:r>
              <a:rPr lang="es-AR" sz="3200" dirty="0" smtClean="0">
                <a:solidFill>
                  <a:schemeClr val="accent1"/>
                </a:solidFill>
              </a:rPr>
              <a:t>Bilabial- Alveolar- Velar</a:t>
            </a:r>
          </a:p>
          <a:p>
            <a:pPr lvl="7">
              <a:buNone/>
            </a:pPr>
            <a:endParaRPr lang="es-AR" sz="3200" dirty="0" smtClean="0"/>
          </a:p>
          <a:p>
            <a:pPr>
              <a:buFont typeface="Wingdings" pitchFamily="2" charset="2"/>
              <a:buChar char="Ø"/>
            </a:pPr>
            <a:r>
              <a:rPr lang="es-AR" dirty="0" err="1" smtClean="0">
                <a:solidFill>
                  <a:schemeClr val="tx2"/>
                </a:solidFill>
              </a:rPr>
              <a:t>Voice</a:t>
            </a:r>
            <a:r>
              <a:rPr lang="es-AR" dirty="0" smtClean="0">
                <a:solidFill>
                  <a:schemeClr val="tx2"/>
                </a:solidFill>
              </a:rPr>
              <a:t>:</a:t>
            </a:r>
          </a:p>
          <a:p>
            <a:pPr lvl="6">
              <a:buNone/>
            </a:pPr>
            <a:r>
              <a:rPr lang="es-AR" sz="3200" dirty="0" smtClean="0">
                <a:solidFill>
                  <a:schemeClr val="accent1"/>
                </a:solidFill>
              </a:rPr>
              <a:t>  Fortis- </a:t>
            </a:r>
            <a:r>
              <a:rPr lang="es-AR" sz="3200" dirty="0" err="1" smtClean="0">
                <a:solidFill>
                  <a:schemeClr val="accent1"/>
                </a:solidFill>
              </a:rPr>
              <a:t>Lenis</a:t>
            </a:r>
            <a:r>
              <a:rPr lang="es-AR" sz="3200" dirty="0" smtClean="0">
                <a:solidFill>
                  <a:schemeClr val="accent1"/>
                </a:solidFill>
              </a:rPr>
              <a:t> </a:t>
            </a:r>
            <a:r>
              <a:rPr lang="es-AR" sz="3200" dirty="0" err="1" smtClean="0">
                <a:solidFill>
                  <a:schemeClr val="accent1"/>
                </a:solidFill>
              </a:rPr>
              <a:t>oposition</a:t>
            </a:r>
            <a:endParaRPr lang="es-AR" sz="3200" dirty="0">
              <a:solidFill>
                <a:schemeClr val="accent1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Spanish</a:t>
            </a:r>
            <a:r>
              <a:rPr lang="es-AR" dirty="0" smtClean="0"/>
              <a:t> </a:t>
            </a:r>
            <a:r>
              <a:rPr lang="es-AR" dirty="0" err="1" smtClean="0"/>
              <a:t>Plosives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>
                <a:solidFill>
                  <a:schemeClr val="tx2"/>
                </a:solidFill>
              </a:rPr>
              <a:t>1- </a:t>
            </a:r>
            <a:r>
              <a:rPr lang="es-AR" dirty="0" err="1" smtClean="0">
                <a:solidFill>
                  <a:schemeClr val="tx2"/>
                </a:solidFill>
              </a:rPr>
              <a:t>Degree</a:t>
            </a:r>
            <a:r>
              <a:rPr lang="es-AR" dirty="0" smtClean="0">
                <a:solidFill>
                  <a:schemeClr val="tx2"/>
                </a:solidFill>
              </a:rPr>
              <a:t> of </a:t>
            </a:r>
            <a:r>
              <a:rPr lang="es-AR" dirty="0" err="1" smtClean="0">
                <a:solidFill>
                  <a:schemeClr val="tx2"/>
                </a:solidFill>
              </a:rPr>
              <a:t>stricture</a:t>
            </a:r>
            <a:r>
              <a:rPr lang="es-AR" dirty="0" smtClean="0">
                <a:solidFill>
                  <a:schemeClr val="tx2"/>
                </a:solidFill>
              </a:rPr>
              <a:t>: 	/p-b/</a:t>
            </a:r>
          </a:p>
          <a:p>
            <a:pPr>
              <a:buNone/>
            </a:pPr>
            <a:r>
              <a:rPr lang="es-AR" dirty="0" smtClean="0">
                <a:solidFill>
                  <a:schemeClr val="accent1"/>
                </a:solidFill>
              </a:rPr>
              <a:t>El </a:t>
            </a:r>
            <a:r>
              <a:rPr lang="es-AR" u="sng" dirty="0" smtClean="0">
                <a:solidFill>
                  <a:schemeClr val="accent1"/>
                </a:solidFill>
              </a:rPr>
              <a:t>p</a:t>
            </a:r>
            <a:r>
              <a:rPr lang="es-AR" dirty="0" smtClean="0">
                <a:solidFill>
                  <a:schemeClr val="accent1"/>
                </a:solidFill>
              </a:rPr>
              <a:t>ato..   La ca</a:t>
            </a:r>
            <a:r>
              <a:rPr lang="es-AR" u="sng" dirty="0" smtClean="0">
                <a:solidFill>
                  <a:schemeClr val="accent1"/>
                </a:solidFill>
              </a:rPr>
              <a:t>p</a:t>
            </a:r>
            <a:r>
              <a:rPr lang="es-AR" dirty="0" smtClean="0">
                <a:solidFill>
                  <a:schemeClr val="accent1"/>
                </a:solidFill>
              </a:rPr>
              <a:t>a</a:t>
            </a:r>
          </a:p>
          <a:p>
            <a:pPr>
              <a:buNone/>
            </a:pPr>
            <a:endParaRPr lang="es-AR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s-AR" dirty="0" smtClean="0">
                <a:solidFill>
                  <a:schemeClr val="accent1"/>
                </a:solidFill>
              </a:rPr>
              <a:t>Está a</a:t>
            </a: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ierto</a:t>
            </a:r>
          </a:p>
          <a:p>
            <a:pPr>
              <a:buNone/>
            </a:pPr>
            <a:r>
              <a:rPr lang="es-AR" dirty="0" smtClean="0">
                <a:solidFill>
                  <a:schemeClr val="accent1"/>
                </a:solidFill>
              </a:rPr>
              <a:t>Está a</a:t>
            </a: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ajo</a:t>
            </a:r>
          </a:p>
          <a:p>
            <a:pPr>
              <a:buNone/>
            </a:pPr>
            <a:r>
              <a:rPr lang="es-AR" dirty="0" smtClean="0">
                <a:solidFill>
                  <a:schemeClr val="accent1"/>
                </a:solidFill>
              </a:rPr>
              <a:t>El ham</a:t>
            </a: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re…</a:t>
            </a:r>
          </a:p>
          <a:p>
            <a:pPr>
              <a:buNone/>
            </a:pPr>
            <a:r>
              <a:rPr lang="es-AR" dirty="0" smtClean="0">
                <a:solidFill>
                  <a:schemeClr val="accent1"/>
                </a:solidFill>
              </a:rPr>
              <a:t>El tam</a:t>
            </a: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o argentino</a:t>
            </a:r>
          </a:p>
          <a:p>
            <a:pPr>
              <a:buNone/>
            </a:pP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icicleta</a:t>
            </a:r>
          </a:p>
          <a:p>
            <a:pPr>
              <a:buNone/>
            </a:pPr>
            <a:r>
              <a:rPr lang="es-AR" u="sng" dirty="0" smtClean="0">
                <a:solidFill>
                  <a:schemeClr val="accent1"/>
                </a:solidFill>
              </a:rPr>
              <a:t>B</a:t>
            </a:r>
            <a:r>
              <a:rPr lang="es-AR" dirty="0" smtClean="0">
                <a:solidFill>
                  <a:schemeClr val="accent1"/>
                </a:solidFill>
              </a:rPr>
              <a:t>oca </a:t>
            </a:r>
            <a:r>
              <a:rPr lang="es-AR" dirty="0" err="1" smtClean="0">
                <a:solidFill>
                  <a:schemeClr val="accent1"/>
                </a:solidFill>
              </a:rPr>
              <a:t>Jr</a:t>
            </a:r>
            <a:endParaRPr lang="es-AR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s-AR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s-AR" dirty="0">
              <a:solidFill>
                <a:schemeClr val="accent1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/>
          <a:lstStyle/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ehta: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ierto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ehta: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axo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ela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m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re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.../	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elta</a:t>
            </a:r>
            <a:r>
              <a:rPr lang="es-AR" dirty="0" err="1" smtClean="0">
                <a:solidFill>
                  <a:schemeClr val="accent1"/>
                </a:solidFill>
                <a:latin typeface="Ipa-samd Uclphon1 SILDoulosL" pitchFamily="2" charset="2"/>
              </a:rPr>
              <a:t>m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oarxentino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endParaRPr lang="es-AR" dirty="0" smtClean="0">
              <a:solidFill>
                <a:schemeClr val="tx2"/>
              </a:solidFill>
              <a:latin typeface="Ipa-samd Uclphon1 SILDoulosL" pitchFamily="2" charset="2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isikleta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	/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isikleta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</a:p>
          <a:p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oka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		/</a:t>
            </a:r>
            <a:r>
              <a:rPr lang="es-AR" u="sng" dirty="0" err="1" smtClean="0">
                <a:solidFill>
                  <a:schemeClr val="accent1"/>
                </a:solidFill>
                <a:latin typeface="Ipa-samd Uclphon1 SILDoulosL" pitchFamily="2" charset="2"/>
              </a:rPr>
              <a:t>B</a:t>
            </a:r>
            <a:r>
              <a:rPr lang="es-AR" dirty="0" err="1" smtClean="0">
                <a:solidFill>
                  <a:schemeClr val="tx2"/>
                </a:solidFill>
                <a:latin typeface="Ipa-samd Uclphon1 SILDoulosL" pitchFamily="2" charset="2"/>
              </a:rPr>
              <a:t>oka</a:t>
            </a:r>
            <a:r>
              <a:rPr lang="es-AR" dirty="0" smtClean="0">
                <a:solidFill>
                  <a:schemeClr val="tx2"/>
                </a:solidFill>
                <a:latin typeface="Ipa-samd Uclphon1 SILDoulosL" pitchFamily="2" charset="2"/>
              </a:rPr>
              <a:t>/</a:t>
            </a:r>
            <a:endParaRPr lang="es-AR" dirty="0">
              <a:solidFill>
                <a:schemeClr val="tx2"/>
              </a:solidFill>
              <a:latin typeface="Ipa-samd Uclphon1 SILDoulos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Spanish</a:t>
            </a:r>
            <a:r>
              <a:rPr lang="es-AR" dirty="0" smtClean="0"/>
              <a:t> </a:t>
            </a:r>
            <a:r>
              <a:rPr lang="es-AR" dirty="0" err="1" smtClean="0"/>
              <a:t>Plosives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sz="3000" dirty="0" smtClean="0">
                <a:solidFill>
                  <a:schemeClr val="tx2"/>
                </a:solidFill>
              </a:rPr>
              <a:t>1- </a:t>
            </a:r>
            <a:r>
              <a:rPr lang="es-AR" sz="3000" dirty="0" err="1" smtClean="0">
                <a:solidFill>
                  <a:schemeClr val="tx2"/>
                </a:solidFill>
              </a:rPr>
              <a:t>Degree</a:t>
            </a:r>
            <a:r>
              <a:rPr lang="es-AR" sz="3000" dirty="0" smtClean="0">
                <a:solidFill>
                  <a:schemeClr val="tx2"/>
                </a:solidFill>
              </a:rPr>
              <a:t> of </a:t>
            </a:r>
            <a:r>
              <a:rPr lang="es-AR" sz="3000" dirty="0" err="1" smtClean="0">
                <a:solidFill>
                  <a:schemeClr val="tx2"/>
                </a:solidFill>
              </a:rPr>
              <a:t>stricture</a:t>
            </a:r>
            <a:r>
              <a:rPr lang="es-AR" sz="3000" dirty="0" smtClean="0">
                <a:solidFill>
                  <a:schemeClr val="tx2"/>
                </a:solidFill>
              </a:rPr>
              <a:t> &amp; place of </a:t>
            </a:r>
            <a:r>
              <a:rPr lang="es-AR" sz="3000" dirty="0" err="1" smtClean="0">
                <a:solidFill>
                  <a:schemeClr val="tx2"/>
                </a:solidFill>
              </a:rPr>
              <a:t>articulation</a:t>
            </a:r>
            <a:r>
              <a:rPr lang="es-AR" sz="3000" dirty="0" smtClean="0">
                <a:solidFill>
                  <a:schemeClr val="tx2"/>
                </a:solidFill>
              </a:rPr>
              <a:t>: 	/t-d/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</a:t>
            </a:r>
            <a:r>
              <a:rPr lang="es-AR" u="sng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accent1"/>
                </a:solidFill>
              </a:rPr>
              <a:t>odos los pa</a:t>
            </a:r>
            <a:r>
              <a:rPr lang="es-AR" u="sng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accent1"/>
                </a:solidFill>
              </a:rPr>
              <a:t>os son al</a:t>
            </a:r>
            <a:r>
              <a:rPr lang="es-AR" u="sng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accent1"/>
                </a:solidFill>
              </a:rPr>
              <a:t>os.”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“An</a:t>
            </a:r>
            <a:r>
              <a:rPr lang="es-AR" u="sng" dirty="0" smtClean="0">
                <a:solidFill>
                  <a:schemeClr val="accent1"/>
                </a:solidFill>
              </a:rPr>
              <a:t>t</a:t>
            </a:r>
            <a:r>
              <a:rPr lang="es-AR" dirty="0" smtClean="0">
                <a:solidFill>
                  <a:schemeClr val="accent1"/>
                </a:solidFill>
              </a:rPr>
              <a:t>es no era así…”</a:t>
            </a:r>
          </a:p>
          <a:p>
            <a:endParaRPr lang="es-AR" dirty="0" smtClean="0">
              <a:solidFill>
                <a:schemeClr val="accent1"/>
              </a:solidFill>
            </a:endParaRPr>
          </a:p>
          <a:p>
            <a:r>
              <a:rPr lang="es-AR" dirty="0" smtClean="0">
                <a:solidFill>
                  <a:schemeClr val="accent1"/>
                </a:solidFill>
              </a:rPr>
              <a:t>“A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emás…”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“A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iós” 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“An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rés vive en una al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ea”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ame dos.”</a:t>
            </a:r>
          </a:p>
          <a:p>
            <a:r>
              <a:rPr lang="es-AR" dirty="0" smtClean="0">
                <a:solidFill>
                  <a:schemeClr val="accent1"/>
                </a:solidFill>
              </a:rPr>
              <a:t>“</a:t>
            </a:r>
            <a:r>
              <a:rPr lang="es-AR" u="sng" dirty="0" smtClean="0">
                <a:solidFill>
                  <a:schemeClr val="accent1"/>
                </a:solidFill>
              </a:rPr>
              <a:t>D</a:t>
            </a:r>
            <a:r>
              <a:rPr lang="es-AR" dirty="0" smtClean="0">
                <a:solidFill>
                  <a:schemeClr val="accent1"/>
                </a:solidFill>
              </a:rPr>
              <a:t>ecime una cosa…”</a:t>
            </a:r>
            <a:endParaRPr lang="es-AR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00100" y="1428736"/>
            <a:ext cx="8143900" cy="0"/>
          </a:xfrm>
          <a:prstGeom prst="lin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3049</TotalTime>
  <Words>284</Words>
  <Application>Microsoft Office PowerPoint</Application>
  <PresentationFormat>Presentación en pantalla (4:3)</PresentationFormat>
  <Paragraphs>164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Solsticio</vt:lpstr>
      <vt:lpstr>PLOSIVES</vt:lpstr>
      <vt:lpstr>Consonantal segments</vt:lpstr>
      <vt:lpstr>1- Degree of stricture</vt:lpstr>
      <vt:lpstr>2- Place of articulation</vt:lpstr>
      <vt:lpstr>Consonatal chart </vt:lpstr>
      <vt:lpstr>English Plosives</vt:lpstr>
      <vt:lpstr>Spanish Plosives</vt:lpstr>
      <vt:lpstr>Diapositiva 8</vt:lpstr>
      <vt:lpstr>Spanish Plosives</vt:lpstr>
      <vt:lpstr> 1- Degree of stricture &amp; place of articulation:  /t-d/ </vt:lpstr>
      <vt:lpstr>Spanish Plosives</vt:lpstr>
      <vt:lpstr> 1- Degree of stricture : /k-g/</vt:lpstr>
      <vt:lpstr>Problems…</vt:lpstr>
      <vt:lpstr>Spanish &amp; English Plosives</vt:lpstr>
      <vt:lpstr>Diapositiva 15</vt:lpstr>
      <vt:lpstr>Diapositiva 16</vt:lpstr>
      <vt:lpstr>¡Muchas gracias!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Consonantal segments</dc:title>
  <dc:creator>usuario</dc:creator>
  <cp:lastModifiedBy>Mariana Palmieri</cp:lastModifiedBy>
  <cp:revision>16</cp:revision>
  <dcterms:created xsi:type="dcterms:W3CDTF">2014-09-04T15:55:41Z</dcterms:created>
  <dcterms:modified xsi:type="dcterms:W3CDTF">2014-09-08T00:28:25Z</dcterms:modified>
</cp:coreProperties>
</file>