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lang="en-GB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en-GB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lang="en-GB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C4319BC2-5958-4501-8063-93AA87EEAD3B}" type="slidenum">
              <a:rPr lang="en-GB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04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4F576548-9100-460D-9182-6D84276029F0}" type="slidenum">
              <a:rPr lang="en-GB" sz="1200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1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1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AR" sz="6000">
                <a:solidFill>
                  <a:srgbClr val="000000"/>
                </a:solidFill>
                <a:latin typeface="Calibri Light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>
                <a:solidFill>
                  <a:srgbClr val="8b8b8b"/>
                </a:solidFill>
                <a:latin typeface="Calibri"/>
              </a:rPr>
              <a:t>16/10/18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F3D8FDC2-7D3E-45C8-A316-54209DB2039E}" type="slidenum">
              <a:rPr lang="en-GB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AR" sz="28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20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4400">
                <a:solidFill>
                  <a:srgbClr val="000000"/>
                </a:solidFill>
                <a:latin typeface="Calibri Light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Seventh Outline LevelHaga clic para modificar el estilo de texto del patrón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s-AR" sz="2400">
                <a:solidFill>
                  <a:srgbClr val="000000"/>
                </a:solidFill>
                <a:latin typeface="Calibri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s-AR" sz="2000">
                <a:solidFill>
                  <a:srgbClr val="000000"/>
                </a:solidFill>
                <a:latin typeface="Calibri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s-AR">
                <a:solidFill>
                  <a:srgbClr val="000000"/>
                </a:solidFill>
                <a:latin typeface="Calibri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es-AR">
                <a:solidFill>
                  <a:srgbClr val="000000"/>
                </a:solidFill>
                <a:latin typeface="Calibri"/>
              </a:rPr>
              <a:t>Quinto nivel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>
                <a:solidFill>
                  <a:srgbClr val="8b8b8b"/>
                </a:solidFill>
                <a:latin typeface="Calibri"/>
              </a:rPr>
              <a:t>16/10/18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6CE901A-2C32-42C9-9559-292621F829CD}" type="slidenum">
              <a:rPr lang="en-GB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AR" sz="6000">
                <a:solidFill>
                  <a:srgbClr val="000000"/>
                </a:solidFill>
                <a:latin typeface="Calibri Light"/>
              </a:rPr>
              <a:t>Before Breakfast</a:t>
            </a:r>
            <a:endParaRPr/>
          </a:p>
        </p:txBody>
      </p:sp>
      <p:sp>
        <p:nvSpPr>
          <p:cNvPr id="84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/>
          <a:p>
            <a:pPr algn="ctr"/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02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Please, sit down.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There doesn’t seem to be much point.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Please.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Oh, all right.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You see, Joanna, this morning we started off on the wrong foot. I’ve got a feeling that if we start off as if we’ve only just met, things might turn out differently.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Well, you could be right.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Right then. Well, we’d better introduce ourselves. I’m Tom Watkins.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I’m Joanna Hayes.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How do you do?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How do you do?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Do you know. I think we might get to like each other quite a bit. Now that we’ve met as strangers.</a:t>
            </a: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s-AR" sz="1600">
                <a:solidFill>
                  <a:srgbClr val="000000"/>
                </a:solidFill>
                <a:latin typeface="Arial"/>
                <a:ea typeface="Times New Roman"/>
              </a:rPr>
              <a:t>With your partner, read the extracts below taken from a conversation and decide the answer to the following questions.</a:t>
            </a:r>
            <a:r>
              <a:rPr lang="es-AR" sz="16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lang="es-AR" sz="1600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r>
              <a:rPr lang="es-AR" sz="16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i="1" lang="es-AR" sz="1600">
                <a:solidFill>
                  <a:srgbClr val="000000"/>
                </a:solidFill>
                <a:latin typeface="Arial"/>
                <a:ea typeface="Times New Roman"/>
              </a:rPr>
              <a:t>Who are the participants?</a:t>
            </a:r>
            <a:r>
              <a:rPr lang="es-AR" sz="16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i="1" lang="es-AR" sz="1600">
                <a:solidFill>
                  <a:srgbClr val="000000"/>
                </a:solidFill>
                <a:latin typeface="Arial"/>
                <a:ea typeface="Times New Roman"/>
              </a:rPr>
              <a:t>What might be the relationship between them?</a:t>
            </a:r>
            <a:r>
              <a:rPr lang="es-AR" sz="16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i="1" lang="es-AR" sz="1600">
                <a:solidFill>
                  <a:srgbClr val="000000"/>
                </a:solidFill>
                <a:latin typeface="Arial"/>
                <a:ea typeface="Times New Roman"/>
              </a:rPr>
              <a:t>Where are they?</a:t>
            </a:r>
            <a:r>
              <a:rPr lang="es-AR" sz="16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i="1" lang="es-AR" sz="1600">
                <a:solidFill>
                  <a:srgbClr val="000000"/>
                </a:solidFill>
                <a:latin typeface="Arial"/>
                <a:ea typeface="Times New Roman"/>
              </a:rPr>
              <a:t>What’s happening?</a:t>
            </a:r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838080" y="2086920"/>
            <a:ext cx="10515240" cy="4350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A: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Ladies and gentlemen, this is the last call for breakfast.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B: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No, I’d better have tea.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C: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Right you are, sir.  Full English breakfast. With tea.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B: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Coffee.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C: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As you wish, sir.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D: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Can I sit down then?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B: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You can if you can bend your knees.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D: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Breakfast has been getting a bad press lately.  All that cholesterol. 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D: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I suppose you think it’s strange.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B: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I drink a lot of coffee myself.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D: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You said the dining car wasn’t crowed.</a:t>
            </a: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Listen to some of the extracts above.  Notice how certain sounds at word boundaries have acquired phonological features from neighbouring segments.</a:t>
            </a:r>
            <a:r>
              <a:rPr lang="es-AR" sz="48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838080" y="1825560"/>
            <a:ext cx="10885320" cy="4350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/aIb bett@ h{v ti: /</a:t>
            </a:r>
            <a:endParaRPr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/raItSu A: s3: /</a:t>
            </a:r>
            <a:endParaRPr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/@Zu wIS s3: /    </a:t>
            </a:r>
            <a:endParaRPr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/ju k{n If ju k@m bendZO: ni:z/</a:t>
            </a:r>
            <a:endParaRPr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/brekf@st h@z bi:N getIN a b{b pres leItli/ O:l D{k k@lest@r</a:t>
            </a:r>
            <a:r>
              <a:rPr lang="es-AR" sz="2800">
                <a:solidFill>
                  <a:srgbClr val="000000"/>
                </a:solidFill>
                <a:latin typeface="Ipa-samd Uclphon1 SILDoulosL"/>
                <a:ea typeface="Times New Roman"/>
              </a:rPr>
              <a:t>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l/</a:t>
            </a:r>
            <a:endParaRPr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 aI s@p@Uz ju TINk Its streIndZ/</a:t>
            </a:r>
            <a:endParaRPr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/aI drINk @ l</a:t>
            </a:r>
            <a:r>
              <a:rPr lang="es-AR" sz="2800">
                <a:solidFill>
                  <a:srgbClr val="000000"/>
                </a:solidFill>
                <a:latin typeface="Ipa-samd Uclphon1 SILDoulosL"/>
                <a:ea typeface="Times New Roman"/>
              </a:rPr>
              <a:t>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t @f k</a:t>
            </a:r>
            <a:r>
              <a:rPr lang="es-AR" sz="2800">
                <a:solidFill>
                  <a:srgbClr val="000000"/>
                </a:solidFill>
                <a:latin typeface="Ipa-samd Uclphon1 SILDoulosL"/>
                <a:ea typeface="Times New Roman"/>
              </a:rPr>
              <a:t>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fi maIself/</a:t>
            </a:r>
            <a:endParaRPr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280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/ju sed </a:t>
            </a:r>
            <a:r>
              <a:rPr lang="es-AR" sz="2800">
                <a:solidFill>
                  <a:srgbClr val="000000"/>
                </a:solidFill>
                <a:latin typeface="Ipa-samd Uclphon1 SILDoulosL"/>
                <a:ea typeface="Times New Roman"/>
              </a:rPr>
              <a:t>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@ daInIN kA: w</a:t>
            </a:r>
            <a:r>
              <a:rPr lang="es-AR" sz="2800">
                <a:solidFill>
                  <a:srgbClr val="000000"/>
                </a:solidFill>
                <a:latin typeface="Ipa-samd Uclphon1 SILDoulosL"/>
                <a:ea typeface="Times New Roman"/>
              </a:rPr>
              <a:t>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zN kraUdId/ 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Listen to the second part of the conversation.  What would you expect from a conversation between strangers sharing a breakfast table on a train?</a:t>
            </a:r>
            <a:r>
              <a:rPr lang="es-AR" sz="48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endParaRPr/>
          </a:p>
        </p:txBody>
      </p:sp>
      <p:sp>
        <p:nvSpPr>
          <p:cNvPr id="90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Joanna: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You don’t recognise me, do you?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Yes, I do.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Joanna: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Honestly?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Yes. You’re the girl who came and sat down at this table a couple of minutes ago.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Joanna: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You know that’s not what I meant.  </a:t>
            </a: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Don’t you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recognise me from before?  From a long time ago.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Now you come to mention it –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 Yes?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And  now that I look </a:t>
            </a: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at you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more closely – 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 Yes?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I </a:t>
            </a: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don’t believe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I’ve ever seen you before </a:t>
            </a: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in my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life.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 Well, then how is it that I know your name?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I’m not aware </a:t>
            </a: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that you 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do know my name.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105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1050">
                <a:solidFill>
                  <a:srgbClr val="000000"/>
                </a:solidFill>
                <a:latin typeface="Garamond"/>
                <a:ea typeface="Times New Roman"/>
              </a:rPr>
              <a:t> Well, I do. Tom.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0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56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74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61" end="2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63" end="2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97" end="3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10" end="3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59" end="3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72" end="4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31" end="4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83" end="5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528" end="5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With your partner, work with the transcript provided and provide a possible transcription of the expression in</a:t>
            </a:r>
            <a:r>
              <a:rPr b="1" lang="es-AR" sz="2200">
                <a:solidFill>
                  <a:srgbClr val="000000"/>
                </a:solidFill>
                <a:latin typeface="Arial"/>
                <a:ea typeface="Times New Roman"/>
              </a:rPr>
              <a:t> bold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. Then, check what you hear. </a:t>
            </a:r>
            <a:r>
              <a:rPr lang="es-AR" sz="48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endParaRPr/>
          </a:p>
        </p:txBody>
      </p:sp>
      <p:sp>
        <p:nvSpPr>
          <p:cNvPr id="92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Well, I </a:t>
            </a: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have to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admit </a:t>
            </a: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that you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do know my name. My first name, anyway.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I only ever knew your first name.  I’m Joanna.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Joanna.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Well, doesn’t the name ring a bell?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Not at all.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But we were in love.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I’ve never been in love.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Well, then you were lying to me. You declare your undying passion.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Look. This is getting embarrassing. The next thing you’re going to tell me is that we are married.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You </a:t>
            </a: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did propose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to me, but I </a:t>
            </a: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turned you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down.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Sensible girl.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I said we were too young to marry.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4400">
                <a:solidFill>
                  <a:srgbClr val="000000"/>
                </a:solidFill>
                <a:latin typeface="Calibri Light"/>
              </a:rPr>
              <a:t>Take down the following part of the conversation</a:t>
            </a:r>
            <a:endParaRPr/>
          </a:p>
        </p:txBody>
      </p:sp>
      <p:sp>
        <p:nvSpPr>
          <p:cNvPr id="94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wen dId O:l DIs h{</a:t>
            </a:r>
            <a:r>
              <a:rPr lang="es-AR" sz="2800">
                <a:solidFill>
                  <a:srgbClr val="ff0000"/>
                </a:solidFill>
                <a:latin typeface="Ipa-sams Uclphon1 SILSophiaL"/>
                <a:ea typeface="Times New Roman"/>
              </a:rPr>
              <a:t>pm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sevn jI@z @g@U/ sevn jI@z @n Tri: mVnTs/ t@ bi Igz{kt/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aI w@z @Unli fO:ti:n Den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aI w@z twelv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wi w@ tu: jVN t@ m{ri/ ju w@r {bs@lu:tli raIt t@ t3:n mi daUn/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jes aI w@z raIt/ O:l D@ seIm/ aIv rigretId ev@ sIns/ </a:t>
            </a:r>
            <a:r>
              <a:rPr lang="es-AR" sz="2800">
                <a:solidFill>
                  <a:srgbClr val="ff0000"/>
                </a:solidFill>
                <a:latin typeface="Ipa-sams Uclphon1 SILSophiaL"/>
                <a:ea typeface="Times New Roman"/>
              </a:rPr>
              <a:t>Its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 bi:n D@ deI aIv rimemb@d O:l maI laIf/ D{t deI @t tInt{dZ@l kA:sl @n ju bO:t mi @ kri:m ti:/ @n wen wi se</a:t>
            </a:r>
            <a:r>
              <a:rPr lang="es-AR" sz="2800">
                <a:solidFill>
                  <a:srgbClr val="ff0000"/>
                </a:solidFill>
                <a:latin typeface="Ipa-sams Uclphon1 SILSophiaL"/>
                <a:ea typeface="Times New Roman"/>
              </a:rPr>
              <a:t>g g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U</a:t>
            </a:r>
            <a:r>
              <a:rPr lang="es-AR" sz="2800">
                <a:solidFill>
                  <a:srgbClr val="ff0000"/>
                </a:solidFill>
                <a:latin typeface="Ipa-sams Uclphon1 SILSophiaL"/>
                <a:ea typeface="Times New Roman"/>
              </a:rPr>
              <a:t>bb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aI/ ju geIv mi @ pek Qn D@ tSi:k/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jO: dZ@UkIN/ A:ntSu/ O: pleIIN s@m kaInd @f sIli geIm/ jO nQt fr@m wVn @v D@Uzti:vi: S@Uz/ A: ju/</a:t>
            </a: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timing>
    <p:tnLst>
      <p:par>
        <p:cTn id="55" dur="indefinite" restart="never" nodeType="tmRoot">
          <p:childTnLst>
            <p:seq>
              <p:cTn id="56" dur="indefinite" nodeType="mainSeq">
                <p:childTnLst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1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76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01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14" end="1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77" end="3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79" end="4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4400">
                <a:solidFill>
                  <a:srgbClr val="000000"/>
                </a:solidFill>
                <a:latin typeface="Calibri Light"/>
              </a:rPr>
              <a:t>Transcribe this part now.</a:t>
            </a:r>
            <a:endParaRPr/>
          </a:p>
        </p:txBody>
      </p:sp>
      <p:sp>
        <p:nvSpPr>
          <p:cNvPr id="96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Oh, Tom. </a:t>
            </a: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Of course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not.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Then it’s all a case of mistaken identity. As it happens, I did once spend a holiday in Tintagel and I do remember having a cream tea.  But I have absolutely no recollection of you.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I </a:t>
            </a: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had pigtails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I’m sure I was with my parents.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I find it hard to believe that an event so important </a:t>
            </a: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in my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life could have had so little meaning in yours.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Obviously this event, if it actually happened, made no impression </a:t>
            </a: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on me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. You made no impression </a:t>
            </a: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on me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That’s very hurtful.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I’m being honest with you.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4400">
                <a:solidFill>
                  <a:srgbClr val="000000"/>
                </a:solidFill>
                <a:latin typeface="Calibri Light"/>
              </a:rPr>
              <a:t>Check</a:t>
            </a:r>
            <a:endParaRPr/>
          </a:p>
        </p:txBody>
      </p:sp>
      <p:sp>
        <p:nvSpPr>
          <p:cNvPr id="98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/@U tQm/ @</a:t>
            </a:r>
            <a:r>
              <a:rPr lang="es-AR" sz="2800">
                <a:solidFill>
                  <a:srgbClr val="ff0000"/>
                </a:solidFill>
                <a:latin typeface="Ipa-sams Uclphon1 SILSophiaL"/>
                <a:ea typeface="Times New Roman"/>
              </a:rPr>
              <a:t>f k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O:s nQt/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/Den Its O:l @ keIs @v mIsteIkn aIdent@ti/ @z It h{p@nz/ aI dId wVns spend @ hQlIdeI In tInt{dZ@l @n aI du: rimemb@ h{vIN @ kri:m ti:/ b@t aI h{v {bs@lu:tli n@U rek@lekSn @v ju/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aI h{d pIgteIlz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aIm SO:r aI w@z wID maI pe@r@nts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aI faInd It hA:d t@ bili:v D@t @n Ivent s@U ImpO:t@nt I</a:t>
            </a:r>
            <a:r>
              <a:rPr lang="es-AR" sz="2800">
                <a:solidFill>
                  <a:srgbClr val="ff0000"/>
                </a:solidFill>
                <a:latin typeface="Ipa-sams Uclphon1 SILSophiaL"/>
                <a:ea typeface="Times New Roman"/>
              </a:rPr>
              <a:t>m m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aI laIf kUd@v h{d s@U lItl mi:nIN In jO:z/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Qbvi@sli DIs Ivent/ If {ktSu@li h{</a:t>
            </a:r>
            <a:r>
              <a:rPr lang="es-AR" sz="2800">
                <a:solidFill>
                  <a:srgbClr val="ff0000"/>
                </a:solidFill>
                <a:latin typeface="Ipa-sams Uclphon1 SILSophiaL"/>
                <a:ea typeface="Times New Roman"/>
              </a:rPr>
              <a:t>pm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d/meId n@U ImpreSn Q</a:t>
            </a:r>
            <a:r>
              <a:rPr lang="es-AR" sz="2800">
                <a:solidFill>
                  <a:srgbClr val="ff0000"/>
                </a:solidFill>
                <a:latin typeface="Ipa-sams Uclphon1 SILSophiaL"/>
                <a:ea typeface="Times New Roman"/>
              </a:rPr>
              <a:t>m m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i:/ ju: meId n@U ImpreSn Q</a:t>
            </a:r>
            <a:r>
              <a:rPr lang="es-AR" sz="2800">
                <a:solidFill>
                  <a:srgbClr val="ff0000"/>
                </a:solidFill>
                <a:latin typeface="Ipa-sams Uclphon1 SILSophiaL"/>
                <a:ea typeface="Times New Roman"/>
              </a:rPr>
              <a:t>m m</a:t>
            </a: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i/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D{ts veri h3:tfl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Ipa-sams Uclphon1 SILSophiaL"/>
                <a:ea typeface="Times New Roman"/>
              </a:rPr>
              <a:t>aIm bi:IN Qn@st wID ju</a:t>
            </a: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timing>
    <p:tnLst>
      <p:par>
        <p:cTn id="85" dur="indefinite" restart="never" nodeType="tmRoot">
          <p:childTnLst>
            <p:seq>
              <p:cTn id="8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Task: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1. In small groups, read the end of the conversation and predict the occurrence of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processes of assimilation.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2. Listen and check your predictions.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r>
              <a:rPr lang="es-AR" sz="2200">
                <a:solidFill>
                  <a:srgbClr val="000000"/>
                </a:solidFill>
                <a:latin typeface="Arial"/>
                <a:ea typeface="Times New Roman"/>
              </a:rPr>
              <a:t>
</a:t>
            </a: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Well you forgot me very quickly. You promised to write and so did I. Well, I waited for you to write first because I wasn’t quite sure what to say.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So you’re not suddenly going to confront me with a letter in my handwriting.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You never wrote. I assumed you’d lost my address.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Clearly, this romance was never meant to be.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Well, I’m glad now. All these years later, I discover that I don’t like you very much.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You hardly know me.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You’ve become pompous and unkind. I don’t want to talk to you any more.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Oh, don’t – don’t go.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Why shouldn’t I?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Tom: 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You’ve ordered breakfast.</a:t>
            </a:r>
            <a:endParaRPr/>
          </a:p>
          <a:p>
            <a:pPr>
              <a:lnSpc>
                <a:spcPct val="150000"/>
              </a:lnSpc>
              <a:buFont typeface="Calibri Light"/>
              <a:buAutoNum type="arabicPeriod"/>
            </a:pPr>
            <a:r>
              <a:rPr b="1" lang="es-AR" sz="2800">
                <a:solidFill>
                  <a:srgbClr val="000000"/>
                </a:solidFill>
                <a:latin typeface="Garamond"/>
                <a:ea typeface="Times New Roman"/>
              </a:rPr>
              <a:t>Joanna:</a:t>
            </a:r>
            <a:r>
              <a:rPr lang="es-AR" sz="2800">
                <a:solidFill>
                  <a:srgbClr val="000000"/>
                </a:solidFill>
                <a:latin typeface="Garamond"/>
                <a:ea typeface="Times New Roman"/>
              </a:rPr>
              <a:t> Well, I sit at another table. Anyway, I’m not hungry.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